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using prices analysis"/>
          <p:cNvSpPr txBox="1"/>
          <p:nvPr>
            <p:ph type="ctrTitle"/>
          </p:nvPr>
        </p:nvSpPr>
        <p:spPr>
          <a:xfrm>
            <a:off x="406400" y="1574800"/>
            <a:ext cx="12192000" cy="2705100"/>
          </a:xfrm>
          <a:prstGeom prst="rect">
            <a:avLst/>
          </a:prstGeom>
        </p:spPr>
        <p:txBody>
          <a:bodyPr/>
          <a:lstStyle>
            <a:lvl1pPr defTabSz="391414">
              <a:defRPr sz="11390"/>
            </a:lvl1pPr>
          </a:lstStyle>
          <a:p>
            <a:pPr/>
            <a:r>
              <a:t>Housing prices analysis</a:t>
            </a:r>
          </a:p>
        </p:txBody>
      </p:sp>
      <p:sp>
        <p:nvSpPr>
          <p:cNvPr id="167" name="Created by:"/>
          <p:cNvSpPr txBox="1"/>
          <p:nvPr>
            <p:ph type="subTitle" sz="quarter" idx="1"/>
          </p:nvPr>
        </p:nvSpPr>
        <p:spPr>
          <a:xfrm>
            <a:off x="406400" y="2916187"/>
            <a:ext cx="12192000" cy="1023492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1900"/>
              </a:spcBef>
              <a:defRPr sz="2490">
                <a:solidFill>
                  <a:srgbClr val="838787"/>
                </a:solidFill>
              </a:defRPr>
            </a:lvl1pPr>
          </a:lstStyle>
          <a:p>
            <a:pPr/>
            <a:r>
              <a:t>Created by: </a:t>
            </a:r>
          </a:p>
        </p:txBody>
      </p:sp>
      <p:sp>
        <p:nvSpPr>
          <p:cNvPr id="168" name="Larry Chew"/>
          <p:cNvSpPr txBox="1"/>
          <p:nvPr/>
        </p:nvSpPr>
        <p:spPr>
          <a:xfrm>
            <a:off x="1190327" y="3411487"/>
            <a:ext cx="11408073" cy="43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2" defTabSz="461518">
              <a:lnSpc>
                <a:spcPct val="80000"/>
              </a:lnSpc>
              <a:spcBef>
                <a:spcPts val="1800"/>
              </a:spcBef>
              <a:defRPr cap="all" sz="237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Larry Chew    </a:t>
            </a:r>
          </a:p>
        </p:txBody>
      </p:sp>
      <p:sp>
        <p:nvSpPr>
          <p:cNvPr id="169" name="Laura Shummon maass"/>
          <p:cNvSpPr txBox="1"/>
          <p:nvPr/>
        </p:nvSpPr>
        <p:spPr>
          <a:xfrm>
            <a:off x="1190327" y="3817887"/>
            <a:ext cx="11408073" cy="43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2" defTabSz="461518">
              <a:lnSpc>
                <a:spcPct val="80000"/>
              </a:lnSpc>
              <a:spcBef>
                <a:spcPts val="1800"/>
              </a:spcBef>
              <a:defRPr cap="all" sz="237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Laura Shummon maass</a:t>
            </a:r>
          </a:p>
        </p:txBody>
      </p:sp>
      <p:sp>
        <p:nvSpPr>
          <p:cNvPr id="170" name="mando iwanaga"/>
          <p:cNvSpPr txBox="1"/>
          <p:nvPr/>
        </p:nvSpPr>
        <p:spPr>
          <a:xfrm>
            <a:off x="1190327" y="4249687"/>
            <a:ext cx="11408073" cy="43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2" defTabSz="461518">
              <a:lnSpc>
                <a:spcPct val="80000"/>
              </a:lnSpc>
              <a:spcBef>
                <a:spcPts val="1800"/>
              </a:spcBef>
              <a:defRPr cap="all" sz="237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mando iwanaga</a:t>
            </a:r>
          </a:p>
        </p:txBody>
      </p:sp>
      <p:sp>
        <p:nvSpPr>
          <p:cNvPr id="171" name="Git outta here"/>
          <p:cNvSpPr txBox="1"/>
          <p:nvPr/>
        </p:nvSpPr>
        <p:spPr>
          <a:xfrm>
            <a:off x="10163175" y="2916187"/>
            <a:ext cx="2386162" cy="1023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84886">
              <a:lnSpc>
                <a:spcPct val="80000"/>
              </a:lnSpc>
              <a:spcBef>
                <a:spcPts val="1900"/>
              </a:spcBef>
              <a:defRPr cap="all" sz="249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Git outta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rrelat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Correlation Matrix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284" y="2208987"/>
            <a:ext cx="8077032" cy="718982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Drop Long &amp; Lat — Lat highly correlated with zip code.                     Not interested in distance variable.…"/>
          <p:cNvSpPr txBox="1"/>
          <p:nvPr>
            <p:ph type="body" sz="half" idx="1"/>
          </p:nvPr>
        </p:nvSpPr>
        <p:spPr>
          <a:xfrm>
            <a:off x="177800" y="2791177"/>
            <a:ext cx="4169817" cy="6491735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600"/>
            </a:pPr>
            <a:r>
              <a:t>Drop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Long</a:t>
            </a:r>
            <a:r>
              <a:t> &amp;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Lat</a:t>
            </a:r>
            <a:r>
              <a:t> — Lat highly correlated with zip code.                     Not interested in distance variable.</a:t>
            </a:r>
          </a:p>
          <a:p>
            <a:pPr marL="444500" indent="-444500">
              <a:defRPr sz="2600"/>
            </a:pPr>
            <a:r>
              <a:t>Drop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Year Renovated</a:t>
            </a:r>
            <a:r>
              <a:t> — Small renovations over time not recorded.</a:t>
            </a:r>
          </a:p>
          <a:p>
            <a:pPr marL="444500" indent="-444500">
              <a:defRPr sz="2600"/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SqFt Living</a:t>
            </a:r>
            <a:r>
              <a:t> — High correlation with nearest 15, created new relative variable.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odel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selection</a:t>
            </a:r>
          </a:p>
        </p:txBody>
      </p:sp>
      <p:sp>
        <p:nvSpPr>
          <p:cNvPr id="178" name="Negative Mean Squared Error (MSE) of K-Folds…"/>
          <p:cNvSpPr txBox="1"/>
          <p:nvPr>
            <p:ph type="body" idx="1"/>
          </p:nvPr>
        </p:nvSpPr>
        <p:spPr>
          <a:xfrm>
            <a:off x="406400" y="2743200"/>
            <a:ext cx="8449519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700"/>
            </a:pPr>
            <a:r>
              <a:t>Negative Mean Squared Error (MSE) of K-Folds</a:t>
            </a:r>
          </a:p>
          <a:p>
            <a:pPr marL="444500" indent="-444500">
              <a:defRPr sz="2700"/>
            </a:pPr>
            <a:r>
              <a:t>Looked for:</a:t>
            </a:r>
          </a:p>
          <a:p>
            <a:pPr lvl="2">
              <a:defRPr sz="2700"/>
            </a:pPr>
            <a:r>
              <a:t>Small variation between K-Folds (20)</a:t>
            </a:r>
          </a:p>
          <a:p>
            <a:pPr lvl="2">
              <a:defRPr sz="2700"/>
            </a:pPr>
            <a:r>
              <a:t>Small variation between Training and Test</a:t>
            </a:r>
          </a:p>
          <a:p>
            <a:pPr lvl="2">
              <a:defRPr sz="2700"/>
            </a:pPr>
            <a:r>
              <a:t>Higher values (negative MSE)</a:t>
            </a:r>
          </a:p>
        </p:txBody>
      </p:sp>
      <p:pic>
        <p:nvPicPr>
          <p:cNvPr id="179" name="cvsfile.png" descr="cvs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1993" y="5966784"/>
            <a:ext cx="5302870" cy="3644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Linear Regression</a:t>
            </a:r>
          </a:p>
        </p:txBody>
      </p:sp>
      <p:sp>
        <p:nvSpPr>
          <p:cNvPr id="182" name="Y  =  13.05  +  2.79 X1  +  1.85 X2  +  0.62 X2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Y  =  13.05  +  2.79 X</a:t>
            </a:r>
            <a:r>
              <a:rPr sz="1992"/>
              <a:t>1 </a:t>
            </a:r>
            <a:r>
              <a:t> +  1.85 X</a:t>
            </a:r>
            <a:r>
              <a:rPr sz="1992"/>
              <a:t>2 </a:t>
            </a:r>
            <a:r>
              <a:t> +  0.62 X</a:t>
            </a:r>
            <a:r>
              <a:rPr sz="1992"/>
              <a:t>2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Example of Functionality: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SqFt Living</a:t>
            </a:r>
            <a:r>
              <a:t> = 1,000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Grade</a:t>
            </a:r>
            <a:r>
              <a:t> = 7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Waterfront</a:t>
            </a:r>
            <a:r>
              <a:t> = 1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Y = $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2,820</a:t>
            </a:r>
            <a:r>
              <a:t>       (normalized price)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Y = $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607,910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(actual price)</a:t>
            </a:r>
          </a:p>
        </p:txBody>
      </p:sp>
      <p:sp>
        <p:nvSpPr>
          <p:cNvPr id="183" name="Y Intercept"/>
          <p:cNvSpPr txBox="1"/>
          <p:nvPr/>
        </p:nvSpPr>
        <p:spPr>
          <a:xfrm>
            <a:off x="1507998" y="3308349"/>
            <a:ext cx="12525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Y Intercept</a:t>
            </a:r>
          </a:p>
        </p:txBody>
      </p:sp>
      <p:sp>
        <p:nvSpPr>
          <p:cNvPr id="184" name="SqFt Living"/>
          <p:cNvSpPr txBox="1"/>
          <p:nvPr/>
        </p:nvSpPr>
        <p:spPr>
          <a:xfrm>
            <a:off x="3095497" y="3308349"/>
            <a:ext cx="127924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SqFt Living</a:t>
            </a:r>
          </a:p>
        </p:txBody>
      </p:sp>
      <p:sp>
        <p:nvSpPr>
          <p:cNvPr id="185" name="Grade"/>
          <p:cNvSpPr txBox="1"/>
          <p:nvPr/>
        </p:nvSpPr>
        <p:spPr>
          <a:xfrm>
            <a:off x="5146547" y="3308349"/>
            <a:ext cx="7719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186" name="Waterfront"/>
          <p:cNvSpPr txBox="1"/>
          <p:nvPr/>
        </p:nvSpPr>
        <p:spPr>
          <a:xfrm>
            <a:off x="6690334" y="3308349"/>
            <a:ext cx="12396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Waterfront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