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9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02FD-F634-4306-9350-70A6E000D90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9E90-CFE6-48EA-80BD-1056AF26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Auroral</a:t>
            </a:r>
            <a:r>
              <a:rPr lang="en-US" dirty="0" smtClean="0"/>
              <a:t> Electron Transport using the Monte Carlo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Solomon 1993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3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Stage 3 (After Collision)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29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Record new energy for primary electron Ep and secondary electron </a:t>
            </a:r>
            <a:r>
              <a:rPr lang="en-US" dirty="0" err="1" smtClean="0"/>
              <a:t>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 back to Stage 1 calculation starting at altitude change for </a:t>
            </a:r>
            <a:r>
              <a:rPr lang="en-US" dirty="0" smtClean="0"/>
              <a:t>both electrons and repeat. Do this for</a:t>
            </a:r>
            <a:r>
              <a:rPr lang="en-US" dirty="0" smtClean="0"/>
              <a:t> future bifurcated generations.</a:t>
            </a:r>
          </a:p>
          <a:p>
            <a:endParaRPr lang="en-US" dirty="0"/>
          </a:p>
          <a:p>
            <a:r>
              <a:rPr lang="en-US" dirty="0" smtClean="0"/>
              <a:t>Retire a branch when electron is thermalized (E &lt; 0.25 eV) or electron exits upper boundary.</a:t>
            </a:r>
          </a:p>
          <a:p>
            <a:endParaRPr lang="en-US" dirty="0"/>
          </a:p>
          <a:p>
            <a:r>
              <a:rPr lang="en-US" dirty="0" smtClean="0"/>
              <a:t>Repeat for 10^4 to 10^5 primary electrons corresponding to </a:t>
            </a:r>
            <a:r>
              <a:rPr lang="en-US" dirty="0" err="1" smtClean="0"/>
              <a:t>Maxwellion</a:t>
            </a:r>
            <a:r>
              <a:rPr lang="en-US" dirty="0" smtClean="0"/>
              <a:t>, Gaussian, or isotropic energy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7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Fluxes counted by each altitude level crossing within each energy and pitch angle bin.</a:t>
            </a:r>
          </a:p>
          <a:p>
            <a:endParaRPr lang="en-US" dirty="0"/>
          </a:p>
          <a:p>
            <a:r>
              <a:rPr lang="en-US" dirty="0" smtClean="0"/>
              <a:t>Counts then normalized to specified total energy flux.</a:t>
            </a:r>
          </a:p>
          <a:p>
            <a:pPr lvl="1"/>
            <a:r>
              <a:rPr lang="en-US" dirty="0" smtClean="0"/>
              <a:t>1 erg cm^-2 s^-1</a:t>
            </a:r>
          </a:p>
          <a:p>
            <a:endParaRPr lang="en-US" dirty="0"/>
          </a:p>
          <a:p>
            <a:r>
              <a:rPr lang="en-US" dirty="0" err="1" smtClean="0"/>
              <a:t>Maxwellian</a:t>
            </a:r>
            <a:r>
              <a:rPr lang="en-US" dirty="0" smtClean="0"/>
              <a:t> energy,</a:t>
            </a:r>
          </a:p>
          <a:p>
            <a:pPr lvl="1"/>
            <a:r>
              <a:rPr lang="en-US" dirty="0" smtClean="0"/>
              <a:t>E0 = 2 </a:t>
            </a:r>
            <a:r>
              <a:rPr lang="en-US" dirty="0" err="1" smtClean="0"/>
              <a:t>keV</a:t>
            </a:r>
            <a:endParaRPr lang="en-US" dirty="0" smtClean="0"/>
          </a:p>
          <a:p>
            <a:pPr lvl="1"/>
            <a:r>
              <a:rPr lang="en-US" dirty="0" smtClean="0"/>
              <a:t>Isotropic pitch angle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50" y="1705645"/>
            <a:ext cx="4861259" cy="44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Excitation, dissociation, and ionization rates are obtained by accumulating event counts at each altitude level.</a:t>
            </a:r>
          </a:p>
          <a:p>
            <a:endParaRPr lang="en-US" dirty="0"/>
          </a:p>
          <a:p>
            <a:r>
              <a:rPr lang="en-US" dirty="0" smtClean="0"/>
              <a:t>Ionization and Excitation rate</a:t>
            </a:r>
          </a:p>
          <a:p>
            <a:endParaRPr lang="en-US" dirty="0"/>
          </a:p>
          <a:p>
            <a:r>
              <a:rPr lang="en-US" dirty="0" err="1"/>
              <a:t>Maxwellian</a:t>
            </a:r>
            <a:r>
              <a:rPr lang="en-US" dirty="0"/>
              <a:t> energy,</a:t>
            </a:r>
          </a:p>
          <a:p>
            <a:pPr lvl="1"/>
            <a:r>
              <a:rPr lang="en-US" dirty="0"/>
              <a:t>E0 = 2 </a:t>
            </a:r>
            <a:r>
              <a:rPr lang="en-US" dirty="0" err="1"/>
              <a:t>keV</a:t>
            </a:r>
            <a:endParaRPr lang="en-US" dirty="0"/>
          </a:p>
          <a:p>
            <a:pPr lvl="1"/>
            <a:r>
              <a:rPr lang="en-US" dirty="0"/>
              <a:t>Isotropic pitch angle </a:t>
            </a:r>
            <a:r>
              <a:rPr lang="en-US" dirty="0" smtClean="0"/>
              <a:t>distribution</a:t>
            </a:r>
          </a:p>
          <a:p>
            <a:pPr lvl="1"/>
            <a:endParaRPr lang="en-US" dirty="0"/>
          </a:p>
          <a:p>
            <a:r>
              <a:rPr lang="en-US" dirty="0" smtClean="0"/>
              <a:t>Second graph for total Ionization rate for different energy distributions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23" y="118672"/>
            <a:ext cx="3782977" cy="3413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22" y="3370899"/>
            <a:ext cx="3782977" cy="34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/>
          <a:lstStyle/>
          <a:p>
            <a:r>
              <a:rPr lang="en-US" dirty="0" smtClean="0"/>
              <a:t>Comparison to two-stream method.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photoeclectron</a:t>
            </a:r>
            <a:r>
              <a:rPr lang="en-US" dirty="0" smtClean="0"/>
              <a:t> algorithm”</a:t>
            </a:r>
          </a:p>
          <a:p>
            <a:pPr lvl="1"/>
            <a:r>
              <a:rPr lang="en-US" dirty="0" smtClean="0"/>
              <a:t>Solomon et al. [1988] and Solomon[1989]</a:t>
            </a:r>
          </a:p>
          <a:p>
            <a:pPr lvl="1"/>
            <a:endParaRPr lang="en-US" dirty="0"/>
          </a:p>
          <a:p>
            <a:r>
              <a:rPr lang="en-US" dirty="0" smtClean="0"/>
              <a:t>Ionization rate over multiple energies in good agreement.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93" y="1690688"/>
            <a:ext cx="5416717" cy="48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7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/>
          <a:lstStyle/>
          <a:p>
            <a:r>
              <a:rPr lang="en-US" dirty="0" smtClean="0"/>
              <a:t>Compared with </a:t>
            </a:r>
            <a:r>
              <a:rPr lang="en-US" dirty="0" err="1" smtClean="0"/>
              <a:t>multistream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Strickland et al [1989]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Production rate in good agreement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91" y="1690688"/>
            <a:ext cx="5008646" cy="4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(For Monte Carlo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 can simulate multiple random parameters in a simulation.</a:t>
            </a:r>
          </a:p>
          <a:p>
            <a:endParaRPr lang="en-US" dirty="0"/>
          </a:p>
          <a:p>
            <a:r>
              <a:rPr lang="en-US" dirty="0" smtClean="0"/>
              <a:t>Efficient method of calculation for multivariable problems that require random numbers in multiple steps.</a:t>
            </a:r>
          </a:p>
        </p:txBody>
      </p:sp>
    </p:spTree>
    <p:extLst>
      <p:ext uri="{BB962C8B-B14F-4D97-AF65-F5344CB8AC3E}">
        <p14:creationId xmlns:p14="http://schemas.microsoft.com/office/powerpoint/2010/main" val="31649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random number generation in problems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Elementary Particle physics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r>
              <a:rPr lang="en-US" dirty="0" smtClean="0"/>
              <a:t>Results can give information that relate to probability densities and can be transformed to other useful quantities.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4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</a:t>
            </a:r>
          </a:p>
          <a:p>
            <a:pPr lvl="1"/>
            <a:r>
              <a:rPr lang="en-US" dirty="0" smtClean="0"/>
              <a:t>Looks for new algorithm for calculation of energetic fluxes in the atmosphere (~600 km peak)</a:t>
            </a:r>
          </a:p>
          <a:p>
            <a:pPr lvl="1"/>
            <a:r>
              <a:rPr lang="en-US" dirty="0" smtClean="0"/>
              <a:t>Compares results with other methods used to obtain same information and determine usefulness</a:t>
            </a:r>
          </a:p>
          <a:p>
            <a:endParaRPr lang="en-US" dirty="0"/>
          </a:p>
          <a:p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Understand what is needed to use Monte Carlo simulation in this context.</a:t>
            </a:r>
          </a:p>
          <a:p>
            <a:pPr lvl="1"/>
            <a:r>
              <a:rPr lang="en-US" dirty="0" smtClean="0"/>
              <a:t>Determine why Monte Carlo simulation is useful in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148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dimensions</a:t>
            </a:r>
          </a:p>
          <a:p>
            <a:pPr lvl="1"/>
            <a:r>
              <a:rPr lang="en-US" dirty="0" smtClean="0"/>
              <a:t>One field aligned spatial dimension</a:t>
            </a:r>
          </a:p>
          <a:p>
            <a:pPr lvl="1"/>
            <a:r>
              <a:rPr lang="en-US" dirty="0" smtClean="0"/>
              <a:t>Pitch angle</a:t>
            </a:r>
          </a:p>
          <a:p>
            <a:pPr lvl="1"/>
            <a:r>
              <a:rPr lang="en-US" dirty="0" smtClean="0"/>
              <a:t>Energy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 field acceleration, magnetic field curvature and gravity have NO effect.</a:t>
            </a:r>
          </a:p>
          <a:p>
            <a:pPr lvl="1"/>
            <a:r>
              <a:rPr lang="en-US" dirty="0" smtClean="0"/>
              <a:t>Electrons confined to spiral paths</a:t>
            </a:r>
          </a:p>
          <a:p>
            <a:pPr lvl="1"/>
            <a:r>
              <a:rPr lang="en-US" dirty="0" smtClean="0"/>
              <a:t>Wave-plasma interactions unimportant in the thermosphere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9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 introduce into the “top” of a model </a:t>
            </a:r>
            <a:r>
              <a:rPr lang="en-US" dirty="0" err="1" smtClean="0"/>
              <a:t>atsmosphere</a:t>
            </a:r>
            <a:r>
              <a:rPr lang="en-US" dirty="0" smtClean="0"/>
              <a:t> </a:t>
            </a:r>
            <a:r>
              <a:rPr lang="en-US" dirty="0" smtClean="0"/>
              <a:t>(~ 600 km)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with E0 and </a:t>
            </a:r>
            <a:r>
              <a:rPr lang="el-GR" dirty="0" smtClean="0"/>
              <a:t>α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Electron </a:t>
            </a:r>
            <a:r>
              <a:rPr lang="en-US" dirty="0" smtClean="0"/>
              <a:t>is subject to </a:t>
            </a:r>
            <a:r>
              <a:rPr lang="en-US" dirty="0" err="1" smtClean="0"/>
              <a:t>qsuedo</a:t>
            </a:r>
            <a:r>
              <a:rPr lang="en-US" dirty="0" smtClean="0"/>
              <a:t>-random (random walk) </a:t>
            </a:r>
            <a:r>
              <a:rPr lang="en-US" dirty="0" smtClean="0"/>
              <a:t>collision events resulting </a:t>
            </a:r>
            <a:r>
              <a:rPr lang="en-US" dirty="0" smtClean="0"/>
              <a:t>in:</a:t>
            </a:r>
            <a:endParaRPr lang="en-US" dirty="0" smtClean="0"/>
          </a:p>
          <a:p>
            <a:pPr lvl="1"/>
            <a:r>
              <a:rPr lang="en-US" dirty="0" smtClean="0"/>
              <a:t>New pitch angle</a:t>
            </a:r>
          </a:p>
          <a:p>
            <a:pPr lvl="1"/>
            <a:r>
              <a:rPr lang="en-US" dirty="0" smtClean="0"/>
              <a:t>New energy</a:t>
            </a:r>
          </a:p>
          <a:p>
            <a:pPr lvl="1"/>
            <a:r>
              <a:rPr lang="en-US" dirty="0" smtClean="0"/>
              <a:t>New altitude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Stage 1 (Before collision)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Electrical </a:t>
            </a:r>
            <a:r>
              <a:rPr lang="en-US" dirty="0" smtClean="0"/>
              <a:t>depth (similar to optical depth in Beer-Lambert Law)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Distance          and electron will move before collision.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 random number between 0 and 1.</a:t>
            </a:r>
          </a:p>
          <a:p>
            <a:r>
              <a:rPr lang="en-US" dirty="0" smtClean="0"/>
              <a:t>Change in altitude then calculated accounting for current pitch angle and magnetic field angle.</a:t>
            </a:r>
          </a:p>
          <a:p>
            <a:endParaRPr lang="en-US" dirty="0"/>
          </a:p>
          <a:p>
            <a:r>
              <a:rPr lang="en-US" dirty="0" smtClean="0"/>
              <a:t>Species and specific state transitions also determined randomly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38" y="2249153"/>
            <a:ext cx="21526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13" y="2739356"/>
            <a:ext cx="58102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750" y="3230730"/>
            <a:ext cx="1800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Stage 2 (Collision)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2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Primary electron energy reduced by interaction type (sum?) </a:t>
            </a:r>
          </a:p>
          <a:p>
            <a:endParaRPr lang="en-US" dirty="0" smtClean="0"/>
          </a:p>
          <a:p>
            <a:r>
              <a:rPr lang="en-US" dirty="0"/>
              <a:t>Collision type then computed randomly by weighted products of cross sections and density at the collision location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A. </a:t>
            </a:r>
            <a:r>
              <a:rPr lang="en-US" dirty="0"/>
              <a:t>Ionization</a:t>
            </a:r>
          </a:p>
          <a:p>
            <a:pPr lvl="1"/>
            <a:r>
              <a:rPr lang="en-US" dirty="0"/>
              <a:t>B. </a:t>
            </a:r>
            <a:r>
              <a:rPr lang="en-US" dirty="0" smtClean="0"/>
              <a:t>Elastic</a:t>
            </a:r>
          </a:p>
          <a:p>
            <a:pPr lvl="1"/>
            <a:r>
              <a:rPr lang="en-US" dirty="0" smtClean="0"/>
              <a:t>C. Excitation</a:t>
            </a:r>
          </a:p>
          <a:p>
            <a:pPr lvl="1"/>
            <a:r>
              <a:rPr lang="en-US" dirty="0" smtClean="0"/>
              <a:t>D. Dissociation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Stage 2A	(Ionization Collision)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29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collision is ionizing, secondary electron produced</a:t>
            </a:r>
          </a:p>
          <a:p>
            <a:pPr lvl="1"/>
            <a:r>
              <a:rPr lang="en-US" dirty="0" err="1" smtClean="0"/>
              <a:t>Isotropically</a:t>
            </a:r>
            <a:r>
              <a:rPr lang="en-US" dirty="0" smtClean="0"/>
              <a:t> random pitch angle assigned</a:t>
            </a:r>
          </a:p>
          <a:p>
            <a:pPr lvl="1"/>
            <a:r>
              <a:rPr lang="en-US" dirty="0" smtClean="0"/>
              <a:t>Random energy assigned by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Then solve for </a:t>
            </a:r>
            <a:r>
              <a:rPr lang="en-US" dirty="0" err="1" smtClean="0"/>
              <a:t>Es</a:t>
            </a:r>
            <a:r>
              <a:rPr lang="en-US" dirty="0" smtClean="0"/>
              <a:t> giving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Where r is uniformly random from  0 to </a:t>
            </a:r>
            <a:r>
              <a:rPr lang="en-US" dirty="0" err="1" smtClean="0"/>
              <a:t>rmax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02" y="2522276"/>
            <a:ext cx="40195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2" y="6109169"/>
            <a:ext cx="1466850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4899588"/>
            <a:ext cx="2362200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52" y="5402680"/>
            <a:ext cx="1400175" cy="6000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45303" y="3438389"/>
            <a:ext cx="2951747" cy="400416"/>
            <a:chOff x="7545302" y="3256900"/>
            <a:chExt cx="2951747" cy="4004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2939" y="3256900"/>
              <a:ext cx="2276475" cy="3619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545302" y="3256900"/>
              <a:ext cx="2951747" cy="4004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91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 – Stage 2B,2C &amp; 2D            (Other Collisions)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2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B. Elastic</a:t>
            </a:r>
          </a:p>
          <a:p>
            <a:pPr lvl="1"/>
            <a:r>
              <a:rPr lang="en-US" dirty="0" err="1" smtClean="0"/>
              <a:t>Ei</a:t>
            </a:r>
            <a:r>
              <a:rPr lang="en-US" dirty="0" smtClean="0"/>
              <a:t> = </a:t>
            </a:r>
            <a:r>
              <a:rPr lang="en-US" dirty="0" err="1" smtClean="0"/>
              <a:t>Ef</a:t>
            </a:r>
            <a:endParaRPr lang="en-US" dirty="0" smtClean="0"/>
          </a:p>
          <a:p>
            <a:pPr lvl="1"/>
            <a:r>
              <a:rPr lang="en-US" dirty="0" smtClean="0"/>
              <a:t>New pitch angle calculated from expressions and parameters in </a:t>
            </a:r>
            <a:r>
              <a:rPr lang="en-US" i="1" dirty="0" smtClean="0"/>
              <a:t>Porter and </a:t>
            </a:r>
            <a:r>
              <a:rPr lang="en-US" i="1" dirty="0" err="1" smtClean="0"/>
              <a:t>Jum</a:t>
            </a:r>
            <a:r>
              <a:rPr lang="en-US" i="1" dirty="0" smtClean="0"/>
              <a:t> [1978]</a:t>
            </a:r>
            <a:r>
              <a:rPr lang="en-US" dirty="0" smtClean="0"/>
              <a:t> and </a:t>
            </a:r>
            <a:r>
              <a:rPr lang="en-US" i="1" dirty="0" smtClean="0"/>
              <a:t>Porter et al. [1987]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C. Excitation</a:t>
            </a:r>
            <a:r>
              <a:rPr lang="en-US" dirty="0"/>
              <a:t> </a:t>
            </a:r>
            <a:r>
              <a:rPr lang="en-US" dirty="0" smtClean="0"/>
              <a:t>and D. Dissociation</a:t>
            </a:r>
          </a:p>
          <a:p>
            <a:pPr lvl="1"/>
            <a:r>
              <a:rPr lang="en-US" dirty="0" smtClean="0"/>
              <a:t>Cross sections obtained from a variety of laboratory and/or theoretical sources (no details in paper)</a:t>
            </a:r>
          </a:p>
        </p:txBody>
      </p:sp>
    </p:spTree>
    <p:extLst>
      <p:ext uri="{BB962C8B-B14F-4D97-AF65-F5344CB8AC3E}">
        <p14:creationId xmlns:p14="http://schemas.microsoft.com/office/powerpoint/2010/main" val="386247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645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Auroral Electron Transport using the Monte Carlo Method</vt:lpstr>
      <vt:lpstr>Introduction – Monte Carlo Method</vt:lpstr>
      <vt:lpstr>Overview</vt:lpstr>
      <vt:lpstr>Methodology</vt:lpstr>
      <vt:lpstr>Methodology</vt:lpstr>
      <vt:lpstr>Computation – Stage 1 (Before collision)</vt:lpstr>
      <vt:lpstr>Computation – Stage 2 (Collision) </vt:lpstr>
      <vt:lpstr>Computation – Stage 2A (Ionization Collision) </vt:lpstr>
      <vt:lpstr>Computation – Stage 2B,2C &amp; 2D            (Other Collisions) </vt:lpstr>
      <vt:lpstr>Computation – Stage 3 (After Collision) </vt:lpstr>
      <vt:lpstr>Results</vt:lpstr>
      <vt:lpstr>Results</vt:lpstr>
      <vt:lpstr>Comparison to other calculations</vt:lpstr>
      <vt:lpstr>Comparison to other calculations</vt:lpstr>
      <vt:lpstr>Conclusion (For Monte Carlo Method)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Mando</dc:creator>
  <cp:lastModifiedBy>Mando</cp:lastModifiedBy>
  <cp:revision>16</cp:revision>
  <dcterms:created xsi:type="dcterms:W3CDTF">2017-04-06T03:08:55Z</dcterms:created>
  <dcterms:modified xsi:type="dcterms:W3CDTF">2017-04-06T19:37:51Z</dcterms:modified>
</cp:coreProperties>
</file>