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257" r:id="rId8"/>
    <p:sldId id="655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599" r:id="rId18"/>
    <p:sldId id="600" r:id="rId19"/>
    <p:sldId id="601" r:id="rId20"/>
    <p:sldId id="602" r:id="rId21"/>
    <p:sldId id="604" r:id="rId22"/>
    <p:sldId id="634" r:id="rId23"/>
    <p:sldId id="632" r:id="rId24"/>
    <p:sldId id="635" r:id="rId25"/>
    <p:sldId id="636" r:id="rId26"/>
    <p:sldId id="606" r:id="rId27"/>
    <p:sldId id="611" r:id="rId28"/>
    <p:sldId id="653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41" r:id="rId42"/>
    <p:sldId id="642" r:id="rId43"/>
    <p:sldId id="643" r:id="rId44"/>
    <p:sldId id="644" r:id="rId45"/>
    <p:sldId id="645" r:id="rId46"/>
    <p:sldId id="646" r:id="rId47"/>
    <p:sldId id="647" r:id="rId48"/>
    <p:sldId id="651" r:id="rId49"/>
    <p:sldId id="648" r:id="rId50"/>
    <p:sldId id="649" r:id="rId51"/>
    <p:sldId id="650" r:id="rId52"/>
    <p:sldId id="654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7712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 – 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>
                  <a:solidFill>
                    <a:srgbClr val="004A43"/>
                  </a:solidFill>
                </a:rPr>
                <a:t>#include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class</a:t>
              </a:r>
              <a:r>
                <a:rPr lang="ro-RO" sz="2000" dirty="0"/>
                <a:t> 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/>
                <a:t> // </a:t>
              </a:r>
              <a:r>
                <a:rPr lang="en-US" sz="2000" dirty="0" err="1"/>
                <a:t>poate</a:t>
              </a:r>
              <a:r>
                <a:rPr lang="en-US" sz="2000" dirty="0"/>
                <a:t> </a:t>
              </a:r>
              <a:r>
                <a:rPr lang="en-US" sz="2000" dirty="0" err="1"/>
                <a:t>accesa</a:t>
              </a:r>
              <a:r>
                <a:rPr lang="en-US" sz="2000" dirty="0"/>
                <a:t> direct a </a:t>
              </a:r>
              <a:r>
                <a:rPr lang="en-US" sz="2000" dirty="0" err="1"/>
                <a:t>si</a:t>
              </a:r>
              <a:r>
                <a:rPr lang="en-US" sz="2000" dirty="0"/>
                <a:t> b private</a:t>
              </a:r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Functii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prieten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pentru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mai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multe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clase</a:t>
            </a:r>
            <a:endParaRPr lang="en-US" altLang="ro-RO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din </a:t>
            </a:r>
            <a:r>
              <a:rPr lang="en-US" altLang="ro-RO" dirty="0" err="1"/>
              <a:t>alte</a:t>
            </a:r>
            <a:r>
              <a:rPr lang="en-US" altLang="ro-RO" dirty="0"/>
              <a:t> </a:t>
            </a:r>
            <a:r>
              <a:rPr lang="en-US" altLang="ro-RO" dirty="0" err="1"/>
              <a:t>obiecte</a:t>
            </a:r>
            <a:endParaRPr lang="en-US" altLang="ro-RO" dirty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Clase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/>
              <a:t>Declararea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Y ca </a:t>
            </a:r>
            <a:r>
              <a:rPr lang="en-US" altLang="ro-RO" sz="2400" dirty="0" err="1"/>
              <a:t>prieten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X, are ca </a:t>
            </a:r>
            <a:r>
              <a:rPr lang="en-US" altLang="ro-RO" sz="2400" dirty="0" err="1"/>
              <a:t>efect</a:t>
            </a:r>
            <a:r>
              <a:rPr lang="en-US" altLang="ro-RO" sz="2400" dirty="0"/>
              <a:t> ca </a:t>
            </a:r>
            <a:r>
              <a:rPr lang="en-US" altLang="ro-RO" sz="2400" dirty="0" err="1"/>
              <a:t>toate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functiile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membre</a:t>
            </a:r>
            <a:r>
              <a:rPr lang="en-US" altLang="ro-RO" sz="2400" dirty="0"/>
              <a:t> ale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Y au </a:t>
            </a:r>
            <a:r>
              <a:rPr lang="en-US" altLang="ro-RO" sz="2400" dirty="0" err="1"/>
              <a:t>acces</a:t>
            </a:r>
            <a:r>
              <a:rPr lang="en-US" altLang="ro-RO" sz="2400" dirty="0"/>
              <a:t> la </a:t>
            </a:r>
            <a:r>
              <a:rPr lang="en-US" altLang="ro-RO" sz="2400" dirty="0" err="1"/>
              <a:t>membrii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privati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/>
              <a:t>foarte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comune</a:t>
            </a:r>
            <a:r>
              <a:rPr lang="en-US" altLang="ro-RO" kern="0" dirty="0"/>
              <a:t> in </a:t>
            </a:r>
            <a:r>
              <a:rPr lang="en-US" altLang="ro-RO" kern="0" dirty="0" err="1"/>
              <a:t>clase</a:t>
            </a:r>
            <a:endParaRPr lang="en-US" altLang="ro-RO" kern="0" dirty="0"/>
          </a:p>
          <a:p>
            <a:pPr eaLnBrk="1" hangingPunct="1"/>
            <a:r>
              <a:rPr lang="en-US" altLang="ro-RO" kern="0" dirty="0" err="1"/>
              <a:t>doua</a:t>
            </a:r>
            <a:r>
              <a:rPr lang="en-US" altLang="ro-RO" kern="0" dirty="0"/>
              <a:t>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explicit (</a:t>
            </a:r>
            <a:r>
              <a:rPr lang="en-US" altLang="ro-RO" kern="0" dirty="0">
                <a:solidFill>
                  <a:srgbClr val="FF0000"/>
                </a:solidFill>
              </a:rPr>
              <a:t>inline</a:t>
            </a:r>
            <a:r>
              <a:rPr lang="en-US" altLang="ro-RO" kern="0" dirty="0"/>
              <a:t>)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implicit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Explicit inline in </a:t>
            </a:r>
            <a:r>
              <a:rPr lang="en-US" altLang="ro-RO" dirty="0" err="1"/>
              <a:t>clase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228599" y="1775645"/>
            <a:ext cx="8762007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45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5.67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14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// this -&gt; camp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  <a:sym typeface="Wingdings" pitchFamily="2" charset="2"/>
              </a:rPr>
              <a:t>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camp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simplu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: this -&gt;z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echivalent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cu z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13 25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34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" y="2057400"/>
            <a:ext cx="781617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4370"/>
            <a:ext cx="8506706" cy="32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737" name="Google Shape;737;p74"/>
          <p:cNvSpPr txBox="1"/>
          <p:nvPr/>
        </p:nvSpPr>
        <p:spPr>
          <a:xfrm>
            <a:off x="4953000" y="4572000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Facultatea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Matematică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şi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Informatică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Universitatea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din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Bucureşti</a:t>
            </a:r>
            <a:endParaRPr lang="en-US" sz="1600" spc="-1" dirty="0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500" b="1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500" b="1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500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</a:pP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r>
              <a:rPr lang="en-US" b="1" spc="-1" dirty="0">
                <a:solidFill>
                  <a:srgbClr val="FF0000"/>
                </a:solidFill>
                <a:latin typeface="Arial"/>
              </a:rPr>
              <a:t>Se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b="1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1" spc="-1" dirty="0">
                <a:solidFill>
                  <a:srgbClr val="FF0000"/>
                </a:solidFill>
              </a:rPr>
              <a:t>Se </a:t>
            </a:r>
            <a:r>
              <a:rPr lang="en-US" sz="2800" b="1" spc="-1" dirty="0" err="1">
                <a:solidFill>
                  <a:srgbClr val="FF0000"/>
                </a:solidFill>
              </a:rPr>
              <a:t>sustine</a:t>
            </a:r>
            <a:r>
              <a:rPr lang="en-US" sz="2800" b="1" spc="-1" dirty="0">
                <a:solidFill>
                  <a:srgbClr val="FF0000"/>
                </a:solidFill>
              </a:rPr>
              <a:t> </a:t>
            </a:r>
            <a:r>
              <a:rPr lang="en-US" sz="2800" b="1" spc="-1" dirty="0" err="1">
                <a:solidFill>
                  <a:srgbClr val="FF0000"/>
                </a:solidFill>
              </a:rPr>
              <a:t>fizic</a:t>
            </a:r>
            <a:r>
              <a:rPr lang="en-US" sz="2800" b="1" spc="-1" dirty="0">
                <a:solidFill>
                  <a:srgbClr val="FF0000"/>
                </a:solidFill>
              </a:rPr>
              <a:t> in </a:t>
            </a:r>
            <a:r>
              <a:rPr lang="en-US" sz="2800" b="1" spc="-1" dirty="0" err="1">
                <a:solidFill>
                  <a:srgbClr val="FF0000"/>
                </a:solidFill>
              </a:rPr>
              <a:t>facultate</a:t>
            </a:r>
            <a:endParaRPr lang="en-US" sz="28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latin typeface="Arial"/>
              </a:rPr>
              <a:t>LFA </a:t>
            </a:r>
            <a:r>
              <a:rPr lang="en-US" sz="2200" spc="-1" dirty="0" err="1">
                <a:latin typeface="Arial"/>
              </a:rPr>
              <a:t>seriile</a:t>
            </a:r>
            <a:r>
              <a:rPr lang="en-US" sz="2200" spc="-1" dirty="0">
                <a:latin typeface="Arial"/>
              </a:rPr>
              <a:t> 13 </a:t>
            </a:r>
            <a:r>
              <a:rPr lang="en-US" sz="2200" spc="-1" dirty="0" err="1">
                <a:latin typeface="Arial"/>
              </a:rPr>
              <a:t>si</a:t>
            </a:r>
            <a:r>
              <a:rPr lang="en-US" sz="2200" spc="-1" dirty="0">
                <a:latin typeface="Arial"/>
              </a:rPr>
              <a:t> 15: </a:t>
            </a:r>
            <a:r>
              <a:rPr lang="en-US" sz="2200" spc="-1" dirty="0" err="1">
                <a:latin typeface="Arial"/>
              </a:rPr>
              <a:t>examen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9:00</a:t>
            </a:r>
          </a:p>
          <a:p>
            <a:pPr>
              <a:lnSpc>
                <a:spcPct val="150000"/>
              </a:lnSpc>
            </a:pPr>
            <a:r>
              <a:rPr lang="en-US" sz="2200" spc="-1" dirty="0" err="1">
                <a:latin typeface="Arial"/>
              </a:rPr>
              <a:t>Daca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cineva</a:t>
            </a:r>
            <a:r>
              <a:rPr lang="en-US" sz="2200" spc="-1" dirty="0">
                <a:latin typeface="Arial"/>
              </a:rPr>
              <a:t> are o </a:t>
            </a:r>
            <a:r>
              <a:rPr lang="en-US" sz="2200" spc="-1" dirty="0" err="1">
                <a:latin typeface="Arial"/>
              </a:rPr>
              <a:t>problema</a:t>
            </a:r>
            <a:r>
              <a:rPr lang="en-US" sz="2200" spc="-1" dirty="0">
                <a:latin typeface="Arial"/>
              </a:rPr>
              <a:t> cu </a:t>
            </a:r>
            <a:r>
              <a:rPr lang="en-US" sz="2200" spc="-1" dirty="0" err="1">
                <a:latin typeface="Arial"/>
              </a:rPr>
              <a:t>aceste</a:t>
            </a:r>
            <a:r>
              <a:rPr lang="en-US" sz="2200" spc="-1" dirty="0">
                <a:latin typeface="Arial"/>
              </a:rPr>
              <a:t> date </a:t>
            </a:r>
            <a:r>
              <a:rPr lang="en-US" sz="2200" spc="-1" dirty="0" err="1">
                <a:latin typeface="Arial"/>
              </a:rPr>
              <a:t>il</a:t>
            </a:r>
            <a:r>
              <a:rPr lang="en-US" sz="2200" spc="-1" dirty="0">
                <a:latin typeface="Arial"/>
              </a:rPr>
              <a:t>/o </a:t>
            </a:r>
            <a:r>
              <a:rPr lang="en-US" sz="2200" spc="-1" dirty="0" err="1">
                <a:latin typeface="Arial"/>
              </a:rPr>
              <a:t>rog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sa</a:t>
            </a:r>
            <a:r>
              <a:rPr lang="en-US" sz="2200" spc="-1" dirty="0">
                <a:latin typeface="Arial"/>
              </a:rPr>
              <a:t> ne </a:t>
            </a:r>
            <a:r>
              <a:rPr lang="en-US" sz="2200" spc="-1" dirty="0" err="1">
                <a:latin typeface="Arial"/>
              </a:rPr>
              <a:t>anunte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Dupa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ziua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astazi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datele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acestea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sunt</a:t>
            </a:r>
            <a:r>
              <a:rPr lang="en-US" sz="2200" spc="-1" dirty="0">
                <a:latin typeface="Arial"/>
              </a:rPr>
              <a:t> fixate/</a:t>
            </a:r>
            <a:r>
              <a:rPr lang="en-US" sz="2200" spc="-1" dirty="0" err="1">
                <a:latin typeface="Arial"/>
              </a:rPr>
              <a:t>finalizate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i = j;}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6" y="1905000"/>
            <a:ext cx="4157249" cy="41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1567"/>
            <a:ext cx="2686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invers.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lor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Daca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1981200"/>
            <a:ext cx="5167502" cy="4095750"/>
            <a:chOff x="1752600" y="1981200"/>
            <a:chExt cx="5167502" cy="409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52" y="1981200"/>
              <a:ext cx="5048250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752600" y="3952875"/>
              <a:ext cx="1219200" cy="46672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/>
              <a:t>ob.get_x</a:t>
            </a:r>
            <a:r>
              <a:rPr lang="en-US" sz="1600" dirty="0"/>
              <a:t>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7153"/>
            <a:ext cx="4886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4714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cstdio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class</a:t>
            </a:r>
            <a:r>
              <a:rPr lang="ro-RO" sz="1600" dirty="0"/>
              <a:t> date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day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month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year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date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char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d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date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d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y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show_date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696969"/>
                </a:solidFill>
              </a:rPr>
              <a:t>// Initialize using string.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/>
              <a:t>date</a:t>
            </a:r>
            <a:r>
              <a:rPr lang="ro-RO" sz="1600" dirty="0">
                <a:solidFill>
                  <a:srgbClr val="800080"/>
                </a:solidFill>
              </a:rPr>
              <a:t>::</a:t>
            </a:r>
            <a:r>
              <a:rPr lang="ro-RO" sz="1600" dirty="0"/>
              <a:t>date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char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d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sscanf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d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07997"/>
                </a:solidFill>
              </a:rPr>
              <a:t>%d%*c%d%*c%d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&amp;</a:t>
            </a:r>
            <a:r>
              <a:rPr lang="ro-RO" sz="1600" dirty="0"/>
              <a:t>month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&amp;</a:t>
            </a:r>
            <a:r>
              <a:rPr lang="ro-RO" sz="1600" dirty="0"/>
              <a:t>day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&amp;</a:t>
            </a:r>
            <a:r>
              <a:rPr lang="ro-RO" sz="1600" dirty="0"/>
              <a:t>year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696969"/>
                </a:solidFill>
              </a:rPr>
              <a:t>// Initialize using integers.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/>
              <a:t>date</a:t>
            </a:r>
            <a:r>
              <a:rPr lang="ro-RO" sz="1600" dirty="0">
                <a:solidFill>
                  <a:srgbClr val="800080"/>
                </a:solidFill>
              </a:rPr>
              <a:t>::</a:t>
            </a:r>
            <a:r>
              <a:rPr lang="ro-RO" sz="1600" dirty="0"/>
              <a:t>date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d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y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day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month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m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year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y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743200" y="2884487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void</a:t>
            </a:r>
            <a:r>
              <a:rPr lang="en-US" sz="1600" dirty="0"/>
              <a:t> date</a:t>
            </a:r>
            <a:r>
              <a:rPr lang="en-US" sz="1600" dirty="0">
                <a:solidFill>
                  <a:srgbClr val="800080"/>
                </a:solidFill>
              </a:rPr>
              <a:t>::</a:t>
            </a:r>
            <a:r>
              <a:rPr lang="en-US" sz="1600" dirty="0" err="1"/>
              <a:t>show_date</a:t>
            </a:r>
            <a:r>
              <a:rPr lang="en-US" sz="1600" dirty="0">
                <a:solidFill>
                  <a:srgbClr val="808030"/>
                </a:solidFill>
              </a:rPr>
              <a:t>()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{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  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month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0000E6"/>
                </a:solidFill>
              </a:rPr>
              <a:t>/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day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  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0000E6"/>
                </a:solidFill>
              </a:rPr>
              <a:t>/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year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0F69FF"/>
                </a:solidFill>
              </a:rPr>
              <a:t>\n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}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400000"/>
                </a:solidFill>
              </a:rPr>
              <a:t>main</a:t>
            </a:r>
            <a:r>
              <a:rPr lang="en-US" sz="1600" dirty="0">
                <a:solidFill>
                  <a:srgbClr val="808030"/>
                </a:solidFill>
              </a:rPr>
              <a:t>()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{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char</a:t>
            </a:r>
            <a:r>
              <a:rPr lang="en-US" sz="1600" dirty="0"/>
              <a:t> s</a:t>
            </a:r>
            <a:r>
              <a:rPr lang="en-US" sz="1600" dirty="0">
                <a:solidFill>
                  <a:srgbClr val="808030"/>
                </a:solidFill>
              </a:rPr>
              <a:t>[</a:t>
            </a:r>
            <a:r>
              <a:rPr lang="en-US" sz="1600" dirty="0">
                <a:solidFill>
                  <a:srgbClr val="008C00"/>
                </a:solidFill>
              </a:rPr>
              <a:t>80</a:t>
            </a:r>
            <a:r>
              <a:rPr lang="en-US" sz="1600" dirty="0">
                <a:solidFill>
                  <a:srgbClr val="808030"/>
                </a:solidFill>
              </a:rPr>
              <a:t>]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0000E6"/>
                </a:solidFill>
              </a:rPr>
              <a:t>Enter new date: </a:t>
            </a:r>
            <a:r>
              <a:rPr lang="en-US" sz="1600" dirty="0">
                <a:solidFill>
                  <a:srgbClr val="800000"/>
                </a:solidFill>
              </a:rPr>
              <a:t>"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en-US" sz="1600" dirty="0" err="1">
                <a:solidFill>
                  <a:srgbClr val="603000"/>
                </a:solidFill>
              </a:rPr>
              <a:t>cin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30"/>
                </a:solidFill>
              </a:rPr>
              <a:t>&gt;&gt;</a:t>
            </a:r>
            <a:r>
              <a:rPr lang="en-US" sz="1600" dirty="0"/>
              <a:t> s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date d</a:t>
            </a:r>
            <a:r>
              <a:rPr lang="en-US" sz="1600" dirty="0">
                <a:solidFill>
                  <a:srgbClr val="808030"/>
                </a:solidFill>
              </a:rPr>
              <a:t>(</a:t>
            </a:r>
            <a:r>
              <a:rPr lang="en-US" sz="1600" dirty="0"/>
              <a:t>s</a:t>
            </a:r>
            <a:r>
              <a:rPr lang="en-US" sz="1600" dirty="0">
                <a:solidFill>
                  <a:srgbClr val="808030"/>
                </a:solidFill>
              </a:rPr>
              <a:t>)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d</a:t>
            </a:r>
            <a:r>
              <a:rPr lang="en-US" sz="1600" dirty="0" err="1">
                <a:solidFill>
                  <a:srgbClr val="808030"/>
                </a:solidFill>
              </a:rPr>
              <a:t>.</a:t>
            </a:r>
            <a:r>
              <a:rPr lang="en-US" sz="1600" dirty="0" err="1"/>
              <a:t>show_date</a:t>
            </a:r>
            <a:r>
              <a:rPr lang="en-US" sz="1600" dirty="0">
                <a:solidFill>
                  <a:srgbClr val="808030"/>
                </a:solidFill>
              </a:rPr>
              <a:t>()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return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C00"/>
                </a:solidFill>
              </a:rPr>
              <a:t>0</a:t>
            </a:r>
            <a:r>
              <a:rPr lang="en-US" sz="1600" dirty="0">
                <a:solidFill>
                  <a:srgbClr val="800080"/>
                </a:solidFill>
              </a:rPr>
              <a:t>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>
                <a:solidFill>
                  <a:srgbClr val="FF0000"/>
                </a:solidFill>
              </a:rPr>
              <a:t>singura</a:t>
            </a:r>
            <a:r>
              <a:rPr lang="en-US" altLang="ro-RO" dirty="0">
                <a:solidFill>
                  <a:srgbClr val="FF0000"/>
                </a:solidFill>
              </a:rPr>
              <a:t> </a:t>
            </a:r>
            <a:r>
              <a:rPr lang="en-US" altLang="ro-RO" dirty="0" err="1">
                <a:solidFill>
                  <a:srgbClr val="FF0000"/>
                </a:solidFill>
              </a:rPr>
              <a:t>diferenta</a:t>
            </a:r>
            <a:r>
              <a:rPr lang="en-US" altLang="ro-RO" dirty="0">
                <a:solidFill>
                  <a:srgbClr val="FF0000"/>
                </a:solidFill>
              </a:rPr>
              <a:t>: </a:t>
            </a:r>
            <a:r>
              <a:rPr lang="en-US" altLang="ro-RO" dirty="0" err="1">
                <a:solidFill>
                  <a:srgbClr val="FF0000"/>
                </a:solidFill>
              </a:rPr>
              <a:t>struct</a:t>
            </a:r>
            <a:r>
              <a:rPr lang="en-US" altLang="ro-RO" dirty="0">
                <a:solidFill>
                  <a:srgbClr val="FF0000"/>
                </a:solidFill>
              </a:rPr>
              <a:t> are default </a:t>
            </a:r>
            <a:r>
              <a:rPr lang="en-US" altLang="ro-RO" dirty="0" err="1">
                <a:solidFill>
                  <a:srgbClr val="FF0000"/>
                </a:solidFill>
              </a:rPr>
              <a:t>membri</a:t>
            </a:r>
            <a:r>
              <a:rPr lang="en-US" altLang="ro-RO" dirty="0">
                <a:solidFill>
                  <a:srgbClr val="FF0000"/>
                </a:solidFill>
              </a:rPr>
              <a:t> ca public </a:t>
            </a:r>
            <a:r>
              <a:rPr lang="en-US" altLang="ro-RO" dirty="0" err="1">
                <a:solidFill>
                  <a:srgbClr val="FF0000"/>
                </a:solidFill>
              </a:rPr>
              <a:t>iar</a:t>
            </a:r>
            <a:r>
              <a:rPr lang="en-US" altLang="ro-RO" dirty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>
                <a:solidFill>
                  <a:srgbClr val="696969"/>
                </a:solidFill>
              </a:rPr>
              <a:t>Utilizarea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unei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structuri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pentru</a:t>
            </a:r>
            <a:r>
              <a:rPr lang="en-US" sz="1600" dirty="0">
                <a:solidFill>
                  <a:srgbClr val="696969"/>
                </a:solidFill>
              </a:rPr>
              <a:t> a </a:t>
            </a:r>
            <a:r>
              <a:rPr lang="en-US" sz="1600" dirty="0" err="1">
                <a:solidFill>
                  <a:srgbClr val="696969"/>
                </a:solidFill>
              </a:rPr>
              <a:t>defini</a:t>
            </a:r>
            <a:r>
              <a:rPr lang="en-US" sz="1600" dirty="0">
                <a:solidFill>
                  <a:srgbClr val="696969"/>
                </a:solidFill>
              </a:rPr>
              <a:t> o </a:t>
            </a:r>
            <a:r>
              <a:rPr lang="en-US" sz="1600" dirty="0" err="1">
                <a:solidFill>
                  <a:srgbClr val="696969"/>
                </a:solidFill>
              </a:rPr>
              <a:t>clasa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                 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if</a:t>
            </a:r>
            <a:r>
              <a:rPr lang="ro-RO" sz="2000" dirty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           </a:t>
            </a:r>
            <a:r>
              <a:rPr lang="ro-RO" sz="2000" b="1" dirty="0">
                <a:solidFill>
                  <a:srgbClr val="800000"/>
                </a:solidFill>
              </a:rPr>
              <a:t>else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un</a:t>
            </a:r>
            <a:r>
              <a:rPr lang="ro-RO" sz="2000" b="1" dirty="0">
                <a:solidFill>
                  <a:srgbClr val="800000"/>
                </a:solidFill>
              </a:rPr>
              <a:t>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t</a:t>
            </a:r>
            <a:r>
              <a:rPr lang="en-US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/>
              <a:t> </a:t>
            </a:r>
            <a:r>
              <a:rPr lang="ro-RO" sz="2000" dirty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/>
              <a:t>                                                  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ca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CE5F5D-32DD-4345-8073-2843B056FB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</TotalTime>
  <Words>4268</Words>
  <Application>Microsoft Office PowerPoint</Application>
  <PresentationFormat>On-screen Show (4:3)</PresentationFormat>
  <Paragraphs>700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Courier New</vt:lpstr>
      <vt:lpstr>Garamond</vt:lpstr>
      <vt:lpstr>Times New Roman</vt:lpstr>
      <vt:lpstr>Default Design</vt:lpstr>
      <vt:lpstr>1_Default Design</vt:lpstr>
      <vt:lpstr>3_ipc</vt:lpstr>
      <vt:lpstr>PowerPoint Presentation</vt:lpstr>
      <vt:lpstr>Cuprinsul cursului</vt:lpstr>
      <vt:lpstr>PowerPoint Presentation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 Alexandru  Mihai</cp:lastModifiedBy>
  <cp:revision>273</cp:revision>
  <dcterms:created xsi:type="dcterms:W3CDTF">1601-01-01T00:00:00Z</dcterms:created>
  <dcterms:modified xsi:type="dcterms:W3CDTF">2022-06-11T15:06:20Z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