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259" r:id="rId3"/>
    <p:sldId id="312" r:id="rId4"/>
    <p:sldId id="260" r:id="rId5"/>
    <p:sldId id="261" r:id="rId6"/>
    <p:sldId id="313" r:id="rId7"/>
    <p:sldId id="263" r:id="rId8"/>
    <p:sldId id="264" r:id="rId9"/>
    <p:sldId id="314" r:id="rId10"/>
    <p:sldId id="265" r:id="rId11"/>
    <p:sldId id="320" r:id="rId12"/>
    <p:sldId id="315" r:id="rId13"/>
    <p:sldId id="321" r:id="rId14"/>
    <p:sldId id="316" r:id="rId15"/>
    <p:sldId id="317" r:id="rId16"/>
    <p:sldId id="318" r:id="rId17"/>
    <p:sldId id="319" r:id="rId18"/>
    <p:sldId id="290" r:id="rId19"/>
  </p:sldIdLst>
  <p:sldSz cx="9144000" cy="5143500" type="screen16x9"/>
  <p:notesSz cx="6858000" cy="9144000"/>
  <p:embeddedFontLst>
    <p:embeddedFont>
      <p:font typeface="Play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9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1861BF-3856-4FF1-9BED-C1DF70EF1E69}">
  <a:tblStyle styleId="{2C1861BF-3856-4FF1-9BED-C1DF70EF1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07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8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45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9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4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38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04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23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85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41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38440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Natural Language Processing</a:t>
            </a:r>
            <a:r>
              <a:rPr lang="en" sz="2800" dirty="0"/>
              <a:t>:</a:t>
            </a:r>
            <a:r>
              <a:rPr lang="en" sz="4100" dirty="0"/>
              <a:t> </a:t>
            </a:r>
            <a:r>
              <a:rPr lang="en-US" dirty="0">
                <a:solidFill>
                  <a:schemeClr val="lt2"/>
                </a:solidFill>
              </a:rPr>
              <a:t>METAPHOR AND FIGURATIVE LANGUAGE DETECTION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269504" y="2180028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1477284" y="2353767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510022" y="3185432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DATALOADER</a:t>
            </a:r>
            <a:endParaRPr dirty="0"/>
          </a:p>
        </p:txBody>
      </p:sp>
      <p:sp>
        <p:nvSpPr>
          <p:cNvPr id="4" name="Google Shape;2709;p45">
            <a:extLst>
              <a:ext uri="{FF2B5EF4-FFF2-40B4-BE49-F238E27FC236}">
                <a16:creationId xmlns:a16="http://schemas.microsoft.com/office/drawing/2014/main" id="{10AAA053-ECEE-DDB1-F0ED-1FD0B82CC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4521" y="0"/>
            <a:ext cx="52628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EXTRAGEREA CARACTERISTICILOR</a:t>
            </a:r>
          </a:p>
        </p:txBody>
      </p:sp>
      <p:cxnSp>
        <p:nvCxnSpPr>
          <p:cNvPr id="5" name="Google Shape;2711;p45">
            <a:extLst>
              <a:ext uri="{FF2B5EF4-FFF2-40B4-BE49-F238E27FC236}">
                <a16:creationId xmlns:a16="http://schemas.microsoft.com/office/drawing/2014/main" id="{1D5786A3-0C70-93FE-78F0-CFF91748318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479800" y="143291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6" name="Google Shape;2714;p45">
            <a:extLst>
              <a:ext uri="{FF2B5EF4-FFF2-40B4-BE49-F238E27FC236}">
                <a16:creationId xmlns:a16="http://schemas.microsoft.com/office/drawing/2014/main" id="{7E1263DA-1230-7971-67E2-F343C9A1CD4B}"/>
              </a:ext>
            </a:extLst>
          </p:cNvPr>
          <p:cNvGrpSpPr/>
          <p:nvPr/>
        </p:nvGrpSpPr>
        <p:grpSpPr>
          <a:xfrm>
            <a:off x="2344500" y="1365264"/>
            <a:ext cx="4441050" cy="135300"/>
            <a:chOff x="2358438" y="2282277"/>
            <a:chExt cx="4441050" cy="135300"/>
          </a:xfrm>
        </p:grpSpPr>
        <p:sp>
          <p:nvSpPr>
            <p:cNvPr id="7" name="Google Shape;2712;p45">
              <a:extLst>
                <a:ext uri="{FF2B5EF4-FFF2-40B4-BE49-F238E27FC236}">
                  <a16:creationId xmlns:a16="http://schemas.microsoft.com/office/drawing/2014/main" id="{D526524E-9713-C99B-4326-91CF16D2AB9B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3;p45">
              <a:extLst>
                <a:ext uri="{FF2B5EF4-FFF2-40B4-BE49-F238E27FC236}">
                  <a16:creationId xmlns:a16="http://schemas.microsoft.com/office/drawing/2014/main" id="{3FB876EB-C41E-B909-E848-6154DBD58947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2715;p45">
              <a:extLst>
                <a:ext uri="{FF2B5EF4-FFF2-40B4-BE49-F238E27FC236}">
                  <a16:creationId xmlns:a16="http://schemas.microsoft.com/office/drawing/2014/main" id="{E137DA90-AC87-BC48-BFEC-041016DBD4E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EE52EE2-6255-CF52-4F24-C174A22B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39" y="1708319"/>
            <a:ext cx="3950286" cy="2954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269504" y="2180028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1477284" y="2353767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510022" y="3185432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DATALOADER</a:t>
            </a:r>
            <a:endParaRPr dirty="0"/>
          </a:p>
        </p:txBody>
      </p:sp>
      <p:sp>
        <p:nvSpPr>
          <p:cNvPr id="4" name="Google Shape;2709;p45">
            <a:extLst>
              <a:ext uri="{FF2B5EF4-FFF2-40B4-BE49-F238E27FC236}">
                <a16:creationId xmlns:a16="http://schemas.microsoft.com/office/drawing/2014/main" id="{10AAA053-ECEE-DDB1-F0ED-1FD0B82CC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4521" y="0"/>
            <a:ext cx="52628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EXTRAGEREA CARACTERISTICILOR</a:t>
            </a:r>
          </a:p>
        </p:txBody>
      </p:sp>
      <p:cxnSp>
        <p:nvCxnSpPr>
          <p:cNvPr id="5" name="Google Shape;2711;p45">
            <a:extLst>
              <a:ext uri="{FF2B5EF4-FFF2-40B4-BE49-F238E27FC236}">
                <a16:creationId xmlns:a16="http://schemas.microsoft.com/office/drawing/2014/main" id="{1D5786A3-0C70-93FE-78F0-CFF91748318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479800" y="143291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6" name="Google Shape;2714;p45">
            <a:extLst>
              <a:ext uri="{FF2B5EF4-FFF2-40B4-BE49-F238E27FC236}">
                <a16:creationId xmlns:a16="http://schemas.microsoft.com/office/drawing/2014/main" id="{7E1263DA-1230-7971-67E2-F343C9A1CD4B}"/>
              </a:ext>
            </a:extLst>
          </p:cNvPr>
          <p:cNvGrpSpPr/>
          <p:nvPr/>
        </p:nvGrpSpPr>
        <p:grpSpPr>
          <a:xfrm>
            <a:off x="2344500" y="1365264"/>
            <a:ext cx="4441050" cy="135300"/>
            <a:chOff x="2358438" y="2282277"/>
            <a:chExt cx="4441050" cy="135300"/>
          </a:xfrm>
        </p:grpSpPr>
        <p:sp>
          <p:nvSpPr>
            <p:cNvPr id="7" name="Google Shape;2712;p45">
              <a:extLst>
                <a:ext uri="{FF2B5EF4-FFF2-40B4-BE49-F238E27FC236}">
                  <a16:creationId xmlns:a16="http://schemas.microsoft.com/office/drawing/2014/main" id="{D526524E-9713-C99B-4326-91CF16D2AB9B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3;p45">
              <a:extLst>
                <a:ext uri="{FF2B5EF4-FFF2-40B4-BE49-F238E27FC236}">
                  <a16:creationId xmlns:a16="http://schemas.microsoft.com/office/drawing/2014/main" id="{3FB876EB-C41E-B909-E848-6154DBD58947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2715;p45">
              <a:extLst>
                <a:ext uri="{FF2B5EF4-FFF2-40B4-BE49-F238E27FC236}">
                  <a16:creationId xmlns:a16="http://schemas.microsoft.com/office/drawing/2014/main" id="{E137DA90-AC87-BC48-BFEC-041016DBD4E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Google Shape;2710;p45">
            <a:extLst>
              <a:ext uri="{FF2B5EF4-FFF2-40B4-BE49-F238E27FC236}">
                <a16:creationId xmlns:a16="http://schemas.microsoft.com/office/drawing/2014/main" id="{4513E068-CA2E-C9D7-B2C8-ED79114F3D59}"/>
              </a:ext>
            </a:extLst>
          </p:cNvPr>
          <p:cNvSpPr txBox="1">
            <a:spLocks/>
          </p:cNvSpPr>
          <p:nvPr/>
        </p:nvSpPr>
        <p:spPr>
          <a:xfrm>
            <a:off x="3055568" y="2018805"/>
            <a:ext cx="4818928" cy="247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en-US" sz="1600" dirty="0"/>
              <a:t>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ro-RO" sz="1600" dirty="0"/>
              <a:t>ă metodă pentru a forma obiecte propriu-zise de tip Dataset din input-ul din fișierele CSV. După ce ne-am asigurat de corectitudinea denumirii coloanelor, returnăm un dicționar care conține cele 3 dataset-uri – train, dev și test.</a:t>
            </a:r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8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269504" y="2180028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510022" y="3185432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DEFINIREA ARGUMENTELOR</a:t>
            </a:r>
            <a:endParaRPr dirty="0"/>
          </a:p>
        </p:txBody>
      </p:sp>
      <p:sp>
        <p:nvSpPr>
          <p:cNvPr id="4" name="Google Shape;2709;p45">
            <a:extLst>
              <a:ext uri="{FF2B5EF4-FFF2-40B4-BE49-F238E27FC236}">
                <a16:creationId xmlns:a16="http://schemas.microsoft.com/office/drawing/2014/main" id="{10AAA053-ECEE-DDB1-F0ED-1FD0B82CC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4521" y="0"/>
            <a:ext cx="52628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EXTRAGEREA CARACTERISTICILOR</a:t>
            </a:r>
          </a:p>
        </p:txBody>
      </p:sp>
      <p:cxnSp>
        <p:nvCxnSpPr>
          <p:cNvPr id="5" name="Google Shape;2711;p45">
            <a:extLst>
              <a:ext uri="{FF2B5EF4-FFF2-40B4-BE49-F238E27FC236}">
                <a16:creationId xmlns:a16="http://schemas.microsoft.com/office/drawing/2014/main" id="{1D5786A3-0C70-93FE-78F0-CFF91748318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479800" y="143291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6" name="Google Shape;2714;p45">
            <a:extLst>
              <a:ext uri="{FF2B5EF4-FFF2-40B4-BE49-F238E27FC236}">
                <a16:creationId xmlns:a16="http://schemas.microsoft.com/office/drawing/2014/main" id="{7E1263DA-1230-7971-67E2-F343C9A1CD4B}"/>
              </a:ext>
            </a:extLst>
          </p:cNvPr>
          <p:cNvGrpSpPr/>
          <p:nvPr/>
        </p:nvGrpSpPr>
        <p:grpSpPr>
          <a:xfrm>
            <a:off x="2344500" y="1365264"/>
            <a:ext cx="4441050" cy="135300"/>
            <a:chOff x="2358438" y="2282277"/>
            <a:chExt cx="4441050" cy="135300"/>
          </a:xfrm>
        </p:grpSpPr>
        <p:sp>
          <p:nvSpPr>
            <p:cNvPr id="7" name="Google Shape;2712;p45">
              <a:extLst>
                <a:ext uri="{FF2B5EF4-FFF2-40B4-BE49-F238E27FC236}">
                  <a16:creationId xmlns:a16="http://schemas.microsoft.com/office/drawing/2014/main" id="{D526524E-9713-C99B-4326-91CF16D2AB9B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3;p45">
              <a:extLst>
                <a:ext uri="{FF2B5EF4-FFF2-40B4-BE49-F238E27FC236}">
                  <a16:creationId xmlns:a16="http://schemas.microsoft.com/office/drawing/2014/main" id="{3FB876EB-C41E-B909-E848-6154DBD58947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2715;p45">
              <a:extLst>
                <a:ext uri="{FF2B5EF4-FFF2-40B4-BE49-F238E27FC236}">
                  <a16:creationId xmlns:a16="http://schemas.microsoft.com/office/drawing/2014/main" id="{E137DA90-AC87-BC48-BFEC-041016DBD4E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2" name="Google Shape;9864;p91">
            <a:extLst>
              <a:ext uri="{FF2B5EF4-FFF2-40B4-BE49-F238E27FC236}">
                <a16:creationId xmlns:a16="http://schemas.microsoft.com/office/drawing/2014/main" id="{91DC23F2-B5BE-B928-04C4-0F58FB751F3F}"/>
              </a:ext>
            </a:extLst>
          </p:cNvPr>
          <p:cNvGrpSpPr/>
          <p:nvPr/>
        </p:nvGrpSpPr>
        <p:grpSpPr>
          <a:xfrm>
            <a:off x="1484246" y="2393334"/>
            <a:ext cx="366052" cy="356831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3" name="Google Shape;9865;p91">
              <a:extLst>
                <a:ext uri="{FF2B5EF4-FFF2-40B4-BE49-F238E27FC236}">
                  <a16:creationId xmlns:a16="http://schemas.microsoft.com/office/drawing/2014/main" id="{17B0489B-B2A7-72AC-D606-4ED348AE7723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66;p91">
              <a:extLst>
                <a:ext uri="{FF2B5EF4-FFF2-40B4-BE49-F238E27FC236}">
                  <a16:creationId xmlns:a16="http://schemas.microsoft.com/office/drawing/2014/main" id="{4B2C7F9D-481E-1F2E-7378-B0C6C70B135B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67;p91">
              <a:extLst>
                <a:ext uri="{FF2B5EF4-FFF2-40B4-BE49-F238E27FC236}">
                  <a16:creationId xmlns:a16="http://schemas.microsoft.com/office/drawing/2014/main" id="{66EED75D-0DA6-33D6-940E-94255367C91B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A6DD0FE-48A0-3773-AACD-CBE8AA48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90" y="1708321"/>
            <a:ext cx="3467635" cy="29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269504" y="2180028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510022" y="3185432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DEFINIREA ARGUMENTELOR</a:t>
            </a:r>
            <a:endParaRPr dirty="0"/>
          </a:p>
        </p:txBody>
      </p:sp>
      <p:sp>
        <p:nvSpPr>
          <p:cNvPr id="4" name="Google Shape;2709;p45">
            <a:extLst>
              <a:ext uri="{FF2B5EF4-FFF2-40B4-BE49-F238E27FC236}">
                <a16:creationId xmlns:a16="http://schemas.microsoft.com/office/drawing/2014/main" id="{10AAA053-ECEE-DDB1-F0ED-1FD0B82CC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4521" y="0"/>
            <a:ext cx="52628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EXTRAGEREA CARACTERISTICILOR</a:t>
            </a:r>
          </a:p>
        </p:txBody>
      </p:sp>
      <p:cxnSp>
        <p:nvCxnSpPr>
          <p:cNvPr id="5" name="Google Shape;2711;p45">
            <a:extLst>
              <a:ext uri="{FF2B5EF4-FFF2-40B4-BE49-F238E27FC236}">
                <a16:creationId xmlns:a16="http://schemas.microsoft.com/office/drawing/2014/main" id="{1D5786A3-0C70-93FE-78F0-CFF91748318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479800" y="143291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6" name="Google Shape;2714;p45">
            <a:extLst>
              <a:ext uri="{FF2B5EF4-FFF2-40B4-BE49-F238E27FC236}">
                <a16:creationId xmlns:a16="http://schemas.microsoft.com/office/drawing/2014/main" id="{7E1263DA-1230-7971-67E2-F343C9A1CD4B}"/>
              </a:ext>
            </a:extLst>
          </p:cNvPr>
          <p:cNvGrpSpPr/>
          <p:nvPr/>
        </p:nvGrpSpPr>
        <p:grpSpPr>
          <a:xfrm>
            <a:off x="2344500" y="1365264"/>
            <a:ext cx="4441050" cy="135300"/>
            <a:chOff x="2358438" y="2282277"/>
            <a:chExt cx="4441050" cy="135300"/>
          </a:xfrm>
        </p:grpSpPr>
        <p:sp>
          <p:nvSpPr>
            <p:cNvPr id="7" name="Google Shape;2712;p45">
              <a:extLst>
                <a:ext uri="{FF2B5EF4-FFF2-40B4-BE49-F238E27FC236}">
                  <a16:creationId xmlns:a16="http://schemas.microsoft.com/office/drawing/2014/main" id="{D526524E-9713-C99B-4326-91CF16D2AB9B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3;p45">
              <a:extLst>
                <a:ext uri="{FF2B5EF4-FFF2-40B4-BE49-F238E27FC236}">
                  <a16:creationId xmlns:a16="http://schemas.microsoft.com/office/drawing/2014/main" id="{3FB876EB-C41E-B909-E848-6154DBD58947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2715;p45">
              <a:extLst>
                <a:ext uri="{FF2B5EF4-FFF2-40B4-BE49-F238E27FC236}">
                  <a16:creationId xmlns:a16="http://schemas.microsoft.com/office/drawing/2014/main" id="{E137DA90-AC87-BC48-BFEC-041016DBD4E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2" name="Google Shape;9864;p91">
            <a:extLst>
              <a:ext uri="{FF2B5EF4-FFF2-40B4-BE49-F238E27FC236}">
                <a16:creationId xmlns:a16="http://schemas.microsoft.com/office/drawing/2014/main" id="{91DC23F2-B5BE-B928-04C4-0F58FB751F3F}"/>
              </a:ext>
            </a:extLst>
          </p:cNvPr>
          <p:cNvGrpSpPr/>
          <p:nvPr/>
        </p:nvGrpSpPr>
        <p:grpSpPr>
          <a:xfrm>
            <a:off x="1484246" y="2393334"/>
            <a:ext cx="366052" cy="356831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3" name="Google Shape;9865;p91">
              <a:extLst>
                <a:ext uri="{FF2B5EF4-FFF2-40B4-BE49-F238E27FC236}">
                  <a16:creationId xmlns:a16="http://schemas.microsoft.com/office/drawing/2014/main" id="{17B0489B-B2A7-72AC-D606-4ED348AE7723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66;p91">
              <a:extLst>
                <a:ext uri="{FF2B5EF4-FFF2-40B4-BE49-F238E27FC236}">
                  <a16:creationId xmlns:a16="http://schemas.microsoft.com/office/drawing/2014/main" id="{4B2C7F9D-481E-1F2E-7378-B0C6C70B135B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67;p91">
              <a:extLst>
                <a:ext uri="{FF2B5EF4-FFF2-40B4-BE49-F238E27FC236}">
                  <a16:creationId xmlns:a16="http://schemas.microsoft.com/office/drawing/2014/main" id="{66EED75D-0DA6-33D6-940E-94255367C91B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710;p45">
            <a:extLst>
              <a:ext uri="{FF2B5EF4-FFF2-40B4-BE49-F238E27FC236}">
                <a16:creationId xmlns:a16="http://schemas.microsoft.com/office/drawing/2014/main" id="{F2D559C3-0E63-BF21-BC26-00BE0C732F20}"/>
              </a:ext>
            </a:extLst>
          </p:cNvPr>
          <p:cNvSpPr txBox="1">
            <a:spLocks/>
          </p:cNvSpPr>
          <p:nvPr/>
        </p:nvSpPr>
        <p:spPr>
          <a:xfrm>
            <a:off x="3055568" y="2018805"/>
            <a:ext cx="4818928" cy="247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ro-RO" sz="1600" dirty="0"/>
              <a:t>Aici am definit argumentele de antrenare. Pentru acest model, evaluarea se va face la finalul fiecăuria dintre cele 3 epochs. Fiecare dataframe este stocat in batch-uri de mărime 8. De asemenea, după fiecare epoch se va căuta salvarea celui mai bun model, cu o limită de 2 modele salvate.</a:t>
            </a:r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019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404262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574764" y="2667672"/>
            <a:ext cx="3994447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MODEL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559389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645221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58432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58432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651971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94248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9;p45">
            <a:extLst>
              <a:ext uri="{FF2B5EF4-FFF2-40B4-BE49-F238E27FC236}">
                <a16:creationId xmlns:a16="http://schemas.microsoft.com/office/drawing/2014/main" id="{85DCC84D-4E15-CD29-1879-10A143A9C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500" y="0"/>
            <a:ext cx="4455000" cy="70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MODEL</a:t>
            </a:r>
            <a:endParaRPr sz="4000" dirty="0"/>
          </a:p>
        </p:txBody>
      </p:sp>
      <p:cxnSp>
        <p:nvCxnSpPr>
          <p:cNvPr id="9" name="Google Shape;2711;p45">
            <a:extLst>
              <a:ext uri="{FF2B5EF4-FFF2-40B4-BE49-F238E27FC236}">
                <a16:creationId xmlns:a16="http://schemas.microsoft.com/office/drawing/2014/main" id="{2B689B44-B0BB-DD5E-BCD2-1DA38579CA5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479800" y="848523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0" name="Google Shape;2714;p45">
            <a:extLst>
              <a:ext uri="{FF2B5EF4-FFF2-40B4-BE49-F238E27FC236}">
                <a16:creationId xmlns:a16="http://schemas.microsoft.com/office/drawing/2014/main" id="{A87804DF-1355-85EA-27D9-155435375A37}"/>
              </a:ext>
            </a:extLst>
          </p:cNvPr>
          <p:cNvGrpSpPr/>
          <p:nvPr/>
        </p:nvGrpSpPr>
        <p:grpSpPr>
          <a:xfrm>
            <a:off x="2344500" y="780873"/>
            <a:ext cx="4441050" cy="135300"/>
            <a:chOff x="2358438" y="2282277"/>
            <a:chExt cx="4441050" cy="135300"/>
          </a:xfrm>
        </p:grpSpPr>
        <p:sp>
          <p:nvSpPr>
            <p:cNvPr id="11" name="Google Shape;2712;p45">
              <a:extLst>
                <a:ext uri="{FF2B5EF4-FFF2-40B4-BE49-F238E27FC236}">
                  <a16:creationId xmlns:a16="http://schemas.microsoft.com/office/drawing/2014/main" id="{6E6B6FC5-DDBC-BBCD-BF2B-62B31A1243E8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13;p45">
              <a:extLst>
                <a:ext uri="{FF2B5EF4-FFF2-40B4-BE49-F238E27FC236}">
                  <a16:creationId xmlns:a16="http://schemas.microsoft.com/office/drawing/2014/main" id="{16F5636F-4CE8-4BDC-07D1-1AA0D5C2572F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2715;p45">
              <a:extLst>
                <a:ext uri="{FF2B5EF4-FFF2-40B4-BE49-F238E27FC236}">
                  <a16:creationId xmlns:a16="http://schemas.microsoft.com/office/drawing/2014/main" id="{DA5EE365-000A-04EE-05A5-6772473B8094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4" name="Google Shape;2710;p45">
            <a:extLst>
              <a:ext uri="{FF2B5EF4-FFF2-40B4-BE49-F238E27FC236}">
                <a16:creationId xmlns:a16="http://schemas.microsoft.com/office/drawing/2014/main" id="{5012736D-D3AE-1C22-8170-0C43AE7FB87A}"/>
              </a:ext>
            </a:extLst>
          </p:cNvPr>
          <p:cNvSpPr txBox="1">
            <a:spLocks/>
          </p:cNvSpPr>
          <p:nvPr/>
        </p:nvSpPr>
        <p:spPr>
          <a:xfrm>
            <a:off x="1553792" y="1279762"/>
            <a:ext cx="5920832" cy="110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ro-RO" sz="1600" dirty="0"/>
              <a:t>Am împărțit setul de date în trei dataframe-uri</a:t>
            </a:r>
            <a:r>
              <a:rPr lang="en-US" sz="1600" dirty="0"/>
              <a:t>: </a:t>
            </a:r>
            <a:r>
              <a:rPr lang="ro-RO" sz="1600" dirty="0"/>
              <a:t>train, test</a:t>
            </a:r>
            <a:r>
              <a:rPr lang="en-US" sz="1600" dirty="0"/>
              <a:t> </a:t>
            </a:r>
            <a:r>
              <a:rPr lang="ro-RO" sz="1600" dirty="0"/>
              <a:t>și validare. Pentru acest proiect, noi am folosit modelul BERT.</a:t>
            </a:r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en-US" sz="1600" dirty="0"/>
          </a:p>
        </p:txBody>
      </p:sp>
      <p:pic>
        <p:nvPicPr>
          <p:cNvPr id="1026" name="Picture 2" descr="BERT Explained: State of the art language model for NLP | by Rani Horev |  Towards Data Science">
            <a:extLst>
              <a:ext uri="{FF2B5EF4-FFF2-40B4-BE49-F238E27FC236}">
                <a16:creationId xmlns:a16="http://schemas.microsoft.com/office/drawing/2014/main" id="{19D99B66-088B-CFB2-B121-166FA617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26" y="2073579"/>
            <a:ext cx="3868164" cy="26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5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404262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574764" y="2667672"/>
            <a:ext cx="3994447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REZULTATE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559389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645221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58432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58432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651971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65684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9;p45">
            <a:extLst>
              <a:ext uri="{FF2B5EF4-FFF2-40B4-BE49-F238E27FC236}">
                <a16:creationId xmlns:a16="http://schemas.microsoft.com/office/drawing/2014/main" id="{85DCC84D-4E15-CD29-1879-10A143A9C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500" y="0"/>
            <a:ext cx="4455000" cy="70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REZULTATE</a:t>
            </a:r>
            <a:endParaRPr sz="4000" dirty="0"/>
          </a:p>
        </p:txBody>
      </p:sp>
      <p:cxnSp>
        <p:nvCxnSpPr>
          <p:cNvPr id="9" name="Google Shape;2711;p45">
            <a:extLst>
              <a:ext uri="{FF2B5EF4-FFF2-40B4-BE49-F238E27FC236}">
                <a16:creationId xmlns:a16="http://schemas.microsoft.com/office/drawing/2014/main" id="{2B689B44-B0BB-DD5E-BCD2-1DA38579CA5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479800" y="848523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0" name="Google Shape;2714;p45">
            <a:extLst>
              <a:ext uri="{FF2B5EF4-FFF2-40B4-BE49-F238E27FC236}">
                <a16:creationId xmlns:a16="http://schemas.microsoft.com/office/drawing/2014/main" id="{A87804DF-1355-85EA-27D9-155435375A37}"/>
              </a:ext>
            </a:extLst>
          </p:cNvPr>
          <p:cNvGrpSpPr/>
          <p:nvPr/>
        </p:nvGrpSpPr>
        <p:grpSpPr>
          <a:xfrm>
            <a:off x="2344500" y="780873"/>
            <a:ext cx="4441050" cy="135300"/>
            <a:chOff x="2358438" y="2282277"/>
            <a:chExt cx="4441050" cy="135300"/>
          </a:xfrm>
        </p:grpSpPr>
        <p:sp>
          <p:nvSpPr>
            <p:cNvPr id="11" name="Google Shape;2712;p45">
              <a:extLst>
                <a:ext uri="{FF2B5EF4-FFF2-40B4-BE49-F238E27FC236}">
                  <a16:creationId xmlns:a16="http://schemas.microsoft.com/office/drawing/2014/main" id="{6E6B6FC5-DDBC-BBCD-BF2B-62B31A1243E8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13;p45">
              <a:extLst>
                <a:ext uri="{FF2B5EF4-FFF2-40B4-BE49-F238E27FC236}">
                  <a16:creationId xmlns:a16="http://schemas.microsoft.com/office/drawing/2014/main" id="{16F5636F-4CE8-4BDC-07D1-1AA0D5C2572F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2715;p45">
              <a:extLst>
                <a:ext uri="{FF2B5EF4-FFF2-40B4-BE49-F238E27FC236}">
                  <a16:creationId xmlns:a16="http://schemas.microsoft.com/office/drawing/2014/main" id="{DA5EE365-000A-04EE-05A5-6772473B8094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4" name="Google Shape;2710;p45">
            <a:extLst>
              <a:ext uri="{FF2B5EF4-FFF2-40B4-BE49-F238E27FC236}">
                <a16:creationId xmlns:a16="http://schemas.microsoft.com/office/drawing/2014/main" id="{5012736D-D3AE-1C22-8170-0C43AE7FB87A}"/>
              </a:ext>
            </a:extLst>
          </p:cNvPr>
          <p:cNvSpPr txBox="1">
            <a:spLocks/>
          </p:cNvSpPr>
          <p:nvPr/>
        </p:nvSpPr>
        <p:spPr>
          <a:xfrm>
            <a:off x="1553792" y="1279762"/>
            <a:ext cx="5920832" cy="110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ro-RO" sz="1600" dirty="0"/>
              <a:t>Am antrenat modelul pentru </a:t>
            </a:r>
            <a:r>
              <a:rPr lang="en-US" sz="1600" dirty="0"/>
              <a:t>3</a:t>
            </a:r>
            <a:r>
              <a:rPr lang="ro-RO" sz="1600" dirty="0"/>
              <a:t> de epoci, iar pentru fiecare epocă am afișat loss-ul</a:t>
            </a:r>
            <a:r>
              <a:rPr lang="en-US" sz="1600" dirty="0"/>
              <a:t> </a:t>
            </a:r>
            <a:r>
              <a:rPr lang="ro-RO" sz="1600" dirty="0"/>
              <a:t>pentru a le putea compara</a:t>
            </a:r>
            <a:r>
              <a:rPr lang="en-US" sz="1600" dirty="0"/>
              <a:t>.</a:t>
            </a:r>
            <a:endParaRPr lang="ro-RO" sz="1600" dirty="0"/>
          </a:p>
          <a:p>
            <a:pPr marL="0" indent="0" algn="just"/>
            <a:r>
              <a:rPr lang="ro-RO" sz="1600" dirty="0"/>
              <a:t>În urma antrenării modelului, am obținut o acuratețe de 8</a:t>
            </a:r>
            <a:r>
              <a:rPr lang="en-US" sz="1600" dirty="0"/>
              <a:t>6</a:t>
            </a:r>
            <a:r>
              <a:rPr lang="ro-RO" sz="1600" dirty="0"/>
              <a:t>% pe datele de test</a:t>
            </a:r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F16C3-37B5-3821-11FA-36ACDD0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92" y="2817257"/>
            <a:ext cx="6036416" cy="12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110769" y="636371"/>
            <a:ext cx="4922462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/>
              <a:t>MULȚUMIM</a:t>
            </a:r>
            <a:r>
              <a:rPr lang="en" sz="6000" dirty="0"/>
              <a:t>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462" name="Google Shape;3462;p74"/>
          <p:cNvSpPr txBox="1">
            <a:spLocks noGrp="1"/>
          </p:cNvSpPr>
          <p:nvPr>
            <p:ph type="subTitle" idx="1"/>
          </p:nvPr>
        </p:nvSpPr>
        <p:spPr>
          <a:xfrm>
            <a:off x="2832750" y="2265854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o-RO" dirty="0"/>
              <a:t>Proiect realizat de</a:t>
            </a:r>
            <a:r>
              <a:rPr lang="en-US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Furdui</a:t>
            </a:r>
            <a:r>
              <a:rPr lang="en-US" dirty="0">
                <a:solidFill>
                  <a:schemeClr val="bg1"/>
                </a:solidFill>
              </a:rPr>
              <a:t> Vlad-Rare</a:t>
            </a:r>
            <a:r>
              <a:rPr lang="ro-RO" dirty="0">
                <a:solidFill>
                  <a:schemeClr val="bg1"/>
                </a:solidFill>
              </a:rPr>
              <a:t>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bg1"/>
                </a:solidFill>
              </a:rPr>
              <a:t>Ivan Bogdan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bg1"/>
                </a:solidFill>
              </a:rPr>
              <a:t>Mihai Andrei-Alexandru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63" name="Google Shape;3463;p7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2FB61-215A-FCB4-D4BC-94B6DC8C1356}"/>
              </a:ext>
            </a:extLst>
          </p:cNvPr>
          <p:cNvSpPr/>
          <p:nvPr/>
        </p:nvSpPr>
        <p:spPr>
          <a:xfrm>
            <a:off x="2578195" y="3375717"/>
            <a:ext cx="3836355" cy="13406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46931" y="3192050"/>
            <a:ext cx="2662504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EXTRAGEREA CARACTERISTICILOR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46931" y="199073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SETUL DE DATE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321050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890151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PREPROCESAREA DATELOR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46931" y="199073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89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404262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574764" y="2667672"/>
            <a:ext cx="3994447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SETUL DE DATE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559389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645221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58432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58432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651971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488" y="121686"/>
            <a:ext cx="4455000" cy="70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SETUL DE DATE </a:t>
            </a:r>
            <a:endParaRPr sz="4000"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11571" y="1074513"/>
            <a:ext cx="5920832" cy="1236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efectuării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de date, am </a:t>
            </a:r>
            <a:r>
              <a:rPr lang="en-US" dirty="0" err="1"/>
              <a:t>optat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date Fig-</a:t>
            </a:r>
            <a:r>
              <a:rPr lang="en-US" dirty="0" err="1"/>
              <a:t>qa</a:t>
            </a:r>
            <a:r>
              <a:rPr lang="en-US" dirty="0"/>
              <a:t> </a:t>
            </a:r>
            <a:r>
              <a:rPr lang="en-US" dirty="0" err="1"/>
              <a:t>descărcat</a:t>
            </a:r>
            <a:r>
              <a:rPr lang="en-US" dirty="0"/>
              <a:t> de pe Hugging Face. </a:t>
            </a:r>
            <a:endParaRPr lang="ro-RO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Pentru fiecare metaforă din dataset, se mai găsesc 2 posibilități de interpretare a acesteia, alături de label-ul care corespunde traducerii fiecărei metafore ( 0 pentru ending1, 1 pentru ending2).</a:t>
            </a:r>
            <a:endParaRPr lang="en-US"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79788" y="851136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44488" y="783486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B1BE8A-5B7B-C805-E525-E5E23408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79" y="2832614"/>
            <a:ext cx="4910815" cy="2005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404262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88862" y="3075968"/>
            <a:ext cx="4648338" cy="552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PREPROCESAREA DATELOR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559389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50" y="4246704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50" y="418580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50" y="418580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  <a:stCxn id="2702" idx="6"/>
            <a:endCxn id="2703" idx="2"/>
          </p:cNvCxnSpPr>
          <p:nvPr/>
        </p:nvCxnSpPr>
        <p:spPr>
          <a:xfrm>
            <a:off x="2493750" y="425345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3469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549924" y="2173981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523074" y="2173981"/>
            <a:ext cx="795537" cy="795537"/>
            <a:chOff x="851175" y="1582401"/>
            <a:chExt cx="964872" cy="964872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790439" y="320952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REDUNUMIREA COLOANELOR</a:t>
            </a:r>
            <a:endParaRPr dirty="0"/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4763589" y="320952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TRATAREA ETICHETELOR LIPSA</a:t>
            </a:r>
            <a:endParaRPr dirty="0"/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723662" y="2401593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5742189" y="2347731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709;p45">
            <a:extLst>
              <a:ext uri="{FF2B5EF4-FFF2-40B4-BE49-F238E27FC236}">
                <a16:creationId xmlns:a16="http://schemas.microsoft.com/office/drawing/2014/main" id="{9E9B189E-A799-2219-0C4D-72D8CFFC8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500" y="0"/>
            <a:ext cx="4455000" cy="70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PREPROCESAREA DATELOR</a:t>
            </a:r>
            <a:endParaRPr sz="4000" dirty="0"/>
          </a:p>
        </p:txBody>
      </p:sp>
      <p:cxnSp>
        <p:nvCxnSpPr>
          <p:cNvPr id="5" name="Google Shape;2711;p45">
            <a:extLst>
              <a:ext uri="{FF2B5EF4-FFF2-40B4-BE49-F238E27FC236}">
                <a16:creationId xmlns:a16="http://schemas.microsoft.com/office/drawing/2014/main" id="{385EC0D0-1AF2-86D9-8A44-21813BEA748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479800" y="143291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6" name="Google Shape;2714;p45">
            <a:extLst>
              <a:ext uri="{FF2B5EF4-FFF2-40B4-BE49-F238E27FC236}">
                <a16:creationId xmlns:a16="http://schemas.microsoft.com/office/drawing/2014/main" id="{8E2A7D33-A7A9-D446-5B8D-4914FAF6C000}"/>
              </a:ext>
            </a:extLst>
          </p:cNvPr>
          <p:cNvGrpSpPr/>
          <p:nvPr/>
        </p:nvGrpSpPr>
        <p:grpSpPr>
          <a:xfrm>
            <a:off x="2344500" y="1365264"/>
            <a:ext cx="4441050" cy="135300"/>
            <a:chOff x="2358438" y="2282277"/>
            <a:chExt cx="4441050" cy="135300"/>
          </a:xfrm>
        </p:grpSpPr>
        <p:sp>
          <p:nvSpPr>
            <p:cNvPr id="7" name="Google Shape;2712;p45">
              <a:extLst>
                <a:ext uri="{FF2B5EF4-FFF2-40B4-BE49-F238E27FC236}">
                  <a16:creationId xmlns:a16="http://schemas.microsoft.com/office/drawing/2014/main" id="{FF1D0AC4-A6D5-FE85-FD44-1A277F4DF79E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3;p45">
              <a:extLst>
                <a:ext uri="{FF2B5EF4-FFF2-40B4-BE49-F238E27FC236}">
                  <a16:creationId xmlns:a16="http://schemas.microsoft.com/office/drawing/2014/main" id="{49DF1543-67DC-AF87-369D-C122033B240B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2715;p45">
              <a:extLst>
                <a:ext uri="{FF2B5EF4-FFF2-40B4-BE49-F238E27FC236}">
                  <a16:creationId xmlns:a16="http://schemas.microsoft.com/office/drawing/2014/main" id="{C5DC469F-118B-A2C1-A201-A5FDAB2D85B4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0" name="Google Shape;2710;p45">
            <a:extLst>
              <a:ext uri="{FF2B5EF4-FFF2-40B4-BE49-F238E27FC236}">
                <a16:creationId xmlns:a16="http://schemas.microsoft.com/office/drawing/2014/main" id="{18D2B0BA-31CB-2AF6-66EA-2F2423E30329}"/>
              </a:ext>
            </a:extLst>
          </p:cNvPr>
          <p:cNvSpPr txBox="1">
            <a:spLocks/>
          </p:cNvSpPr>
          <p:nvPr/>
        </p:nvSpPr>
        <p:spPr>
          <a:xfrm>
            <a:off x="1432729" y="1593221"/>
            <a:ext cx="5920832" cy="123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ro-RO" sz="1600" dirty="0"/>
              <a:t>Înainte de preprocesarea propriu-zisă, am aplicat oprații precum</a:t>
            </a:r>
            <a:endParaRPr lang="en-US" sz="1600" dirty="0"/>
          </a:p>
        </p:txBody>
      </p:sp>
      <p:sp>
        <p:nvSpPr>
          <p:cNvPr id="15" name="Google Shape;2710;p45">
            <a:extLst>
              <a:ext uri="{FF2B5EF4-FFF2-40B4-BE49-F238E27FC236}">
                <a16:creationId xmlns:a16="http://schemas.microsoft.com/office/drawing/2014/main" id="{B47751FB-0839-B422-77A5-1A10FA8B9544}"/>
              </a:ext>
            </a:extLst>
          </p:cNvPr>
          <p:cNvSpPr txBox="1">
            <a:spLocks/>
          </p:cNvSpPr>
          <p:nvPr/>
        </p:nvSpPr>
        <p:spPr>
          <a:xfrm>
            <a:off x="1432729" y="4124436"/>
            <a:ext cx="5920832" cy="123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coeren</a:t>
            </a:r>
            <a:r>
              <a:rPr lang="ro-RO" sz="1600" dirty="0"/>
              <a:t>ța în structura dataset-ului, cât și între dataset-uri.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9;p45">
            <a:extLst>
              <a:ext uri="{FF2B5EF4-FFF2-40B4-BE49-F238E27FC236}">
                <a16:creationId xmlns:a16="http://schemas.microsoft.com/office/drawing/2014/main" id="{85DCC84D-4E15-CD29-1879-10A143A9C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500" y="0"/>
            <a:ext cx="4455000" cy="70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PREPROCESAREA DATELOR</a:t>
            </a:r>
            <a:endParaRPr sz="4000" dirty="0"/>
          </a:p>
        </p:txBody>
      </p:sp>
      <p:cxnSp>
        <p:nvCxnSpPr>
          <p:cNvPr id="9" name="Google Shape;2711;p45">
            <a:extLst>
              <a:ext uri="{FF2B5EF4-FFF2-40B4-BE49-F238E27FC236}">
                <a16:creationId xmlns:a16="http://schemas.microsoft.com/office/drawing/2014/main" id="{2B689B44-B0BB-DD5E-BCD2-1DA38579CA5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479800" y="143291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0" name="Google Shape;2714;p45">
            <a:extLst>
              <a:ext uri="{FF2B5EF4-FFF2-40B4-BE49-F238E27FC236}">
                <a16:creationId xmlns:a16="http://schemas.microsoft.com/office/drawing/2014/main" id="{A87804DF-1355-85EA-27D9-155435375A37}"/>
              </a:ext>
            </a:extLst>
          </p:cNvPr>
          <p:cNvGrpSpPr/>
          <p:nvPr/>
        </p:nvGrpSpPr>
        <p:grpSpPr>
          <a:xfrm>
            <a:off x="2344500" y="1365264"/>
            <a:ext cx="4441050" cy="135300"/>
            <a:chOff x="2358438" y="2282277"/>
            <a:chExt cx="4441050" cy="135300"/>
          </a:xfrm>
        </p:grpSpPr>
        <p:sp>
          <p:nvSpPr>
            <p:cNvPr id="11" name="Google Shape;2712;p45">
              <a:extLst>
                <a:ext uri="{FF2B5EF4-FFF2-40B4-BE49-F238E27FC236}">
                  <a16:creationId xmlns:a16="http://schemas.microsoft.com/office/drawing/2014/main" id="{6E6B6FC5-DDBC-BBCD-BF2B-62B31A1243E8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13;p45">
              <a:extLst>
                <a:ext uri="{FF2B5EF4-FFF2-40B4-BE49-F238E27FC236}">
                  <a16:creationId xmlns:a16="http://schemas.microsoft.com/office/drawing/2014/main" id="{16F5636F-4CE8-4BDC-07D1-1AA0D5C2572F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2715;p45">
              <a:extLst>
                <a:ext uri="{FF2B5EF4-FFF2-40B4-BE49-F238E27FC236}">
                  <a16:creationId xmlns:a16="http://schemas.microsoft.com/office/drawing/2014/main" id="{DA5EE365-000A-04EE-05A5-6772473B8094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4" name="Google Shape;2710;p45">
            <a:extLst>
              <a:ext uri="{FF2B5EF4-FFF2-40B4-BE49-F238E27FC236}">
                <a16:creationId xmlns:a16="http://schemas.microsoft.com/office/drawing/2014/main" id="{5012736D-D3AE-1C22-8170-0C43AE7FB87A}"/>
              </a:ext>
            </a:extLst>
          </p:cNvPr>
          <p:cNvSpPr txBox="1">
            <a:spLocks/>
          </p:cNvSpPr>
          <p:nvPr/>
        </p:nvSpPr>
        <p:spPr>
          <a:xfrm>
            <a:off x="1432729" y="1593221"/>
            <a:ext cx="5920832" cy="247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ro-RO" sz="1600" dirty="0"/>
              <a:t>Principalul pas de prelucrare a datelor pe care l-am folisit implică tokenizarea folosind tokenizerul BERT. Funcția tokenizează datele de intrare în </a:t>
            </a:r>
            <a:r>
              <a:rPr lang="ro-RO" sz="1600" i="1" dirty="0"/>
              <a:t>input_ids</a:t>
            </a:r>
            <a:r>
              <a:rPr lang="ro-RO" sz="1600" dirty="0"/>
              <a:t> și </a:t>
            </a:r>
            <a:r>
              <a:rPr lang="ro-RO" sz="1600" i="1" dirty="0"/>
              <a:t>attention_mask</a:t>
            </a:r>
            <a:r>
              <a:rPr lang="ro-RO" sz="1600" dirty="0"/>
              <a:t>, care sunt intrările necesare pentru modelele BERT. </a:t>
            </a:r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ro-RO" sz="1600" dirty="0"/>
          </a:p>
          <a:p>
            <a:pPr marL="0" indent="0" algn="just"/>
            <a:endParaRPr lang="en-US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5991CC-CA45-E7E2-2D56-CA52C8042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16" y="2882416"/>
            <a:ext cx="3549457" cy="19319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404262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88862" y="3075968"/>
            <a:ext cx="5185088" cy="552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EXTRAGEREA CARACTERISTICILOR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559389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50" y="4246704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50" y="418580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50" y="418580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  <a:stCxn id="2702" idx="6"/>
            <a:endCxn id="2703" idx="2"/>
          </p:cNvCxnSpPr>
          <p:nvPr/>
        </p:nvCxnSpPr>
        <p:spPr>
          <a:xfrm>
            <a:off x="2493750" y="425345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8273863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369</Words>
  <Application>Microsoft Office PowerPoint</Application>
  <PresentationFormat>On-screen Show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Source Sans Pro</vt:lpstr>
      <vt:lpstr>Arial</vt:lpstr>
      <vt:lpstr>Play</vt:lpstr>
      <vt:lpstr>Computer Science &amp; Mathematics Major For College: Computer Science &amp; Programming by Slidesgo</vt:lpstr>
      <vt:lpstr>Natural Language Processing: METAPHOR AND FIGURATIVE LANGUAGE DETECTION</vt:lpstr>
      <vt:lpstr>Cuprins</vt:lpstr>
      <vt:lpstr>Cuprins</vt:lpstr>
      <vt:lpstr>SETUL DE DATE</vt:lpstr>
      <vt:lpstr>SETUL DE DATE </vt:lpstr>
      <vt:lpstr>PREPROCESAREA DATELOR</vt:lpstr>
      <vt:lpstr>PREPROCESAREA DATELOR</vt:lpstr>
      <vt:lpstr>PREPROCESAREA DATELOR</vt:lpstr>
      <vt:lpstr>EXTRAGEREA CARACTERISTICILOR</vt:lpstr>
      <vt:lpstr>EXTRAGEREA CARACTERISTICILOR</vt:lpstr>
      <vt:lpstr>EXTRAGEREA CARACTERISTICILOR</vt:lpstr>
      <vt:lpstr>EXTRAGEREA CARACTERISTICILOR</vt:lpstr>
      <vt:lpstr>EXTRAGEREA CARACTERISTICILOR</vt:lpstr>
      <vt:lpstr>MODEL</vt:lpstr>
      <vt:lpstr>MODEL</vt:lpstr>
      <vt:lpstr>REZULTATE</vt:lpstr>
      <vt:lpstr>REZULTATE</vt:lpstr>
      <vt:lpstr>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Processing: METAPHOR AND FIGURATIVE LANGUAGE DETECTION</dc:title>
  <cp:lastModifiedBy>Andrei Mihai</cp:lastModifiedBy>
  <cp:revision>9</cp:revision>
  <dcterms:modified xsi:type="dcterms:W3CDTF">2024-05-13T17:17:30Z</dcterms:modified>
</cp:coreProperties>
</file>