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B1B857-AF37-4CBE-82CD-961912F95F46}" type="datetimeFigureOut">
              <a:rPr lang="en-US" smtClean="0"/>
              <a:t>7/4/2021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4210600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1B857-AF37-4CBE-82CD-961912F95F46}"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423911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1B857-AF37-4CBE-82CD-961912F95F46}"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1137226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1B857-AF37-4CBE-82CD-961912F95F46}"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3890458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1B857-AF37-4CBE-82CD-961912F95F46}"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78787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1B857-AF37-4CBE-82CD-961912F95F46}"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1288153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1B857-AF37-4CBE-82CD-961912F95F46}"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716459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1B857-AF37-4CBE-82CD-961912F95F46}"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2377882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1B857-AF37-4CBE-82CD-961912F95F46}"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43215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1B857-AF37-4CBE-82CD-961912F95F46}"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109853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1B857-AF37-4CBE-82CD-961912F95F46}"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37447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B1B857-AF37-4CBE-82CD-961912F95F46}"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1265021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B1B857-AF37-4CBE-82CD-961912F95F46}" type="datetimeFigureOut">
              <a:rPr lang="en-US" smtClean="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1664220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B1B857-AF37-4CBE-82CD-961912F95F46}" type="datetimeFigureOut">
              <a:rPr lang="en-US" smtClean="0"/>
              <a:t>7/4/2021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210764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1B857-AF37-4CBE-82CD-961912F95F46}" type="datetimeFigureOut">
              <a:rPr lang="en-US" smtClean="0"/>
              <a:t>7/4/2021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405905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1B857-AF37-4CBE-82CD-961912F95F46}"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18596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1B857-AF37-4CBE-82CD-961912F95F46}"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23C1D7-1AE9-411C-83DE-85C7D62DAF2D}" type="slidenum">
              <a:rPr lang="en-US" smtClean="0"/>
              <a:t>‹#›</a:t>
            </a:fld>
            <a:endParaRPr lang="en-US"/>
          </a:p>
        </p:txBody>
      </p:sp>
    </p:spTree>
    <p:extLst>
      <p:ext uri="{BB962C8B-B14F-4D97-AF65-F5344CB8AC3E}">
        <p14:creationId xmlns:p14="http://schemas.microsoft.com/office/powerpoint/2010/main" val="1964148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B1B857-AF37-4CBE-82CD-961912F95F46}" type="datetimeFigureOut">
              <a:rPr lang="en-US" smtClean="0"/>
              <a:t>7/4/2021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23C1D7-1AE9-411C-83DE-85C7D62DAF2D}" type="slidenum">
              <a:rPr lang="en-US" smtClean="0"/>
              <a:t>‹#›</a:t>
            </a:fld>
            <a:endParaRPr lang="en-US"/>
          </a:p>
        </p:txBody>
      </p:sp>
    </p:spTree>
    <p:extLst>
      <p:ext uri="{BB962C8B-B14F-4D97-AF65-F5344CB8AC3E}">
        <p14:creationId xmlns:p14="http://schemas.microsoft.com/office/powerpoint/2010/main" val="2689673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3D25-9AF1-4063-B400-2A1916189888}"/>
              </a:ext>
            </a:extLst>
          </p:cNvPr>
          <p:cNvSpPr>
            <a:spLocks noGrp="1"/>
          </p:cNvSpPr>
          <p:nvPr>
            <p:ph type="ctrTitle"/>
          </p:nvPr>
        </p:nvSpPr>
        <p:spPr>
          <a:xfrm>
            <a:off x="2676754" y="1113562"/>
            <a:ext cx="9289143" cy="1821498"/>
          </a:xfrm>
        </p:spPr>
        <p:txBody>
          <a:bodyPr>
            <a:normAutofit fontScale="90000"/>
          </a:bodyPr>
          <a:lstStyle/>
          <a:p>
            <a:pPr algn="ctr"/>
            <a:r>
              <a:rPr lang="en-US" dirty="0"/>
              <a:t>Human resources management in a company</a:t>
            </a:r>
          </a:p>
        </p:txBody>
      </p:sp>
      <p:sp>
        <p:nvSpPr>
          <p:cNvPr id="3" name="Subtitle 2">
            <a:extLst>
              <a:ext uri="{FF2B5EF4-FFF2-40B4-BE49-F238E27FC236}">
                <a16:creationId xmlns:a16="http://schemas.microsoft.com/office/drawing/2014/main" id="{85A81571-7449-459F-8145-249D2180555B}"/>
              </a:ext>
            </a:extLst>
          </p:cNvPr>
          <p:cNvSpPr>
            <a:spLocks noGrp="1"/>
          </p:cNvSpPr>
          <p:nvPr>
            <p:ph type="subTitle" idx="1"/>
          </p:nvPr>
        </p:nvSpPr>
        <p:spPr>
          <a:xfrm>
            <a:off x="4808082" y="3429000"/>
            <a:ext cx="4303031" cy="1388534"/>
          </a:xfrm>
        </p:spPr>
        <p:txBody>
          <a:bodyPr>
            <a:normAutofit/>
          </a:bodyPr>
          <a:lstStyle/>
          <a:p>
            <a:r>
              <a:rPr lang="en-US" sz="2800" dirty="0" err="1"/>
              <a:t>Marcu</a:t>
            </a:r>
            <a:r>
              <a:rPr lang="en-US" sz="2800" dirty="0"/>
              <a:t> Andrei Cristian</a:t>
            </a:r>
          </a:p>
        </p:txBody>
      </p:sp>
      <p:sp>
        <p:nvSpPr>
          <p:cNvPr id="6" name="TextBox 5">
            <a:extLst>
              <a:ext uri="{FF2B5EF4-FFF2-40B4-BE49-F238E27FC236}">
                <a16:creationId xmlns:a16="http://schemas.microsoft.com/office/drawing/2014/main" id="{211FA306-FE5B-46B0-8A0C-3B4BE8679967}"/>
              </a:ext>
            </a:extLst>
          </p:cNvPr>
          <p:cNvSpPr txBox="1"/>
          <p:nvPr/>
        </p:nvSpPr>
        <p:spPr>
          <a:xfrm>
            <a:off x="6959599" y="5311474"/>
            <a:ext cx="5108576" cy="1384995"/>
          </a:xfrm>
          <a:prstGeom prst="rect">
            <a:avLst/>
          </a:prstGeom>
          <a:noFill/>
        </p:spPr>
        <p:txBody>
          <a:bodyPr wrap="square" rtlCol="0">
            <a:spAutoFit/>
          </a:bodyPr>
          <a:lstStyle/>
          <a:p>
            <a:pPr algn="l"/>
            <a:r>
              <a:rPr lang="en-US" sz="2800" dirty="0"/>
              <a:t>Supervisors: </a:t>
            </a:r>
          </a:p>
          <a:p>
            <a:r>
              <a:rPr lang="en-US" sz="2800" dirty="0"/>
              <a:t> Prof. Dr. Ing. Liana </a:t>
            </a:r>
            <a:r>
              <a:rPr lang="en-US" sz="2800" dirty="0" err="1"/>
              <a:t>Stănescu</a:t>
            </a:r>
            <a:r>
              <a:rPr lang="en-US" sz="2800" dirty="0"/>
              <a:t> </a:t>
            </a:r>
          </a:p>
          <a:p>
            <a:r>
              <a:rPr lang="en-US" sz="2800" dirty="0"/>
              <a:t> Asist. </a:t>
            </a:r>
            <a:r>
              <a:rPr lang="en-US" sz="2800" dirty="0" err="1"/>
              <a:t>Drd</a:t>
            </a:r>
            <a:r>
              <a:rPr lang="en-US" sz="2800" dirty="0"/>
              <a:t>. Ing. </a:t>
            </a:r>
            <a:r>
              <a:rPr lang="en-US" sz="2800" dirty="0" err="1"/>
              <a:t>Petcușin</a:t>
            </a:r>
            <a:r>
              <a:rPr lang="en-US" sz="2800" dirty="0"/>
              <a:t> Felix Alin </a:t>
            </a:r>
          </a:p>
        </p:txBody>
      </p:sp>
      <p:sp>
        <p:nvSpPr>
          <p:cNvPr id="7" name="TextBox 6">
            <a:extLst>
              <a:ext uri="{FF2B5EF4-FFF2-40B4-BE49-F238E27FC236}">
                <a16:creationId xmlns:a16="http://schemas.microsoft.com/office/drawing/2014/main" id="{61255C95-CB80-4BDF-8CF2-01D7E05146E9}"/>
              </a:ext>
            </a:extLst>
          </p:cNvPr>
          <p:cNvSpPr txBox="1"/>
          <p:nvPr/>
        </p:nvSpPr>
        <p:spPr>
          <a:xfrm>
            <a:off x="3046134" y="-26709"/>
            <a:ext cx="7826928" cy="646331"/>
          </a:xfrm>
          <a:prstGeom prst="rect">
            <a:avLst/>
          </a:prstGeom>
          <a:noFill/>
        </p:spPr>
        <p:txBody>
          <a:bodyPr wrap="square">
            <a:spAutoFit/>
          </a:bodyPr>
          <a:lstStyle/>
          <a:p>
            <a:pPr marL="0" indent="0" algn="ctr"/>
            <a:r>
              <a:rPr lang="en-US" sz="1800" dirty="0" err="1"/>
              <a:t>Universitatea</a:t>
            </a:r>
            <a:r>
              <a:rPr lang="en-US" sz="1800" dirty="0"/>
              <a:t> din Craiova, </a:t>
            </a:r>
            <a:r>
              <a:rPr lang="en-US" sz="1800" dirty="0" err="1"/>
              <a:t>Facultatea</a:t>
            </a:r>
            <a:r>
              <a:rPr lang="en-US" sz="1800" dirty="0"/>
              <a:t> de Automatic</a:t>
            </a:r>
            <a:r>
              <a:rPr lang="ro-RO" sz="1800" dirty="0"/>
              <a:t>ă</a:t>
            </a:r>
            <a:r>
              <a:rPr lang="en-US" sz="1800" dirty="0"/>
              <a:t>, </a:t>
            </a:r>
            <a:r>
              <a:rPr lang="en-US" sz="1800" dirty="0" err="1"/>
              <a:t>Calculatoare</a:t>
            </a:r>
            <a:r>
              <a:rPr lang="en-US" sz="1800" dirty="0"/>
              <a:t> </a:t>
            </a:r>
            <a:r>
              <a:rPr lang="ro-RO" sz="1800" dirty="0"/>
              <a:t>ș</a:t>
            </a:r>
            <a:r>
              <a:rPr lang="en-US" sz="1800" dirty="0" err="1"/>
              <a:t>i</a:t>
            </a:r>
            <a:r>
              <a:rPr lang="en-US" sz="1800" dirty="0"/>
              <a:t> Electronic</a:t>
            </a:r>
            <a:r>
              <a:rPr lang="ro-RO" sz="1800" dirty="0"/>
              <a:t>ă</a:t>
            </a:r>
            <a:r>
              <a:rPr lang="en-US" sz="1800" dirty="0"/>
              <a:t>,  </a:t>
            </a:r>
            <a:r>
              <a:rPr lang="en-US" sz="1800" dirty="0" err="1"/>
              <a:t>Departamentul</a:t>
            </a:r>
            <a:r>
              <a:rPr lang="en-US" sz="1800" dirty="0"/>
              <a:t> de </a:t>
            </a:r>
            <a:r>
              <a:rPr lang="en-US" sz="1800" dirty="0" err="1"/>
              <a:t>Calculatoare</a:t>
            </a:r>
            <a:r>
              <a:rPr lang="en-US" sz="1800" dirty="0"/>
              <a:t> </a:t>
            </a:r>
            <a:r>
              <a:rPr lang="en-US" sz="1800" dirty="0" err="1"/>
              <a:t>si</a:t>
            </a:r>
            <a:r>
              <a:rPr lang="en-US" sz="1800" dirty="0"/>
              <a:t> </a:t>
            </a:r>
            <a:r>
              <a:rPr lang="en-US" sz="1800" dirty="0" err="1"/>
              <a:t>Tehnologia</a:t>
            </a:r>
            <a:r>
              <a:rPr lang="en-US" sz="1800" dirty="0"/>
              <a:t> Informa</a:t>
            </a:r>
            <a:r>
              <a:rPr lang="ro-RO" sz="1800" dirty="0"/>
              <a:t>ț</a:t>
            </a:r>
            <a:r>
              <a:rPr lang="en-US" sz="1800" dirty="0" err="1"/>
              <a:t>iei</a:t>
            </a:r>
            <a:endParaRPr lang="en-US" sz="1800" dirty="0"/>
          </a:p>
        </p:txBody>
      </p:sp>
    </p:spTree>
    <p:extLst>
      <p:ext uri="{BB962C8B-B14F-4D97-AF65-F5344CB8AC3E}">
        <p14:creationId xmlns:p14="http://schemas.microsoft.com/office/powerpoint/2010/main" val="2530970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3D4B-D221-4C99-A947-896F0FB72C26}"/>
              </a:ext>
            </a:extLst>
          </p:cNvPr>
          <p:cNvSpPr>
            <a:spLocks noGrp="1"/>
          </p:cNvSpPr>
          <p:nvPr>
            <p:ph type="title"/>
          </p:nvPr>
        </p:nvSpPr>
        <p:spPr>
          <a:xfrm>
            <a:off x="1440767" y="-429208"/>
            <a:ext cx="10018713" cy="1752599"/>
          </a:xfrm>
        </p:spPr>
        <p:txBody>
          <a:bodyPr/>
          <a:lstStyle/>
          <a:p>
            <a:r>
              <a:rPr lang="en-US" dirty="0"/>
              <a:t>Reports</a:t>
            </a:r>
          </a:p>
        </p:txBody>
      </p:sp>
      <p:sp>
        <p:nvSpPr>
          <p:cNvPr id="5" name="Content Placeholder 4">
            <a:extLst>
              <a:ext uri="{FF2B5EF4-FFF2-40B4-BE49-F238E27FC236}">
                <a16:creationId xmlns:a16="http://schemas.microsoft.com/office/drawing/2014/main" id="{B5D9E0F8-F5D4-4001-8FB2-3EFA7B7C15C1}"/>
              </a:ext>
            </a:extLst>
          </p:cNvPr>
          <p:cNvSpPr>
            <a:spLocks noGrp="1"/>
          </p:cNvSpPr>
          <p:nvPr>
            <p:ph idx="1"/>
          </p:nvPr>
        </p:nvSpPr>
        <p:spPr>
          <a:xfrm>
            <a:off x="1577617" y="-122077"/>
            <a:ext cx="10018713" cy="3124201"/>
          </a:xfrm>
        </p:spPr>
        <p:txBody>
          <a:bodyPr/>
          <a:lstStyle/>
          <a:p>
            <a:pPr marL="0" indent="0" algn="just">
              <a:buNone/>
            </a:pPr>
            <a:r>
              <a:rPr lang="en-US" dirty="0"/>
              <a:t>	From </a:t>
            </a:r>
            <a:r>
              <a:rPr lang="en-US" dirty="0" err="1"/>
              <a:t>HRDesk</a:t>
            </a:r>
            <a:r>
              <a:rPr lang="en-US" dirty="0"/>
              <a:t> UI interface the manager can generate Excel reports about different data like employees, leave requests, holiday requests, hardware requests. These come in handy in keeping data history inside the company. </a:t>
            </a:r>
          </a:p>
        </p:txBody>
      </p:sp>
      <p:pic>
        <p:nvPicPr>
          <p:cNvPr id="6" name="Picture 5" descr="Graphical user interface, application, table, Excel&#10;&#10;Description automatically generated">
            <a:extLst>
              <a:ext uri="{FF2B5EF4-FFF2-40B4-BE49-F238E27FC236}">
                <a16:creationId xmlns:a16="http://schemas.microsoft.com/office/drawing/2014/main" id="{FC976267-09EE-40F0-BF9F-77EA4504C54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96695" y="2096120"/>
            <a:ext cx="9506855" cy="406908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6774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FBF0-7EC3-4619-BF71-706B658620D1}"/>
              </a:ext>
            </a:extLst>
          </p:cNvPr>
          <p:cNvSpPr>
            <a:spLocks noGrp="1"/>
          </p:cNvSpPr>
          <p:nvPr>
            <p:ph type="title"/>
          </p:nvPr>
        </p:nvSpPr>
        <p:spPr>
          <a:xfrm>
            <a:off x="1566197" y="-559425"/>
            <a:ext cx="10018713" cy="1752599"/>
          </a:xfrm>
        </p:spPr>
        <p:txBody>
          <a:bodyPr/>
          <a:lstStyle/>
          <a:p>
            <a:r>
              <a:rPr lang="en-US" dirty="0"/>
              <a:t>Schedulers</a:t>
            </a:r>
          </a:p>
        </p:txBody>
      </p:sp>
      <p:sp>
        <p:nvSpPr>
          <p:cNvPr id="3" name="Content Placeholder 2">
            <a:extLst>
              <a:ext uri="{FF2B5EF4-FFF2-40B4-BE49-F238E27FC236}">
                <a16:creationId xmlns:a16="http://schemas.microsoft.com/office/drawing/2014/main" id="{42260553-46EA-4420-A937-37D228370E14}"/>
              </a:ext>
            </a:extLst>
          </p:cNvPr>
          <p:cNvSpPr>
            <a:spLocks noGrp="1"/>
          </p:cNvSpPr>
          <p:nvPr>
            <p:ph idx="1"/>
          </p:nvPr>
        </p:nvSpPr>
        <p:spPr>
          <a:xfrm>
            <a:off x="1566197" y="619900"/>
            <a:ext cx="10393561" cy="2470519"/>
          </a:xfrm>
        </p:spPr>
        <p:txBody>
          <a:bodyPr/>
          <a:lstStyle/>
          <a:p>
            <a:r>
              <a:rPr lang="en-US" dirty="0"/>
              <a:t>As stated earlier on the presentation, I’ve used the </a:t>
            </a:r>
            <a:r>
              <a:rPr lang="en-US" dirty="0" err="1"/>
              <a:t>Devexpress</a:t>
            </a:r>
            <a:r>
              <a:rPr lang="en-US" dirty="0"/>
              <a:t> Scheduler in my application. This can be found on the following modules: Booking and Holiday calendar. This scheduler was adapted to the topic of the application, the booking of the meetings rooms in the application and the display of team members’ holidays and national days off.</a:t>
            </a:r>
          </a:p>
        </p:txBody>
      </p:sp>
      <p:pic>
        <p:nvPicPr>
          <p:cNvPr id="4" name="Picture 3" descr="Chart&#10;&#10;Description automatically generated">
            <a:extLst>
              <a:ext uri="{FF2B5EF4-FFF2-40B4-BE49-F238E27FC236}">
                <a16:creationId xmlns:a16="http://schemas.microsoft.com/office/drawing/2014/main" id="{35F06CD8-8355-40DB-A2E9-5A5508C0043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32010" y="2866484"/>
            <a:ext cx="7696200" cy="366280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8801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F967-13C3-40E7-AAEC-76D44FBCEA8C}"/>
              </a:ext>
            </a:extLst>
          </p:cNvPr>
          <p:cNvSpPr>
            <a:spLocks noGrp="1"/>
          </p:cNvSpPr>
          <p:nvPr>
            <p:ph type="title"/>
          </p:nvPr>
        </p:nvSpPr>
        <p:spPr>
          <a:xfrm>
            <a:off x="1341698" y="-453005"/>
            <a:ext cx="10018713" cy="1752599"/>
          </a:xfrm>
        </p:spPr>
        <p:txBody>
          <a:bodyPr/>
          <a:lstStyle/>
          <a:p>
            <a:r>
              <a:rPr lang="en-US" dirty="0"/>
              <a:t>Coding conventions</a:t>
            </a:r>
          </a:p>
        </p:txBody>
      </p:sp>
      <p:sp>
        <p:nvSpPr>
          <p:cNvPr id="3" name="Content Placeholder 2">
            <a:extLst>
              <a:ext uri="{FF2B5EF4-FFF2-40B4-BE49-F238E27FC236}">
                <a16:creationId xmlns:a16="http://schemas.microsoft.com/office/drawing/2014/main" id="{3552D206-77BF-44CF-BA31-DEE04BCDE2CC}"/>
              </a:ext>
            </a:extLst>
          </p:cNvPr>
          <p:cNvSpPr>
            <a:spLocks noGrp="1"/>
          </p:cNvSpPr>
          <p:nvPr>
            <p:ph idx="1"/>
          </p:nvPr>
        </p:nvSpPr>
        <p:spPr>
          <a:xfrm>
            <a:off x="1341698" y="1299594"/>
            <a:ext cx="10528725" cy="4857926"/>
          </a:xfrm>
        </p:spPr>
        <p:txBody>
          <a:bodyPr/>
          <a:lstStyle/>
          <a:p>
            <a:r>
              <a:rPr lang="en-US" dirty="0"/>
              <a:t>I’ve tried to respect the coding conventions all over the application. Meaning that the SOLID principles were a target since the beginning of the application, the frontend components were made as simple as possible for reusability purposes.</a:t>
            </a:r>
          </a:p>
          <a:p>
            <a:r>
              <a:rPr lang="en-US" dirty="0"/>
              <a:t>I’ve used the Repository pattern on backend to avoid duplicate code for CRUD Methods.</a:t>
            </a:r>
          </a:p>
          <a:p>
            <a:r>
              <a:rPr lang="en-US" dirty="0"/>
              <a:t>Also the Repository pattern was extended by Unit of Work pattern in order to remove the dependency on Entity Framework. The repositories are injected in the Unit of Work, and the Unit of Work will be used all over the application. Thanks to this we don’t need to inject multiple repositories in one service, since the Unit of Work contains an instance of each repository.</a:t>
            </a:r>
          </a:p>
        </p:txBody>
      </p:sp>
    </p:spTree>
    <p:extLst>
      <p:ext uri="{BB962C8B-B14F-4D97-AF65-F5344CB8AC3E}">
        <p14:creationId xmlns:p14="http://schemas.microsoft.com/office/powerpoint/2010/main" val="781645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E24D-49C6-4DC1-A25B-EFD18FFE3205}"/>
              </a:ext>
            </a:extLst>
          </p:cNvPr>
          <p:cNvSpPr>
            <a:spLocks noGrp="1"/>
          </p:cNvSpPr>
          <p:nvPr>
            <p:ph type="title"/>
          </p:nvPr>
        </p:nvSpPr>
        <p:spPr>
          <a:xfrm>
            <a:off x="1274586" y="-268448"/>
            <a:ext cx="10018713" cy="1752599"/>
          </a:xfrm>
        </p:spPr>
        <p:txBody>
          <a:bodyPr/>
          <a:lstStyle/>
          <a:p>
            <a:r>
              <a:rPr lang="en-US" dirty="0"/>
              <a:t>Security</a:t>
            </a:r>
          </a:p>
        </p:txBody>
      </p:sp>
      <p:sp>
        <p:nvSpPr>
          <p:cNvPr id="3" name="Content Placeholder 2">
            <a:extLst>
              <a:ext uri="{FF2B5EF4-FFF2-40B4-BE49-F238E27FC236}">
                <a16:creationId xmlns:a16="http://schemas.microsoft.com/office/drawing/2014/main" id="{11C8A51C-C24C-49F1-B43D-91B95DEFD5E0}"/>
              </a:ext>
            </a:extLst>
          </p:cNvPr>
          <p:cNvSpPr>
            <a:spLocks noGrp="1"/>
          </p:cNvSpPr>
          <p:nvPr>
            <p:ph idx="1"/>
          </p:nvPr>
        </p:nvSpPr>
        <p:spPr>
          <a:xfrm>
            <a:off x="1450754" y="1928768"/>
            <a:ext cx="10018713" cy="3809302"/>
          </a:xfrm>
        </p:spPr>
        <p:txBody>
          <a:bodyPr>
            <a:normAutofit fontScale="92500" lnSpcReduction="20000"/>
          </a:bodyPr>
          <a:lstStyle/>
          <a:p>
            <a:r>
              <a:rPr lang="en-US" dirty="0"/>
              <a:t>The authorization is made using Json Web Token(JWT). The token is valid for 30 days and it’s stored in the local storage (if the “remember me” option is checked) otherwise in the session storage.</a:t>
            </a:r>
          </a:p>
          <a:p>
            <a:r>
              <a:rPr lang="en-US" dirty="0"/>
              <a:t>All the calls made to the REST </a:t>
            </a:r>
            <a:r>
              <a:rPr lang="en-US" dirty="0" err="1"/>
              <a:t>Api</a:t>
            </a:r>
            <a:r>
              <a:rPr lang="en-US" dirty="0"/>
              <a:t> require the token from the frontend. Except the one for login. The token is automatically attached to the request by an </a:t>
            </a:r>
            <a:r>
              <a:rPr lang="en-US" dirty="0" err="1"/>
              <a:t>axios</a:t>
            </a:r>
            <a:r>
              <a:rPr lang="en-US" dirty="0"/>
              <a:t> middleware.</a:t>
            </a:r>
          </a:p>
          <a:p>
            <a:r>
              <a:rPr lang="en-US" dirty="0"/>
              <a:t>When the user logs in the permissions are stored in redux state. Based on these permissions the user sees the available menu items. In case the user tries to access a component directly from URL he will be redirected to the access denied page by the routing component.</a:t>
            </a:r>
          </a:p>
          <a:p>
            <a:r>
              <a:rPr lang="en-US" dirty="0"/>
              <a:t>Sensitive data like passwords is encrypted in the database.</a:t>
            </a:r>
          </a:p>
        </p:txBody>
      </p:sp>
    </p:spTree>
    <p:extLst>
      <p:ext uri="{BB962C8B-B14F-4D97-AF65-F5344CB8AC3E}">
        <p14:creationId xmlns:p14="http://schemas.microsoft.com/office/powerpoint/2010/main" val="3487099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7611-3872-4544-856F-9B8C082912DD}"/>
              </a:ext>
            </a:extLst>
          </p:cNvPr>
          <p:cNvSpPr>
            <a:spLocks noGrp="1"/>
          </p:cNvSpPr>
          <p:nvPr>
            <p:ph type="title"/>
          </p:nvPr>
        </p:nvSpPr>
        <p:spPr>
          <a:xfrm>
            <a:off x="1484310" y="-387990"/>
            <a:ext cx="10018713" cy="1752599"/>
          </a:xfrm>
        </p:spPr>
        <p:txBody>
          <a:bodyPr/>
          <a:lstStyle/>
          <a:p>
            <a:r>
              <a:rPr lang="en-US" dirty="0"/>
              <a:t>Future of </a:t>
            </a:r>
            <a:r>
              <a:rPr lang="en-US" dirty="0" err="1"/>
              <a:t>HRDesk</a:t>
            </a:r>
            <a:endParaRPr lang="en-US" dirty="0"/>
          </a:p>
        </p:txBody>
      </p:sp>
      <p:sp>
        <p:nvSpPr>
          <p:cNvPr id="3" name="Content Placeholder 2">
            <a:extLst>
              <a:ext uri="{FF2B5EF4-FFF2-40B4-BE49-F238E27FC236}">
                <a16:creationId xmlns:a16="http://schemas.microsoft.com/office/drawing/2014/main" id="{6F1834CA-31DB-42F6-BC9D-45A136868D20}"/>
              </a:ext>
            </a:extLst>
          </p:cNvPr>
          <p:cNvSpPr>
            <a:spLocks noGrp="1"/>
          </p:cNvSpPr>
          <p:nvPr>
            <p:ph idx="1"/>
          </p:nvPr>
        </p:nvSpPr>
        <p:spPr>
          <a:xfrm>
            <a:off x="1408809" y="1866899"/>
            <a:ext cx="10226721" cy="3753725"/>
          </a:xfrm>
        </p:spPr>
        <p:txBody>
          <a:bodyPr>
            <a:normAutofit/>
          </a:bodyPr>
          <a:lstStyle/>
          <a:p>
            <a:r>
              <a:rPr lang="en-US" dirty="0"/>
              <a:t>The application can be extended in the future by adding additional modules, like polls, chat system, internal competitions, internal project storage(using Azure or a similar cloud provider), interview quiz, media player.</a:t>
            </a:r>
          </a:p>
          <a:p>
            <a:r>
              <a:rPr lang="en-US" dirty="0"/>
              <a:t>Also, the website is mobile responsive, but some components are impossible to be adapted for a mobile device. For example the employees grid, which contains more than 10 columns, causing a scroll on mobile devices. Maybe in the future, a possible improvement would be to replace the Grid component with one that is mobile friendly (or an actual application for mobile).</a:t>
            </a:r>
          </a:p>
        </p:txBody>
      </p:sp>
    </p:spTree>
    <p:extLst>
      <p:ext uri="{BB962C8B-B14F-4D97-AF65-F5344CB8AC3E}">
        <p14:creationId xmlns:p14="http://schemas.microsoft.com/office/powerpoint/2010/main" val="426082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4043-1C3B-4745-806F-27600FADBC15}"/>
              </a:ext>
            </a:extLst>
          </p:cNvPr>
          <p:cNvSpPr>
            <a:spLocks noGrp="1"/>
          </p:cNvSpPr>
          <p:nvPr>
            <p:ph type="title"/>
          </p:nvPr>
        </p:nvSpPr>
        <p:spPr>
          <a:xfrm>
            <a:off x="1484310" y="954248"/>
            <a:ext cx="10018713" cy="1752599"/>
          </a:xfrm>
        </p:spPr>
        <p:txBody>
          <a:bodyPr>
            <a:normAutofit/>
          </a:bodyPr>
          <a:lstStyle/>
          <a:p>
            <a:r>
              <a:rPr lang="en-US" sz="6600" dirty="0"/>
              <a:t>Thank you!</a:t>
            </a:r>
          </a:p>
        </p:txBody>
      </p:sp>
      <p:sp>
        <p:nvSpPr>
          <p:cNvPr id="4" name="Title 1">
            <a:extLst>
              <a:ext uri="{FF2B5EF4-FFF2-40B4-BE49-F238E27FC236}">
                <a16:creationId xmlns:a16="http://schemas.microsoft.com/office/drawing/2014/main" id="{908725E5-F0A6-4721-A187-7F69AAE438FF}"/>
              </a:ext>
            </a:extLst>
          </p:cNvPr>
          <p:cNvSpPr txBox="1">
            <a:spLocks/>
          </p:cNvSpPr>
          <p:nvPr/>
        </p:nvSpPr>
        <p:spPr>
          <a:xfrm>
            <a:off x="1484311" y="3285687"/>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 time</a:t>
            </a:r>
          </a:p>
        </p:txBody>
      </p:sp>
    </p:spTree>
    <p:extLst>
      <p:ext uri="{BB962C8B-B14F-4D97-AF65-F5344CB8AC3E}">
        <p14:creationId xmlns:p14="http://schemas.microsoft.com/office/powerpoint/2010/main" val="168096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3799-1072-4FD1-8A4B-8C274003DC0E}"/>
              </a:ext>
            </a:extLst>
          </p:cNvPr>
          <p:cNvSpPr>
            <a:spLocks noGrp="1"/>
          </p:cNvSpPr>
          <p:nvPr>
            <p:ph type="title"/>
          </p:nvPr>
        </p:nvSpPr>
        <p:spPr>
          <a:xfrm>
            <a:off x="1484310" y="75500"/>
            <a:ext cx="10018713" cy="1752599"/>
          </a:xfrm>
        </p:spPr>
        <p:txBody>
          <a:bodyPr/>
          <a:lstStyle/>
          <a:p>
            <a:r>
              <a:rPr lang="en-US" dirty="0"/>
              <a:t>Motivation</a:t>
            </a:r>
          </a:p>
        </p:txBody>
      </p:sp>
      <p:sp>
        <p:nvSpPr>
          <p:cNvPr id="3" name="Content Placeholder 2">
            <a:extLst>
              <a:ext uri="{FF2B5EF4-FFF2-40B4-BE49-F238E27FC236}">
                <a16:creationId xmlns:a16="http://schemas.microsoft.com/office/drawing/2014/main" id="{26EA9036-B171-40BA-89D3-4CC0D12701C6}"/>
              </a:ext>
            </a:extLst>
          </p:cNvPr>
          <p:cNvSpPr>
            <a:spLocks noGrp="1"/>
          </p:cNvSpPr>
          <p:nvPr>
            <p:ph idx="1"/>
          </p:nvPr>
        </p:nvSpPr>
        <p:spPr>
          <a:xfrm>
            <a:off x="1366864" y="2146881"/>
            <a:ext cx="10018713" cy="3347908"/>
          </a:xfrm>
        </p:spPr>
        <p:txBody>
          <a:bodyPr>
            <a:normAutofit/>
          </a:bodyPr>
          <a:lstStyle/>
          <a:p>
            <a:r>
              <a:rPr lang="en-US" sz="2800" dirty="0"/>
              <a:t>I chose to develop this application mainly because it's something that can be adapted and applied to a real-life use case.</a:t>
            </a:r>
          </a:p>
          <a:p>
            <a:r>
              <a:rPr lang="en-US" sz="2800" dirty="0"/>
              <a:t> Also, the topic is very close to my personal area of expertise, I work with many of these technologies and develop similar solutions on a daily basis.</a:t>
            </a:r>
          </a:p>
        </p:txBody>
      </p:sp>
    </p:spTree>
    <p:extLst>
      <p:ext uri="{BB962C8B-B14F-4D97-AF65-F5344CB8AC3E}">
        <p14:creationId xmlns:p14="http://schemas.microsoft.com/office/powerpoint/2010/main" val="340358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6C0E-13B2-4FBF-A1CE-0B98078A3BFE}"/>
              </a:ext>
            </a:extLst>
          </p:cNvPr>
          <p:cNvSpPr>
            <a:spLocks noGrp="1"/>
          </p:cNvSpPr>
          <p:nvPr>
            <p:ph type="title"/>
          </p:nvPr>
        </p:nvSpPr>
        <p:spPr>
          <a:xfrm>
            <a:off x="1484310" y="190500"/>
            <a:ext cx="10018713" cy="1752599"/>
          </a:xfrm>
        </p:spPr>
        <p:txBody>
          <a:bodyPr/>
          <a:lstStyle/>
          <a:p>
            <a:r>
              <a:rPr lang="en-US" dirty="0"/>
              <a:t>Technologies</a:t>
            </a:r>
          </a:p>
        </p:txBody>
      </p:sp>
      <p:sp>
        <p:nvSpPr>
          <p:cNvPr id="3" name="Content Placeholder 2">
            <a:extLst>
              <a:ext uri="{FF2B5EF4-FFF2-40B4-BE49-F238E27FC236}">
                <a16:creationId xmlns:a16="http://schemas.microsoft.com/office/drawing/2014/main" id="{E00D9451-8B24-4187-A79B-3079A739B533}"/>
              </a:ext>
            </a:extLst>
          </p:cNvPr>
          <p:cNvSpPr>
            <a:spLocks noGrp="1"/>
          </p:cNvSpPr>
          <p:nvPr>
            <p:ph idx="1"/>
          </p:nvPr>
        </p:nvSpPr>
        <p:spPr>
          <a:xfrm>
            <a:off x="1484309" y="2028824"/>
            <a:ext cx="10018713" cy="3124201"/>
          </a:xfrm>
        </p:spPr>
        <p:txBody>
          <a:bodyPr/>
          <a:lstStyle/>
          <a:p>
            <a:r>
              <a:rPr lang="en-US" dirty="0"/>
              <a:t>ASP.NET Core </a:t>
            </a:r>
          </a:p>
          <a:p>
            <a:r>
              <a:rPr lang="en-US" dirty="0"/>
              <a:t>React</a:t>
            </a:r>
          </a:p>
          <a:p>
            <a:r>
              <a:rPr lang="en-US" dirty="0"/>
              <a:t>React Material UI</a:t>
            </a:r>
          </a:p>
          <a:p>
            <a:r>
              <a:rPr lang="en-US" dirty="0"/>
              <a:t>Entity Framework Core</a:t>
            </a:r>
          </a:p>
          <a:p>
            <a:r>
              <a:rPr lang="en-US" dirty="0"/>
              <a:t>SQL Server</a:t>
            </a:r>
          </a:p>
          <a:p>
            <a:r>
              <a:rPr lang="en-US" dirty="0" err="1"/>
              <a:t>Devexpress</a:t>
            </a:r>
            <a:r>
              <a:rPr lang="en-US" dirty="0"/>
              <a:t> Scheduler</a:t>
            </a:r>
          </a:p>
        </p:txBody>
      </p:sp>
    </p:spTree>
    <p:extLst>
      <p:ext uri="{BB962C8B-B14F-4D97-AF65-F5344CB8AC3E}">
        <p14:creationId xmlns:p14="http://schemas.microsoft.com/office/powerpoint/2010/main" val="343100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F7E4-1958-4F75-A8C7-E29700593B7E}"/>
              </a:ext>
            </a:extLst>
          </p:cNvPr>
          <p:cNvSpPr>
            <a:spLocks noGrp="1"/>
          </p:cNvSpPr>
          <p:nvPr>
            <p:ph type="title"/>
          </p:nvPr>
        </p:nvSpPr>
        <p:spPr>
          <a:xfrm>
            <a:off x="1484309" y="190500"/>
            <a:ext cx="10018713" cy="1752599"/>
          </a:xfrm>
        </p:spPr>
        <p:txBody>
          <a:bodyPr/>
          <a:lstStyle/>
          <a:p>
            <a:r>
              <a:rPr lang="en-US" dirty="0"/>
              <a:t>Modules</a:t>
            </a:r>
          </a:p>
        </p:txBody>
      </p:sp>
      <p:sp>
        <p:nvSpPr>
          <p:cNvPr id="3" name="Content Placeholder 2">
            <a:extLst>
              <a:ext uri="{FF2B5EF4-FFF2-40B4-BE49-F238E27FC236}">
                <a16:creationId xmlns:a16="http://schemas.microsoft.com/office/drawing/2014/main" id="{E3605E02-6A69-485B-B1B0-843CD647E69B}"/>
              </a:ext>
            </a:extLst>
          </p:cNvPr>
          <p:cNvSpPr>
            <a:spLocks noGrp="1"/>
          </p:cNvSpPr>
          <p:nvPr>
            <p:ph idx="1"/>
          </p:nvPr>
        </p:nvSpPr>
        <p:spPr>
          <a:xfrm>
            <a:off x="1235210" y="1943099"/>
            <a:ext cx="11300512" cy="4546833"/>
          </a:xfrm>
        </p:spPr>
        <p:txBody>
          <a:bodyPr>
            <a:normAutofit fontScale="92500" lnSpcReduction="10000"/>
          </a:bodyPr>
          <a:lstStyle/>
          <a:p>
            <a:pPr marL="0" indent="0">
              <a:buNone/>
            </a:pPr>
            <a:r>
              <a:rPr lang="en-US" dirty="0"/>
              <a:t>	</a:t>
            </a:r>
            <a:r>
              <a:rPr lang="en-US" sz="2100" dirty="0"/>
              <a:t>The human resources management application, called “</a:t>
            </a:r>
            <a:r>
              <a:rPr lang="en-US" sz="2100" dirty="0" err="1"/>
              <a:t>HRDesk</a:t>
            </a:r>
            <a:r>
              <a:rPr lang="en-US" sz="2100" dirty="0"/>
              <a:t>” is made up of the following modules:</a:t>
            </a:r>
          </a:p>
          <a:p>
            <a:pPr marL="914400" lvl="1" indent="-457200">
              <a:buFont typeface="+mj-lt"/>
              <a:buAutoNum type="arabicPeriod"/>
            </a:pPr>
            <a:r>
              <a:rPr lang="en-US" dirty="0"/>
              <a:t>Leave request module</a:t>
            </a:r>
          </a:p>
          <a:p>
            <a:pPr marL="914400" lvl="1" indent="-457200">
              <a:buFont typeface="+mj-lt"/>
              <a:buAutoNum type="arabicPeriod"/>
            </a:pPr>
            <a:r>
              <a:rPr lang="en-US" dirty="0"/>
              <a:t>Day off request module</a:t>
            </a:r>
          </a:p>
          <a:p>
            <a:pPr marL="914400" lvl="1" indent="-457200">
              <a:buFont typeface="+mj-lt"/>
              <a:buAutoNum type="arabicPeriod"/>
            </a:pPr>
            <a:r>
              <a:rPr lang="en-US" dirty="0"/>
              <a:t>Hardware request module</a:t>
            </a:r>
          </a:p>
          <a:p>
            <a:pPr marL="914400" lvl="1" indent="-457200">
              <a:buFont typeface="+mj-lt"/>
              <a:buAutoNum type="arabicPeriod"/>
            </a:pPr>
            <a:r>
              <a:rPr lang="en-US" dirty="0"/>
              <a:t>Team module</a:t>
            </a:r>
          </a:p>
          <a:p>
            <a:pPr marL="914400" lvl="1" indent="-457200">
              <a:buFont typeface="+mj-lt"/>
              <a:buAutoNum type="arabicPeriod"/>
            </a:pPr>
            <a:r>
              <a:rPr lang="en-US" dirty="0"/>
              <a:t>Holiday calendar module</a:t>
            </a:r>
          </a:p>
          <a:p>
            <a:pPr marL="914400" lvl="1" indent="-457200">
              <a:buFont typeface="+mj-lt"/>
              <a:buAutoNum type="arabicPeriod"/>
            </a:pPr>
            <a:r>
              <a:rPr lang="en-US" dirty="0"/>
              <a:t>Booking module</a:t>
            </a:r>
          </a:p>
          <a:p>
            <a:pPr marL="914400" lvl="1" indent="-457200">
              <a:buFont typeface="+mj-lt"/>
              <a:buAutoNum type="arabicPeriod"/>
            </a:pPr>
            <a:r>
              <a:rPr lang="en-US" dirty="0"/>
              <a:t>Meetings module</a:t>
            </a:r>
          </a:p>
          <a:p>
            <a:pPr marL="914400" lvl="1" indent="-457200">
              <a:buFont typeface="+mj-lt"/>
              <a:buAutoNum type="arabicPeriod"/>
            </a:pPr>
            <a:r>
              <a:rPr lang="en-US" dirty="0"/>
              <a:t>Manage request module</a:t>
            </a:r>
          </a:p>
          <a:p>
            <a:pPr marL="914400" lvl="1" indent="-457200">
              <a:buFont typeface="+mj-lt"/>
              <a:buAutoNum type="arabicPeriod"/>
            </a:pPr>
            <a:r>
              <a:rPr lang="en-US" dirty="0"/>
              <a:t>Manage organization module</a:t>
            </a:r>
          </a:p>
          <a:p>
            <a:pPr marL="914400" lvl="1" indent="-457200">
              <a:buFont typeface="+mj-lt"/>
              <a:buAutoNum type="arabicPeriod"/>
            </a:pPr>
            <a:r>
              <a:rPr lang="en-US" dirty="0"/>
              <a:t>Employees module</a:t>
            </a:r>
          </a:p>
          <a:p>
            <a:pPr marL="457200" indent="-457200">
              <a:buFont typeface="+mj-lt"/>
              <a:buAutoNum type="arabicPeriod"/>
            </a:pPr>
            <a:endParaRPr lang="en-US" dirty="0"/>
          </a:p>
        </p:txBody>
      </p:sp>
    </p:spTree>
    <p:extLst>
      <p:ext uri="{BB962C8B-B14F-4D97-AF65-F5344CB8AC3E}">
        <p14:creationId xmlns:p14="http://schemas.microsoft.com/office/powerpoint/2010/main" val="301237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4A5A00A-5995-4EF0-B9F7-B41327D6687C}"/>
              </a:ext>
            </a:extLst>
          </p:cNvPr>
          <p:cNvSpPr>
            <a:spLocks noGrp="1"/>
          </p:cNvSpPr>
          <p:nvPr>
            <p:ph type="title"/>
          </p:nvPr>
        </p:nvSpPr>
        <p:spPr>
          <a:xfrm>
            <a:off x="1484312" y="685800"/>
            <a:ext cx="4278928" cy="1752599"/>
          </a:xfrm>
        </p:spPr>
        <p:txBody>
          <a:bodyPr>
            <a:normAutofit/>
          </a:bodyPr>
          <a:lstStyle/>
          <a:p>
            <a:r>
              <a:rPr lang="en-US" dirty="0"/>
              <a:t>Example use case for an employee</a:t>
            </a:r>
          </a:p>
        </p:txBody>
      </p:sp>
      <p:sp>
        <p:nvSpPr>
          <p:cNvPr id="8" name="Content Placeholder 7">
            <a:extLst>
              <a:ext uri="{FF2B5EF4-FFF2-40B4-BE49-F238E27FC236}">
                <a16:creationId xmlns:a16="http://schemas.microsoft.com/office/drawing/2014/main" id="{AE040F96-63DA-4D22-8E65-BC28DAAB5206}"/>
              </a:ext>
            </a:extLst>
          </p:cNvPr>
          <p:cNvSpPr>
            <a:spLocks noGrp="1"/>
          </p:cNvSpPr>
          <p:nvPr>
            <p:ph idx="1"/>
          </p:nvPr>
        </p:nvSpPr>
        <p:spPr>
          <a:xfrm>
            <a:off x="1484310" y="2666999"/>
            <a:ext cx="4278929" cy="3124201"/>
          </a:xfrm>
        </p:spPr>
        <p:txBody>
          <a:bodyPr>
            <a:normAutofit/>
          </a:bodyPr>
          <a:lstStyle/>
          <a:p>
            <a:r>
              <a:rPr lang="en-US" dirty="0"/>
              <a:t>User permissions are not constrained by a role. The permissions of the user can be customized in any way. Developer is not an actual role, it’s for demonstration purposes only.</a:t>
            </a:r>
          </a:p>
        </p:txBody>
      </p:sp>
      <p:sp>
        <p:nvSpPr>
          <p:cNvPr id="19"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CF69281B-273D-42A8-8A7F-BC9BE9D82681}"/>
              </a:ext>
            </a:extLst>
          </p:cNvPr>
          <p:cNvPicPr>
            <a:picLocks/>
          </p:cNvPicPr>
          <p:nvPr/>
        </p:nvPicPr>
        <p:blipFill>
          <a:blip r:embed="rId3"/>
          <a:stretch>
            <a:fillRect/>
          </a:stretch>
        </p:blipFill>
        <p:spPr>
          <a:xfrm>
            <a:off x="6662057" y="765110"/>
            <a:ext cx="4114801" cy="5026089"/>
          </a:xfrm>
          <a:prstGeom prst="rect">
            <a:avLst/>
          </a:prstGeom>
        </p:spPr>
      </p:pic>
    </p:spTree>
    <p:extLst>
      <p:ext uri="{BB962C8B-B14F-4D97-AF65-F5344CB8AC3E}">
        <p14:creationId xmlns:p14="http://schemas.microsoft.com/office/powerpoint/2010/main" val="363799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4A5A00A-5995-4EF0-B9F7-B41327D6687C}"/>
              </a:ext>
            </a:extLst>
          </p:cNvPr>
          <p:cNvSpPr>
            <a:spLocks noGrp="1"/>
          </p:cNvSpPr>
          <p:nvPr>
            <p:ph type="title"/>
          </p:nvPr>
        </p:nvSpPr>
        <p:spPr>
          <a:xfrm>
            <a:off x="1484312" y="685800"/>
            <a:ext cx="4278928" cy="1752599"/>
          </a:xfrm>
        </p:spPr>
        <p:txBody>
          <a:bodyPr>
            <a:normAutofit/>
          </a:bodyPr>
          <a:lstStyle/>
          <a:p>
            <a:r>
              <a:rPr lang="en-US"/>
              <a:t>Example use case for a manager</a:t>
            </a:r>
            <a:endParaRPr lang="en-US" dirty="0"/>
          </a:p>
        </p:txBody>
      </p:sp>
      <p:sp>
        <p:nvSpPr>
          <p:cNvPr id="8" name="Content Placeholder 7">
            <a:extLst>
              <a:ext uri="{FF2B5EF4-FFF2-40B4-BE49-F238E27FC236}">
                <a16:creationId xmlns:a16="http://schemas.microsoft.com/office/drawing/2014/main" id="{AE040F96-63DA-4D22-8E65-BC28DAAB5206}"/>
              </a:ext>
            </a:extLst>
          </p:cNvPr>
          <p:cNvSpPr>
            <a:spLocks noGrp="1"/>
          </p:cNvSpPr>
          <p:nvPr>
            <p:ph idx="1"/>
          </p:nvPr>
        </p:nvSpPr>
        <p:spPr>
          <a:xfrm>
            <a:off x="1484310" y="2666999"/>
            <a:ext cx="4278929" cy="3124201"/>
          </a:xfrm>
        </p:spPr>
        <p:txBody>
          <a:bodyPr>
            <a:normAutofit/>
          </a:bodyPr>
          <a:lstStyle/>
          <a:p>
            <a:r>
              <a:rPr lang="en-US" dirty="0"/>
              <a:t>User permissions are not constrained by a role. The permissions of the user can be customized in any way. Administrator is not an actual role, it’s for demonstration purposes only.</a:t>
            </a:r>
          </a:p>
        </p:txBody>
      </p:sp>
      <p:sp>
        <p:nvSpPr>
          <p:cNvPr id="19"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Diagram&#10;&#10;Description automatically generated">
            <a:extLst>
              <a:ext uri="{FF2B5EF4-FFF2-40B4-BE49-F238E27FC236}">
                <a16:creationId xmlns:a16="http://schemas.microsoft.com/office/drawing/2014/main" id="{CD124216-F0BC-45D0-A7DB-09F0D6E4B972}"/>
              </a:ext>
            </a:extLst>
          </p:cNvPr>
          <p:cNvPicPr/>
          <p:nvPr/>
        </p:nvPicPr>
        <p:blipFill>
          <a:blip r:embed="rId3"/>
          <a:stretch>
            <a:fillRect/>
          </a:stretch>
        </p:blipFill>
        <p:spPr>
          <a:xfrm>
            <a:off x="6780201" y="773000"/>
            <a:ext cx="4038620" cy="5018200"/>
          </a:xfrm>
          <a:prstGeom prst="rect">
            <a:avLst/>
          </a:prstGeom>
        </p:spPr>
      </p:pic>
    </p:spTree>
    <p:extLst>
      <p:ext uri="{BB962C8B-B14F-4D97-AF65-F5344CB8AC3E}">
        <p14:creationId xmlns:p14="http://schemas.microsoft.com/office/powerpoint/2010/main" val="114068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3D4B-D221-4C99-A947-896F0FB72C26}"/>
              </a:ext>
            </a:extLst>
          </p:cNvPr>
          <p:cNvSpPr>
            <a:spLocks noGrp="1"/>
          </p:cNvSpPr>
          <p:nvPr>
            <p:ph type="title"/>
          </p:nvPr>
        </p:nvSpPr>
        <p:spPr>
          <a:xfrm>
            <a:off x="1408810" y="0"/>
            <a:ext cx="10018713" cy="1752599"/>
          </a:xfrm>
        </p:spPr>
        <p:txBody>
          <a:bodyPr/>
          <a:lstStyle/>
          <a:p>
            <a:r>
              <a:rPr lang="en-US" dirty="0"/>
              <a:t>Database structure</a:t>
            </a:r>
          </a:p>
        </p:txBody>
      </p:sp>
      <p:pic>
        <p:nvPicPr>
          <p:cNvPr id="4" name="Content Placeholder 3" descr="Diagram&#10;&#10;Description automatically generated">
            <a:extLst>
              <a:ext uri="{FF2B5EF4-FFF2-40B4-BE49-F238E27FC236}">
                <a16:creationId xmlns:a16="http://schemas.microsoft.com/office/drawing/2014/main" id="{EDCA440B-2024-47A6-918D-C014ECF611DD}"/>
              </a:ext>
            </a:extLst>
          </p:cNvPr>
          <p:cNvPicPr>
            <a:picLocks noGrp="1"/>
          </p:cNvPicPr>
          <p:nvPr>
            <p:ph idx="1"/>
          </p:nvPr>
        </p:nvPicPr>
        <p:blipFill>
          <a:blip r:embed="rId2"/>
          <a:stretch>
            <a:fillRect/>
          </a:stretch>
        </p:blipFill>
        <p:spPr>
          <a:xfrm>
            <a:off x="1712965" y="1307336"/>
            <a:ext cx="9843796" cy="455489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16167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A00A-5995-4EF0-B9F7-B41327D6687C}"/>
              </a:ext>
            </a:extLst>
          </p:cNvPr>
          <p:cNvSpPr>
            <a:spLocks noGrp="1"/>
          </p:cNvSpPr>
          <p:nvPr>
            <p:ph type="title"/>
          </p:nvPr>
        </p:nvSpPr>
        <p:spPr>
          <a:xfrm>
            <a:off x="2112961" y="89393"/>
            <a:ext cx="3666187" cy="1409725"/>
          </a:xfrm>
        </p:spPr>
        <p:txBody>
          <a:bodyPr>
            <a:normAutofit/>
          </a:bodyPr>
          <a:lstStyle/>
          <a:p>
            <a:r>
              <a:rPr lang="en-US" sz="2400" dirty="0"/>
              <a:t>Backend solution structure</a:t>
            </a:r>
          </a:p>
        </p:txBody>
      </p:sp>
      <p:sp>
        <p:nvSpPr>
          <p:cNvPr id="8" name="Content Placeholder 7">
            <a:extLst>
              <a:ext uri="{FF2B5EF4-FFF2-40B4-BE49-F238E27FC236}">
                <a16:creationId xmlns:a16="http://schemas.microsoft.com/office/drawing/2014/main" id="{AE040F96-63DA-4D22-8E65-BC28DAAB5206}"/>
              </a:ext>
            </a:extLst>
          </p:cNvPr>
          <p:cNvSpPr>
            <a:spLocks noGrp="1"/>
          </p:cNvSpPr>
          <p:nvPr>
            <p:ph idx="1"/>
          </p:nvPr>
        </p:nvSpPr>
        <p:spPr>
          <a:xfrm>
            <a:off x="1475395" y="1499118"/>
            <a:ext cx="5401266" cy="4634400"/>
          </a:xfrm>
        </p:spPr>
        <p:txBody>
          <a:bodyPr anchor="t">
            <a:normAutofit/>
          </a:bodyPr>
          <a:lstStyle/>
          <a:p>
            <a:pPr marL="0" indent="0">
              <a:buNone/>
            </a:pPr>
            <a:r>
              <a:rPr lang="en-US" sz="1600" dirty="0"/>
              <a:t>The solution is made up of three projects:</a:t>
            </a:r>
          </a:p>
          <a:p>
            <a:pPr marL="342900" indent="-342900">
              <a:buFont typeface="+mj-lt"/>
              <a:buAutoNum type="arabicPeriod"/>
            </a:pPr>
            <a:r>
              <a:rPr lang="en-US" sz="1600" dirty="0" err="1"/>
              <a:t>HRDesk</a:t>
            </a:r>
            <a:r>
              <a:rPr lang="en-US" sz="1600" dirty="0"/>
              <a:t> – The startup project of the REST API. Contains the controllers and the service registration class.</a:t>
            </a:r>
          </a:p>
          <a:p>
            <a:pPr marL="342900" indent="-342900">
              <a:buFont typeface="+mj-lt"/>
              <a:buAutoNum type="arabicPeriod"/>
            </a:pPr>
            <a:r>
              <a:rPr lang="en-US" sz="1600" dirty="0" err="1"/>
              <a:t>HRDesk.Infrastructure</a:t>
            </a:r>
            <a:r>
              <a:rPr lang="en-US" sz="1600" dirty="0"/>
              <a:t> – It’s the project that handles the relation between the REST API and the database. Contains the Entities, Repositories, Unit of works, Migrations and the </a:t>
            </a:r>
            <a:r>
              <a:rPr lang="en-US" sz="1600" dirty="0" err="1"/>
              <a:t>DbContext</a:t>
            </a:r>
            <a:r>
              <a:rPr lang="en-US" sz="1600" dirty="0"/>
              <a:t> of the application.</a:t>
            </a:r>
          </a:p>
          <a:p>
            <a:pPr marL="342900" indent="-342900">
              <a:buFont typeface="+mj-lt"/>
              <a:buAutoNum type="arabicPeriod"/>
            </a:pPr>
            <a:r>
              <a:rPr lang="en-US" sz="1600" dirty="0" err="1"/>
              <a:t>HRDesk.Services</a:t>
            </a:r>
            <a:r>
              <a:rPr lang="en-US" sz="1600" dirty="0"/>
              <a:t> – Contains the actual logic of the application, the mappers between entities and DTO models and useful middleware.</a:t>
            </a:r>
          </a:p>
          <a:p>
            <a:pPr marL="0" indent="0">
              <a:buNone/>
            </a:pPr>
            <a:r>
              <a:rPr lang="en-US" sz="1600" dirty="0"/>
              <a:t>	The flow is the following: The client makes a request which is caught by the controller in project no.1. Then the controller calls the specific service from project no.3. After the operations are done the service calls project no.2 to update the database if needed.</a:t>
            </a:r>
          </a:p>
        </p:txBody>
      </p:sp>
      <p:pic>
        <p:nvPicPr>
          <p:cNvPr id="18" name="Picture 17">
            <a:extLst>
              <a:ext uri="{FF2B5EF4-FFF2-40B4-BE49-F238E27FC236}">
                <a16:creationId xmlns:a16="http://schemas.microsoft.com/office/drawing/2014/main" id="{CD124216-F0BC-45D0-A7DB-09F0D6E4B972}"/>
              </a:ext>
            </a:extLst>
          </p:cNvPr>
          <p:cNvPicPr/>
          <p:nvPr/>
        </p:nvPicPr>
        <p:blipFill rotWithShape="1">
          <a:blip r:embed="rId3">
            <a:extLst>
              <a:ext uri="{28A0092B-C50C-407E-A947-70E740481C1C}">
                <a14:useLocalDpi xmlns:a14="http://schemas.microsoft.com/office/drawing/2010/main" val="0"/>
              </a:ext>
            </a:extLst>
          </a:blip>
          <a:srcRect t="124" b="124"/>
          <a:stretch/>
        </p:blipFill>
        <p:spPr>
          <a:xfrm>
            <a:off x="7041504" y="430956"/>
            <a:ext cx="3567746" cy="557931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97249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A00A-5995-4EF0-B9F7-B41327D6687C}"/>
              </a:ext>
            </a:extLst>
          </p:cNvPr>
          <p:cNvSpPr>
            <a:spLocks noGrp="1"/>
          </p:cNvSpPr>
          <p:nvPr>
            <p:ph type="title"/>
          </p:nvPr>
        </p:nvSpPr>
        <p:spPr>
          <a:xfrm>
            <a:off x="2215598" y="85712"/>
            <a:ext cx="3666187" cy="1409725"/>
          </a:xfrm>
        </p:spPr>
        <p:txBody>
          <a:bodyPr>
            <a:normAutofit/>
          </a:bodyPr>
          <a:lstStyle/>
          <a:p>
            <a:r>
              <a:rPr lang="en-US" sz="2400" dirty="0"/>
              <a:t>Frontend solution structure</a:t>
            </a:r>
          </a:p>
        </p:txBody>
      </p:sp>
      <p:sp>
        <p:nvSpPr>
          <p:cNvPr id="8" name="Content Placeholder 7">
            <a:extLst>
              <a:ext uri="{FF2B5EF4-FFF2-40B4-BE49-F238E27FC236}">
                <a16:creationId xmlns:a16="http://schemas.microsoft.com/office/drawing/2014/main" id="{AE040F96-63DA-4D22-8E65-BC28DAAB5206}"/>
              </a:ext>
            </a:extLst>
          </p:cNvPr>
          <p:cNvSpPr>
            <a:spLocks noGrp="1"/>
          </p:cNvSpPr>
          <p:nvPr>
            <p:ph idx="1"/>
          </p:nvPr>
        </p:nvSpPr>
        <p:spPr>
          <a:xfrm>
            <a:off x="1485899" y="1512140"/>
            <a:ext cx="5484068" cy="4555285"/>
          </a:xfrm>
        </p:spPr>
        <p:txBody>
          <a:bodyPr anchor="t">
            <a:normAutofit lnSpcReduction="10000"/>
          </a:bodyPr>
          <a:lstStyle/>
          <a:p>
            <a:r>
              <a:rPr lang="en-US" sz="1600" dirty="0" err="1"/>
              <a:t>Node_modules</a:t>
            </a:r>
            <a:r>
              <a:rPr lang="en-US" sz="1600" dirty="0"/>
              <a:t>: The dependencies of the project. This folder is not uploaded on GitHub but can be automatically retrieved by running the command </a:t>
            </a:r>
            <a:r>
              <a:rPr lang="en-US" sz="1600" i="1" dirty="0" err="1"/>
              <a:t>npm</a:t>
            </a:r>
            <a:r>
              <a:rPr lang="en-US" sz="1600" i="1" dirty="0"/>
              <a:t> install </a:t>
            </a:r>
            <a:r>
              <a:rPr lang="en-US" sz="1600" dirty="0"/>
              <a:t>since all dependencies are specified in the </a:t>
            </a:r>
            <a:r>
              <a:rPr lang="en-US" sz="1600" i="1" dirty="0" err="1"/>
              <a:t>package.json</a:t>
            </a:r>
            <a:r>
              <a:rPr lang="en-US" sz="1600" i="1" dirty="0"/>
              <a:t> </a:t>
            </a:r>
            <a:r>
              <a:rPr lang="en-US" sz="1600" dirty="0"/>
              <a:t>file.</a:t>
            </a:r>
          </a:p>
          <a:p>
            <a:r>
              <a:rPr lang="en-US" sz="1600" dirty="0" err="1"/>
              <a:t>Src</a:t>
            </a:r>
            <a:r>
              <a:rPr lang="en-US" sz="1600" dirty="0"/>
              <a:t>: The actual code of the application. Components folder contains all the React UI Components. A component is made out of three files:</a:t>
            </a:r>
          </a:p>
          <a:p>
            <a:pPr marL="800100" lvl="1" indent="-342900">
              <a:buFont typeface="+mj-lt"/>
              <a:buAutoNum type="arabicPeriod"/>
            </a:pPr>
            <a:r>
              <a:rPr lang="en-US" sz="1200" dirty="0" err="1"/>
              <a:t>ComponentGeneral</a:t>
            </a:r>
            <a:r>
              <a:rPr lang="en-US" sz="1200" dirty="0"/>
              <a:t>: The React and JSX code of the component</a:t>
            </a:r>
          </a:p>
          <a:p>
            <a:pPr marL="800100" lvl="1" indent="-342900">
              <a:buFont typeface="+mj-lt"/>
              <a:buAutoNum type="arabicPeriod"/>
            </a:pPr>
            <a:r>
              <a:rPr lang="en-US" sz="1200" dirty="0" err="1"/>
              <a:t>ComponentContainer</a:t>
            </a:r>
            <a:r>
              <a:rPr lang="en-US" sz="1200" dirty="0"/>
              <a:t>: The container of the component, which contains the logic for Redux calls.</a:t>
            </a:r>
          </a:p>
          <a:p>
            <a:pPr marL="800100" lvl="1" indent="-342900">
              <a:buFont typeface="+mj-lt"/>
              <a:buAutoNum type="arabicPeriod"/>
            </a:pPr>
            <a:r>
              <a:rPr lang="en-US" sz="1200" dirty="0" err="1"/>
              <a:t>ComponentStyles</a:t>
            </a:r>
            <a:r>
              <a:rPr lang="en-US" sz="1200" dirty="0"/>
              <a:t>: The styling of the component</a:t>
            </a:r>
          </a:p>
          <a:p>
            <a:r>
              <a:rPr lang="en-US" sz="1600" dirty="0"/>
              <a:t>Media: Media files that are not stored in the database, for example the login picture</a:t>
            </a:r>
          </a:p>
          <a:p>
            <a:r>
              <a:rPr lang="en-US" sz="1600" dirty="0"/>
              <a:t>Redux: React Redux actions, reducers and selectors.</a:t>
            </a:r>
          </a:p>
          <a:p>
            <a:r>
              <a:rPr lang="en-US" sz="1600" dirty="0"/>
              <a:t>Services: Services with logic that is shared between multiple components</a:t>
            </a:r>
          </a:p>
        </p:txBody>
      </p:sp>
      <p:pic>
        <p:nvPicPr>
          <p:cNvPr id="18" name="Picture 17">
            <a:extLst>
              <a:ext uri="{FF2B5EF4-FFF2-40B4-BE49-F238E27FC236}">
                <a16:creationId xmlns:a16="http://schemas.microsoft.com/office/drawing/2014/main" id="{CD124216-F0BC-45D0-A7DB-09F0D6E4B972}"/>
              </a:ext>
            </a:extLst>
          </p:cNvPr>
          <p:cNvPicPr/>
          <p:nvPr/>
        </p:nvPicPr>
        <p:blipFill rotWithShape="1">
          <a:blip r:embed="rId3">
            <a:extLst>
              <a:ext uri="{28A0092B-C50C-407E-A947-70E740481C1C}">
                <a14:useLocalDpi xmlns:a14="http://schemas.microsoft.com/office/drawing/2010/main" val="0"/>
              </a:ext>
            </a:extLst>
          </a:blip>
          <a:srcRect l="3551" t="-13" r="3551" b="-13"/>
          <a:stretch/>
        </p:blipFill>
        <p:spPr>
          <a:xfrm>
            <a:off x="7222479" y="450006"/>
            <a:ext cx="3483622" cy="561741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100001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597</TotalTime>
  <Words>1026</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Parallax</vt:lpstr>
      <vt:lpstr>Human resources management in a company</vt:lpstr>
      <vt:lpstr>Motivation</vt:lpstr>
      <vt:lpstr>Technologies</vt:lpstr>
      <vt:lpstr>Modules</vt:lpstr>
      <vt:lpstr>Example use case for an employee</vt:lpstr>
      <vt:lpstr>Example use case for a manager</vt:lpstr>
      <vt:lpstr>Database structure</vt:lpstr>
      <vt:lpstr>Backend solution structure</vt:lpstr>
      <vt:lpstr>Frontend solution structure</vt:lpstr>
      <vt:lpstr>Reports</vt:lpstr>
      <vt:lpstr>Schedulers</vt:lpstr>
      <vt:lpstr>Coding conventions</vt:lpstr>
      <vt:lpstr>Security</vt:lpstr>
      <vt:lpstr>Future of HRDesk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management in a company</dc:title>
  <dc:creator>MARCU M. ANDREI-CRISTIAN</dc:creator>
  <cp:lastModifiedBy>trak</cp:lastModifiedBy>
  <cp:revision>47</cp:revision>
  <dcterms:created xsi:type="dcterms:W3CDTF">2021-07-03T17:20:45Z</dcterms:created>
  <dcterms:modified xsi:type="dcterms:W3CDTF">2021-07-04T16:32:27Z</dcterms:modified>
</cp:coreProperties>
</file>