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5/10/2017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5/10/2017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5/10/2017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a:t>
            </a:r>
            <a:r>
              <a:rPr lang="en-US" dirty="0" err="1"/>
              <a:t>diffie</a:t>
            </a:r>
            <a:r>
              <a:rPr lang="en-US" dirty="0"/>
              <a:t> </a:t>
            </a:r>
            <a:r>
              <a:rPr lang="en-US" dirty="0" err="1"/>
              <a:t>hellman</a:t>
            </a:r>
            <a:endParaRPr lang="en-US" dirty="0"/>
          </a:p>
        </p:txBody>
      </p:sp>
      <p:sp>
        <p:nvSpPr>
          <p:cNvPr id="3" name="Subtitle 2"/>
          <p:cNvSpPr>
            <a:spLocks noGrp="1"/>
          </p:cNvSpPr>
          <p:nvPr>
            <p:ph type="subTitle" idx="1"/>
          </p:nvPr>
        </p:nvSpPr>
        <p:spPr/>
        <p:txBody>
          <a:bodyPr/>
          <a:lstStyle/>
          <a:p>
            <a:r>
              <a:rPr lang="en-US" dirty="0"/>
              <a:t>Almandub </a:t>
            </a:r>
          </a:p>
        </p:txBody>
      </p:sp>
    </p:spTree>
    <p:extLst>
      <p:ext uri="{BB962C8B-B14F-4D97-AF65-F5344CB8AC3E}">
        <p14:creationId xmlns:p14="http://schemas.microsoft.com/office/powerpoint/2010/main" val="18944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Diffie</a:t>
            </a:r>
            <a:r>
              <a:rPr lang="en-US" dirty="0"/>
              <a:t>-Hellman?</a:t>
            </a:r>
          </a:p>
        </p:txBody>
      </p:sp>
      <p:sp>
        <p:nvSpPr>
          <p:cNvPr id="3" name="Content Placeholder 2"/>
          <p:cNvSpPr>
            <a:spLocks noGrp="1"/>
          </p:cNvSpPr>
          <p:nvPr>
            <p:ph idx="1"/>
          </p:nvPr>
        </p:nvSpPr>
        <p:spPr/>
        <p:txBody>
          <a:bodyPr/>
          <a:lstStyle/>
          <a:p>
            <a:r>
              <a:rPr lang="en-US" dirty="0" err="1"/>
              <a:t>Diffie</a:t>
            </a:r>
            <a:r>
              <a:rPr lang="en-US" dirty="0"/>
              <a:t>-Hellman is a way of </a:t>
            </a:r>
            <a:r>
              <a:rPr lang="en-US" i="1" dirty="0"/>
              <a:t>generating</a:t>
            </a:r>
            <a:r>
              <a:rPr lang="en-US" dirty="0"/>
              <a:t> a shared secret between two people in such a way that the secret can't be seen by observing the communication.</a:t>
            </a:r>
          </a:p>
          <a:p>
            <a:r>
              <a:rPr lang="en-US" dirty="0"/>
              <a:t>That's an important distinction: You're not sharing information during the key exchange, you're creating a key together.</a:t>
            </a:r>
          </a:p>
          <a:p>
            <a:pPr marL="0" indent="0">
              <a:buNone/>
            </a:pPr>
            <a:endParaRPr lang="en-US" dirty="0"/>
          </a:p>
        </p:txBody>
      </p:sp>
    </p:spTree>
    <p:extLst>
      <p:ext uri="{BB962C8B-B14F-4D97-AF65-F5344CB8AC3E}">
        <p14:creationId xmlns:p14="http://schemas.microsoft.com/office/powerpoint/2010/main" val="63974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works?</a:t>
            </a:r>
          </a:p>
        </p:txBody>
      </p:sp>
      <p:sp>
        <p:nvSpPr>
          <p:cNvPr id="3" name="Content Placeholder 2"/>
          <p:cNvSpPr>
            <a:spLocks noGrp="1"/>
          </p:cNvSpPr>
          <p:nvPr>
            <p:ph idx="1"/>
          </p:nvPr>
        </p:nvSpPr>
        <p:spPr/>
        <p:txBody>
          <a:bodyPr/>
          <a:lstStyle/>
          <a:p>
            <a:r>
              <a:rPr lang="en-US" dirty="0"/>
              <a:t>First, Alice (sender)publish two prime number g and p to be the public key</a:t>
            </a:r>
          </a:p>
          <a:p>
            <a:r>
              <a:rPr lang="en-US" dirty="0"/>
              <a:t>Second, Alice will choose a number (a) to be his private key (keep it secret )</a:t>
            </a:r>
          </a:p>
          <a:p>
            <a:r>
              <a:rPr lang="en-US" dirty="0"/>
              <a:t>Third, Alice compute </a:t>
            </a:r>
            <a:r>
              <a:rPr lang="en-US" dirty="0" err="1"/>
              <a:t>g^a</a:t>
            </a:r>
            <a:r>
              <a:rPr lang="en-US" dirty="0"/>
              <a:t> mod p then send that to Bob (</a:t>
            </a:r>
            <a:r>
              <a:rPr lang="en-US" dirty="0" err="1"/>
              <a:t>reciver</a:t>
            </a:r>
            <a:r>
              <a:rPr lang="en-US" dirty="0"/>
              <a:t>).</a:t>
            </a:r>
          </a:p>
          <a:p>
            <a:r>
              <a:rPr lang="en-US" dirty="0"/>
              <a:t>Forth, Bob going to do the same choose a number (b) to be his private key and compute </a:t>
            </a:r>
            <a:r>
              <a:rPr lang="en-US" dirty="0" err="1"/>
              <a:t>g^b</a:t>
            </a:r>
            <a:r>
              <a:rPr lang="en-US" dirty="0"/>
              <a:t> mod p and send that to Alice.</a:t>
            </a:r>
          </a:p>
          <a:p>
            <a:r>
              <a:rPr lang="en-US" dirty="0"/>
              <a:t>Finally, both of them compute massage M with their private key as </a:t>
            </a:r>
            <a:r>
              <a:rPr lang="en-US" dirty="0" err="1"/>
              <a:t>M^a</a:t>
            </a:r>
            <a:r>
              <a:rPr lang="en-US" dirty="0"/>
              <a:t> mod p for Alice and </a:t>
            </a:r>
            <a:r>
              <a:rPr lang="en-US" dirty="0" err="1"/>
              <a:t>M^p</a:t>
            </a:r>
            <a:r>
              <a:rPr lang="en-US" dirty="0"/>
              <a:t> mod p for Bob the results going to be the same as a shared key</a:t>
            </a:r>
          </a:p>
        </p:txBody>
      </p:sp>
      <p:pic>
        <p:nvPicPr>
          <p:cNvPr id="4" name="Picture 3"/>
          <p:cNvPicPr>
            <a:picLocks noChangeAspect="1"/>
          </p:cNvPicPr>
          <p:nvPr/>
        </p:nvPicPr>
        <p:blipFill>
          <a:blip r:embed="rId2"/>
          <a:stretch>
            <a:fillRect/>
          </a:stretch>
        </p:blipFill>
        <p:spPr>
          <a:xfrm>
            <a:off x="2089800" y="5345810"/>
            <a:ext cx="5591160" cy="1270448"/>
          </a:xfrm>
          <a:prstGeom prst="rect">
            <a:avLst/>
          </a:prstGeom>
        </p:spPr>
      </p:pic>
    </p:spTree>
    <p:extLst>
      <p:ext uri="{BB962C8B-B14F-4D97-AF65-F5344CB8AC3E}">
        <p14:creationId xmlns:p14="http://schemas.microsoft.com/office/powerpoint/2010/main" val="130183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err="1"/>
              <a:t>diffie</a:t>
            </a:r>
            <a:r>
              <a:rPr lang="en-US" dirty="0"/>
              <a:t> </a:t>
            </a:r>
            <a:r>
              <a:rPr lang="en-US" dirty="0" err="1"/>
              <a:t>hellman</a:t>
            </a:r>
            <a:endParaRPr lang="en-US" dirty="0"/>
          </a:p>
        </p:txBody>
      </p:sp>
      <p:pic>
        <p:nvPicPr>
          <p:cNvPr id="5" name="Content Placeholder 4"/>
          <p:cNvPicPr>
            <a:picLocks noGrp="1" noChangeAspect="1"/>
          </p:cNvPicPr>
          <p:nvPr>
            <p:ph idx="1"/>
          </p:nvPr>
        </p:nvPicPr>
        <p:blipFill>
          <a:blip r:embed="rId2"/>
          <a:stretch>
            <a:fillRect/>
          </a:stretch>
        </p:blipFill>
        <p:spPr>
          <a:xfrm>
            <a:off x="1039760" y="3781425"/>
            <a:ext cx="4013940" cy="2825814"/>
          </a:xfrm>
          <a:prstGeom prst="rect">
            <a:avLst/>
          </a:prstGeom>
        </p:spPr>
      </p:pic>
      <p:pic>
        <p:nvPicPr>
          <p:cNvPr id="4" name="Picture 3"/>
          <p:cNvPicPr>
            <a:picLocks noChangeAspect="1"/>
          </p:cNvPicPr>
          <p:nvPr/>
        </p:nvPicPr>
        <p:blipFill>
          <a:blip r:embed="rId3"/>
          <a:stretch>
            <a:fillRect/>
          </a:stretch>
        </p:blipFill>
        <p:spPr>
          <a:xfrm>
            <a:off x="1039760" y="243841"/>
            <a:ext cx="4013940" cy="3557774"/>
          </a:xfrm>
          <a:prstGeom prst="rect">
            <a:avLst/>
          </a:prstGeom>
        </p:spPr>
      </p:pic>
    </p:spTree>
    <p:extLst>
      <p:ext uri="{BB962C8B-B14F-4D97-AF65-F5344CB8AC3E}">
        <p14:creationId xmlns:p14="http://schemas.microsoft.com/office/powerpoint/2010/main" val="174139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it use ?</a:t>
            </a:r>
          </a:p>
        </p:txBody>
      </p:sp>
      <p:sp>
        <p:nvSpPr>
          <p:cNvPr id="3" name="Content Placeholder 2"/>
          <p:cNvSpPr>
            <a:spLocks noGrp="1"/>
          </p:cNvSpPr>
          <p:nvPr>
            <p:ph idx="1"/>
          </p:nvPr>
        </p:nvSpPr>
        <p:spPr/>
        <p:txBody>
          <a:bodyPr/>
          <a:lstStyle/>
          <a:p>
            <a:r>
              <a:rPr lang="en-US" dirty="0"/>
              <a:t>This is particularly useful because you can use this technique to create an encryption key with someone, and then start encrypting your traffic with that key.</a:t>
            </a:r>
          </a:p>
          <a:p>
            <a:r>
              <a:rPr lang="en-US" dirty="0"/>
              <a:t>And even if the traffic is recorded and later analyzed, there's absolutely no way to figure out what the key was, even though the exchanges that created it may have been visible.</a:t>
            </a:r>
          </a:p>
          <a:p>
            <a:pPr marL="0" indent="0">
              <a:buNone/>
            </a:pPr>
            <a:endParaRPr lang="en-US" dirty="0"/>
          </a:p>
        </p:txBody>
      </p:sp>
    </p:spTree>
    <p:extLst>
      <p:ext uri="{BB962C8B-B14F-4D97-AF65-F5344CB8AC3E}">
        <p14:creationId xmlns:p14="http://schemas.microsoft.com/office/powerpoint/2010/main" val="145388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 implement </a:t>
            </a:r>
            <a:r>
              <a:rPr lang="en-US" dirty="0" err="1"/>
              <a:t>diffie</a:t>
            </a:r>
            <a:r>
              <a:rPr lang="en-US" dirty="0"/>
              <a:t> </a:t>
            </a:r>
            <a:r>
              <a:rPr lang="en-US" dirty="0" err="1"/>
              <a:t>hellman</a:t>
            </a:r>
            <a:r>
              <a:rPr lang="en-US" dirty="0"/>
              <a:t> </a:t>
            </a:r>
          </a:p>
        </p:txBody>
      </p:sp>
      <p:sp>
        <p:nvSpPr>
          <p:cNvPr id="3" name="Content Placeholder 2"/>
          <p:cNvSpPr>
            <a:spLocks noGrp="1"/>
          </p:cNvSpPr>
          <p:nvPr>
            <p:ph idx="1"/>
          </p:nvPr>
        </p:nvSpPr>
        <p:spPr/>
        <p:txBody>
          <a:bodyPr/>
          <a:lstStyle/>
          <a:p>
            <a:r>
              <a:rPr lang="en-US" dirty="0"/>
              <a:t>I use python and library socket.</a:t>
            </a:r>
          </a:p>
          <a:p>
            <a:r>
              <a:rPr lang="en-US" dirty="0"/>
              <a:t>Alice start as server and send the public key and his calculation  to Bob.</a:t>
            </a:r>
          </a:p>
          <a:p>
            <a:r>
              <a:rPr lang="en-US" dirty="0"/>
              <a:t>Bob the client will send his calculation of the public key and his private key.</a:t>
            </a:r>
          </a:p>
          <a:p>
            <a:r>
              <a:rPr lang="en-US" dirty="0"/>
              <a:t>then Alice and Bob  will receive the massages and compute the shared key.</a:t>
            </a:r>
          </a:p>
          <a:p>
            <a:endParaRPr lang="en-US" dirty="0"/>
          </a:p>
          <a:p>
            <a:endParaRPr lang="en-US" dirty="0"/>
          </a:p>
        </p:txBody>
      </p:sp>
    </p:spTree>
    <p:extLst>
      <p:ext uri="{BB962C8B-B14F-4D97-AF65-F5344CB8AC3E}">
        <p14:creationId xmlns:p14="http://schemas.microsoft.com/office/powerpoint/2010/main" val="323819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example</a:t>
            </a:r>
          </a:p>
        </p:txBody>
      </p:sp>
      <p:pic>
        <p:nvPicPr>
          <p:cNvPr id="5" name="Content Placeholder 4"/>
          <p:cNvPicPr>
            <a:picLocks noGrp="1" noChangeAspect="1"/>
          </p:cNvPicPr>
          <p:nvPr>
            <p:ph idx="1"/>
          </p:nvPr>
        </p:nvPicPr>
        <p:blipFill>
          <a:blip r:embed="rId2"/>
          <a:stretch>
            <a:fillRect/>
          </a:stretch>
        </p:blipFill>
        <p:spPr>
          <a:xfrm>
            <a:off x="1913644" y="4057740"/>
            <a:ext cx="9592556" cy="1936183"/>
          </a:xfrm>
          <a:prstGeom prst="rect">
            <a:avLst/>
          </a:prstGeom>
        </p:spPr>
      </p:pic>
      <p:pic>
        <p:nvPicPr>
          <p:cNvPr id="4" name="Picture 3"/>
          <p:cNvPicPr>
            <a:picLocks noChangeAspect="1"/>
          </p:cNvPicPr>
          <p:nvPr/>
        </p:nvPicPr>
        <p:blipFill>
          <a:blip r:embed="rId3"/>
          <a:stretch>
            <a:fillRect/>
          </a:stretch>
        </p:blipFill>
        <p:spPr>
          <a:xfrm>
            <a:off x="605234" y="2057401"/>
            <a:ext cx="10116238" cy="1833879"/>
          </a:xfrm>
          <a:prstGeom prst="rect">
            <a:avLst/>
          </a:prstGeom>
        </p:spPr>
      </p:pic>
    </p:spTree>
    <p:extLst>
      <p:ext uri="{BB962C8B-B14F-4D97-AF65-F5344CB8AC3E}">
        <p14:creationId xmlns:p14="http://schemas.microsoft.com/office/powerpoint/2010/main" val="18410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7301"/>
            <a:ext cx="13791414" cy="1293028"/>
          </a:xfrm>
        </p:spPr>
        <p:txBody>
          <a:bodyPr/>
          <a:lstStyle/>
          <a:p>
            <a:pPr algn="l"/>
            <a:r>
              <a:rPr lang="en-US" dirty="0"/>
              <a:t>Weak </a:t>
            </a:r>
            <a:r>
              <a:rPr lang="en-US" dirty="0" err="1"/>
              <a:t>Diffie</a:t>
            </a:r>
            <a:r>
              <a:rPr lang="en-US" dirty="0"/>
              <a:t>-Hellman and the Logjam Attack</a:t>
            </a:r>
          </a:p>
        </p:txBody>
      </p:sp>
      <p:sp>
        <p:nvSpPr>
          <p:cNvPr id="3" name="Content Placeholder 2"/>
          <p:cNvSpPr>
            <a:spLocks noGrp="1"/>
          </p:cNvSpPr>
          <p:nvPr>
            <p:ph idx="1"/>
          </p:nvPr>
        </p:nvSpPr>
        <p:spPr/>
        <p:txBody>
          <a:bodyPr>
            <a:normAutofit lnSpcReduction="10000"/>
          </a:bodyPr>
          <a:lstStyle/>
          <a:p>
            <a:r>
              <a:rPr lang="en-US" dirty="0"/>
              <a:t>Logjam attack against the TLS protocol. The Logjam attack allows a man-in-the-middle attacker to downgrade vulnerable TLS connections to 512-bit export-grade cryptography. This allows the attacker to read and modify any data passed over the connection. The attack is reminiscent of the FREAK attack, but is due to a flaw in the TLS protocol rather than an implementation vulnerability, and attacks a </a:t>
            </a:r>
            <a:r>
              <a:rPr lang="en-US" dirty="0" err="1"/>
              <a:t>Diffie</a:t>
            </a:r>
            <a:r>
              <a:rPr lang="en-US" dirty="0"/>
              <a:t>-Hellman key exchange rather than an RSA key exchange.</a:t>
            </a:r>
          </a:p>
          <a:p>
            <a:r>
              <a:rPr lang="en-US" dirty="0"/>
              <a:t>Threats from state-level adversaries. Millions of HTTPS, SSH, and VPN servers all use the same prime numbers for </a:t>
            </a:r>
            <a:r>
              <a:rPr lang="en-US" dirty="0" err="1"/>
              <a:t>Diffie</a:t>
            </a:r>
            <a:r>
              <a:rPr lang="en-US" dirty="0"/>
              <a:t>-Hellman key exchange. Practitioners believed this was safe as long as new key exchange messages were generated for every connection. However, the first step in the number field sieve—the most efficient algorithm for breaking a </a:t>
            </a:r>
            <a:r>
              <a:rPr lang="en-US" dirty="0" err="1"/>
              <a:t>Diffie</a:t>
            </a:r>
            <a:r>
              <a:rPr lang="en-US" dirty="0"/>
              <a:t>-Hellman connection—is dependent only on this prime. After this first step, an attacker can quickly break individual connections.</a:t>
            </a:r>
          </a:p>
        </p:txBody>
      </p:sp>
    </p:spTree>
    <p:extLst>
      <p:ext uri="{BB962C8B-B14F-4D97-AF65-F5344CB8AC3E}">
        <p14:creationId xmlns:p14="http://schemas.microsoft.com/office/powerpoint/2010/main" val="20930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Definition of </a:t>
            </a:r>
            <a:r>
              <a:rPr lang="en-US" dirty="0" err="1"/>
              <a:t>Diffie</a:t>
            </a:r>
            <a:r>
              <a:rPr lang="en-US" dirty="0"/>
              <a:t>-Hellman.</a:t>
            </a:r>
          </a:p>
          <a:p>
            <a:r>
              <a:rPr lang="en-US" dirty="0"/>
              <a:t>How the algorithm works.</a:t>
            </a:r>
          </a:p>
          <a:p>
            <a:r>
              <a:rPr lang="en-US" dirty="0"/>
              <a:t>Where it can be helpful. </a:t>
            </a:r>
          </a:p>
          <a:p>
            <a:r>
              <a:rPr lang="en-US" dirty="0"/>
              <a:t>The implementation.</a:t>
            </a:r>
          </a:p>
          <a:p>
            <a:r>
              <a:rPr lang="en-US" dirty="0"/>
              <a:t>Output example.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909528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TotalTime>
  <Words>463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implementation of diffie hellman</vt:lpstr>
      <vt:lpstr>What is Diffie-Hellman?</vt:lpstr>
      <vt:lpstr>How does it works?</vt:lpstr>
      <vt:lpstr>diffie hellman</vt:lpstr>
      <vt:lpstr>Where does it use ?</vt:lpstr>
      <vt:lpstr>How I implement diffie hellman </vt:lpstr>
      <vt:lpstr>Output example</vt:lpstr>
      <vt:lpstr>Weak Diffie-Hellman and the Logjam Attack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diffie hellman</dc:title>
  <dc:creator>Alanazi, Almandub</dc:creator>
  <cp:lastModifiedBy>Alanazi, Almandub</cp:lastModifiedBy>
  <cp:revision>7</cp:revision>
  <dcterms:created xsi:type="dcterms:W3CDTF">2017-05-11T05:31:48Z</dcterms:created>
  <dcterms:modified xsi:type="dcterms:W3CDTF">2017-05-11T06:52:49Z</dcterms:modified>
</cp:coreProperties>
</file>