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20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75" r:id="rId14"/>
    <p:sldId id="268" r:id="rId15"/>
    <p:sldId id="276" r:id="rId16"/>
    <p:sldId id="269" r:id="rId17"/>
    <p:sldId id="270" r:id="rId18"/>
    <p:sldId id="271" r:id="rId19"/>
    <p:sldId id="272" r:id="rId20"/>
    <p:sldId id="273" r:id="rId21"/>
    <p:sldId id="274" r:id="rId22"/>
    <p:sldId id="278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6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203BB-F22C-3143-8D5E-AB0427DC6E3C}" type="datetimeFigureOut">
              <a:rPr lang="en-US" smtClean="0"/>
              <a:pPr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3E2EB-4CBF-4D4E-8610-44EF0D995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203BB-F22C-3143-8D5E-AB0427DC6E3C}" type="datetimeFigureOut">
              <a:rPr lang="en-US" smtClean="0"/>
              <a:pPr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3E2EB-4CBF-4D4E-8610-44EF0D995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203BB-F22C-3143-8D5E-AB0427DC6E3C}" type="datetimeFigureOut">
              <a:rPr lang="en-US" smtClean="0"/>
              <a:pPr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3E2EB-4CBF-4D4E-8610-44EF0D995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203BB-F22C-3143-8D5E-AB0427DC6E3C}" type="datetimeFigureOut">
              <a:rPr lang="en-US" smtClean="0"/>
              <a:pPr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3E2EB-4CBF-4D4E-8610-44EF0D995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203BB-F22C-3143-8D5E-AB0427DC6E3C}" type="datetimeFigureOut">
              <a:rPr lang="en-US" smtClean="0"/>
              <a:pPr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3E2EB-4CBF-4D4E-8610-44EF0D995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203BB-F22C-3143-8D5E-AB0427DC6E3C}" type="datetimeFigureOut">
              <a:rPr lang="en-US" smtClean="0"/>
              <a:pPr/>
              <a:t>11/15/16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3E2EB-4CBF-4D4E-8610-44EF0D995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203BB-F22C-3143-8D5E-AB0427DC6E3C}" type="datetimeFigureOut">
              <a:rPr lang="en-US" smtClean="0"/>
              <a:pPr/>
              <a:t>11/15/16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3E2EB-4CBF-4D4E-8610-44EF0D995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203BB-F22C-3143-8D5E-AB0427DC6E3C}" type="datetimeFigureOut">
              <a:rPr lang="en-US" smtClean="0"/>
              <a:pPr/>
              <a:t>11/15/16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3E2EB-4CBF-4D4E-8610-44EF0D995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203BB-F22C-3143-8D5E-AB0427DC6E3C}" type="datetimeFigureOut">
              <a:rPr lang="en-US" smtClean="0"/>
              <a:pPr/>
              <a:t>11/15/16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3E2EB-4CBF-4D4E-8610-44EF0D995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203BB-F22C-3143-8D5E-AB0427DC6E3C}" type="datetimeFigureOut">
              <a:rPr lang="en-US" smtClean="0"/>
              <a:pPr/>
              <a:t>11/15/16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3E2EB-4CBF-4D4E-8610-44EF0D995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203BB-F22C-3143-8D5E-AB0427DC6E3C}" type="datetimeFigureOut">
              <a:rPr lang="en-US" smtClean="0"/>
              <a:pPr/>
              <a:t>11/15/16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3E2EB-4CBF-4D4E-8610-44EF0D995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203BB-F22C-3143-8D5E-AB0427DC6E3C}" type="datetimeFigureOut">
              <a:rPr lang="en-US" smtClean="0"/>
              <a:pPr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3E2EB-4CBF-4D4E-8610-44EF0D995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Automated Testing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Making the best </a:t>
            </a:r>
          </a:p>
          <a:p>
            <a:r>
              <a:rPr lang="en-US" dirty="0" smtClean="0"/>
              <a:t>of the worst part of</a:t>
            </a:r>
          </a:p>
          <a:p>
            <a:r>
              <a:rPr lang="en-US" dirty="0" smtClean="0"/>
              <a:t>programming</a:t>
            </a:r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Leaf-to-Root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652894" cy="45259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{ A, L, E, X } 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414361" y="5455301"/>
            <a:ext cx="1149288" cy="129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107548" y="4970530"/>
          <a:ext cx="4579252" cy="940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4813"/>
                <a:gridCol w="1144813"/>
                <a:gridCol w="1144813"/>
                <a:gridCol w="1144813"/>
              </a:tblGrid>
              <a:tr h="940795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      A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      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      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      X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4328214" y="3693018"/>
            <a:ext cx="738647" cy="7386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413642" y="3693018"/>
            <a:ext cx="738647" cy="7386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0" name="Oval 9"/>
          <p:cNvSpPr/>
          <p:nvPr/>
        </p:nvSpPr>
        <p:spPr>
          <a:xfrm>
            <a:off x="6608950" y="3693018"/>
            <a:ext cx="738647" cy="7386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" name="Oval 10"/>
          <p:cNvSpPr/>
          <p:nvPr/>
        </p:nvSpPr>
        <p:spPr>
          <a:xfrm>
            <a:off x="7775235" y="3693018"/>
            <a:ext cx="738647" cy="7386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Leaf-to-Root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652894" cy="45259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{ A, L, E, X } 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414361" y="5455301"/>
            <a:ext cx="1149288" cy="129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107548" y="4970530"/>
          <a:ext cx="4579252" cy="940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4813"/>
                <a:gridCol w="1144813"/>
                <a:gridCol w="1144813"/>
                <a:gridCol w="1144813"/>
              </a:tblGrid>
              <a:tr h="940795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      A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      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      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      X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4328214" y="3693018"/>
            <a:ext cx="738647" cy="7386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413642" y="3693018"/>
            <a:ext cx="738647" cy="7386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0" name="Oval 9"/>
          <p:cNvSpPr/>
          <p:nvPr/>
        </p:nvSpPr>
        <p:spPr>
          <a:xfrm>
            <a:off x="6608950" y="3693018"/>
            <a:ext cx="738647" cy="7386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" name="Oval 10"/>
          <p:cNvSpPr/>
          <p:nvPr/>
        </p:nvSpPr>
        <p:spPr>
          <a:xfrm>
            <a:off x="7775235" y="3693018"/>
            <a:ext cx="738647" cy="7386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4348917" y="6188674"/>
            <a:ext cx="55469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 flipV="1">
            <a:off x="7898813" y="6187880"/>
            <a:ext cx="55469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849937" y="2107524"/>
            <a:ext cx="738647" cy="7386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8" name="Straight Arrow Connector 17"/>
          <p:cNvCxnSpPr>
            <a:stCxn id="16" idx="3"/>
            <a:endCxn id="7" idx="0"/>
          </p:cNvCxnSpPr>
          <p:nvPr/>
        </p:nvCxnSpPr>
        <p:spPr>
          <a:xfrm rot="5400000">
            <a:off x="4350296" y="3085205"/>
            <a:ext cx="955056" cy="2605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5"/>
            <a:endCxn id="11" idx="0"/>
          </p:cNvCxnSpPr>
          <p:nvPr/>
        </p:nvCxnSpPr>
        <p:spPr>
          <a:xfrm rot="16200000" flipH="1">
            <a:off x="6334957" y="1883416"/>
            <a:ext cx="955056" cy="26641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Leaf-to-Root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652894" cy="45259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{ A, L, E, X } 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414361" y="5455301"/>
            <a:ext cx="1149288" cy="129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107548" y="4970530"/>
          <a:ext cx="3434439" cy="940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4813"/>
                <a:gridCol w="1144813"/>
                <a:gridCol w="1144813"/>
              </a:tblGrid>
              <a:tr h="940795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      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      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      E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4328214" y="3693018"/>
            <a:ext cx="738647" cy="7386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413642" y="3693018"/>
            <a:ext cx="738647" cy="7386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0" name="Oval 9"/>
          <p:cNvSpPr/>
          <p:nvPr/>
        </p:nvSpPr>
        <p:spPr>
          <a:xfrm>
            <a:off x="6608950" y="3693018"/>
            <a:ext cx="738647" cy="7386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" name="Oval 10"/>
          <p:cNvSpPr/>
          <p:nvPr/>
        </p:nvSpPr>
        <p:spPr>
          <a:xfrm>
            <a:off x="7775235" y="3693018"/>
            <a:ext cx="738647" cy="7386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6" name="Oval 15"/>
          <p:cNvSpPr/>
          <p:nvPr/>
        </p:nvSpPr>
        <p:spPr>
          <a:xfrm>
            <a:off x="4849937" y="2107524"/>
            <a:ext cx="738647" cy="7386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8" name="Straight Arrow Connector 17"/>
          <p:cNvCxnSpPr>
            <a:stCxn id="16" idx="3"/>
            <a:endCxn id="7" idx="0"/>
          </p:cNvCxnSpPr>
          <p:nvPr/>
        </p:nvCxnSpPr>
        <p:spPr>
          <a:xfrm rot="5400000">
            <a:off x="4350296" y="3085205"/>
            <a:ext cx="955056" cy="2605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5"/>
            <a:endCxn id="11" idx="0"/>
          </p:cNvCxnSpPr>
          <p:nvPr/>
        </p:nvCxnSpPr>
        <p:spPr>
          <a:xfrm rot="16200000" flipH="1">
            <a:off x="6334957" y="1883416"/>
            <a:ext cx="955056" cy="26641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238038" y="2107524"/>
            <a:ext cx="738647" cy="7386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7" idx="3"/>
            <a:endCxn id="9" idx="0"/>
          </p:cNvCxnSpPr>
          <p:nvPr/>
        </p:nvCxnSpPr>
        <p:spPr>
          <a:xfrm rot="5400000">
            <a:off x="5587060" y="2933868"/>
            <a:ext cx="955056" cy="5632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5"/>
            <a:endCxn id="10" idx="0"/>
          </p:cNvCxnSpPr>
          <p:nvPr/>
        </p:nvCxnSpPr>
        <p:spPr>
          <a:xfrm rot="16200000" flipH="1">
            <a:off x="6445865" y="3160609"/>
            <a:ext cx="955056" cy="1097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Leaf-to-Root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652894" cy="45259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{ A, L, E, X } 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414361" y="5455301"/>
            <a:ext cx="1149288" cy="129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107548" y="4970530"/>
          <a:ext cx="3434439" cy="940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4813"/>
                <a:gridCol w="1144813"/>
                <a:gridCol w="1144813"/>
              </a:tblGrid>
              <a:tr h="940795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      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      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      E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4328214" y="3693018"/>
            <a:ext cx="738647" cy="7386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413642" y="3693018"/>
            <a:ext cx="738647" cy="7386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0" name="Oval 9"/>
          <p:cNvSpPr/>
          <p:nvPr/>
        </p:nvSpPr>
        <p:spPr>
          <a:xfrm>
            <a:off x="6608950" y="3693018"/>
            <a:ext cx="738647" cy="7386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" name="Oval 10"/>
          <p:cNvSpPr/>
          <p:nvPr/>
        </p:nvSpPr>
        <p:spPr>
          <a:xfrm>
            <a:off x="7775235" y="3693018"/>
            <a:ext cx="738647" cy="7386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6700131" y="6188674"/>
            <a:ext cx="55469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849937" y="2107524"/>
            <a:ext cx="738647" cy="7386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8" name="Straight Arrow Connector 17"/>
          <p:cNvCxnSpPr>
            <a:stCxn id="16" idx="3"/>
            <a:endCxn id="7" idx="0"/>
          </p:cNvCxnSpPr>
          <p:nvPr/>
        </p:nvCxnSpPr>
        <p:spPr>
          <a:xfrm rot="5400000">
            <a:off x="4350296" y="3085205"/>
            <a:ext cx="955056" cy="2605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5"/>
            <a:endCxn id="11" idx="0"/>
          </p:cNvCxnSpPr>
          <p:nvPr/>
        </p:nvCxnSpPr>
        <p:spPr>
          <a:xfrm rot="16200000" flipH="1">
            <a:off x="6334957" y="1883416"/>
            <a:ext cx="955056" cy="26641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H="1" flipV="1">
            <a:off x="5565857" y="6188674"/>
            <a:ext cx="55469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238038" y="2107524"/>
            <a:ext cx="738647" cy="7386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7" idx="3"/>
            <a:endCxn id="9" idx="0"/>
          </p:cNvCxnSpPr>
          <p:nvPr/>
        </p:nvCxnSpPr>
        <p:spPr>
          <a:xfrm rot="5400000">
            <a:off x="5587060" y="2933868"/>
            <a:ext cx="955056" cy="5632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5"/>
            <a:endCxn id="10" idx="0"/>
          </p:cNvCxnSpPr>
          <p:nvPr/>
        </p:nvCxnSpPr>
        <p:spPr>
          <a:xfrm rot="16200000" flipH="1">
            <a:off x="6445865" y="3160609"/>
            <a:ext cx="955056" cy="1097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Leaf-to-Root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652894" cy="45259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{ A, L, E, X } 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414361" y="5455301"/>
            <a:ext cx="1149288" cy="129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107548" y="4970530"/>
          <a:ext cx="2289626" cy="940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4813"/>
                <a:gridCol w="1144813"/>
              </a:tblGrid>
              <a:tr h="940795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      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      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4328214" y="3693018"/>
            <a:ext cx="738647" cy="7386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413642" y="3693018"/>
            <a:ext cx="738647" cy="7386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0" name="Oval 9"/>
          <p:cNvSpPr/>
          <p:nvPr/>
        </p:nvSpPr>
        <p:spPr>
          <a:xfrm>
            <a:off x="6608950" y="3693018"/>
            <a:ext cx="738647" cy="7386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" name="Oval 10"/>
          <p:cNvSpPr/>
          <p:nvPr/>
        </p:nvSpPr>
        <p:spPr>
          <a:xfrm>
            <a:off x="7775235" y="3693018"/>
            <a:ext cx="738647" cy="7386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6" name="Oval 15"/>
          <p:cNvSpPr/>
          <p:nvPr/>
        </p:nvSpPr>
        <p:spPr>
          <a:xfrm>
            <a:off x="4849937" y="2107524"/>
            <a:ext cx="738647" cy="7386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8" name="Straight Arrow Connector 17"/>
          <p:cNvCxnSpPr>
            <a:stCxn id="16" idx="3"/>
            <a:endCxn id="7" idx="0"/>
          </p:cNvCxnSpPr>
          <p:nvPr/>
        </p:nvCxnSpPr>
        <p:spPr>
          <a:xfrm rot="5400000">
            <a:off x="4350296" y="3085205"/>
            <a:ext cx="955056" cy="2605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5"/>
            <a:endCxn id="11" idx="0"/>
          </p:cNvCxnSpPr>
          <p:nvPr/>
        </p:nvCxnSpPr>
        <p:spPr>
          <a:xfrm rot="16200000" flipH="1">
            <a:off x="6334957" y="1883416"/>
            <a:ext cx="955056" cy="26641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238038" y="2107524"/>
            <a:ext cx="738647" cy="7386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7" idx="3"/>
            <a:endCxn id="9" idx="0"/>
          </p:cNvCxnSpPr>
          <p:nvPr/>
        </p:nvCxnSpPr>
        <p:spPr>
          <a:xfrm rot="5400000">
            <a:off x="5587060" y="2933868"/>
            <a:ext cx="955056" cy="5632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5"/>
            <a:endCxn id="10" idx="0"/>
          </p:cNvCxnSpPr>
          <p:nvPr/>
        </p:nvCxnSpPr>
        <p:spPr>
          <a:xfrm rot="16200000" flipH="1">
            <a:off x="6445865" y="3160609"/>
            <a:ext cx="955056" cy="1097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Leaf-to-Root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652894" cy="45259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{ A, L, E, X } 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414361" y="5455301"/>
            <a:ext cx="1149288" cy="129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107548" y="4970530"/>
          <a:ext cx="2289626" cy="940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4813"/>
                <a:gridCol w="1144813"/>
              </a:tblGrid>
              <a:tr h="940795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      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      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4328214" y="3693018"/>
            <a:ext cx="738647" cy="7386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413642" y="3693018"/>
            <a:ext cx="738647" cy="7386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0" name="Oval 9"/>
          <p:cNvSpPr/>
          <p:nvPr/>
        </p:nvSpPr>
        <p:spPr>
          <a:xfrm>
            <a:off x="6608950" y="3693018"/>
            <a:ext cx="738647" cy="7386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" name="Oval 10"/>
          <p:cNvSpPr/>
          <p:nvPr/>
        </p:nvSpPr>
        <p:spPr>
          <a:xfrm>
            <a:off x="7775235" y="3693018"/>
            <a:ext cx="738647" cy="7386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4419396" y="6188674"/>
            <a:ext cx="55469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849937" y="2107524"/>
            <a:ext cx="738647" cy="7386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8" name="Straight Arrow Connector 17"/>
          <p:cNvCxnSpPr>
            <a:stCxn id="16" idx="3"/>
            <a:endCxn id="7" idx="0"/>
          </p:cNvCxnSpPr>
          <p:nvPr/>
        </p:nvCxnSpPr>
        <p:spPr>
          <a:xfrm rot="5400000">
            <a:off x="4350296" y="3085205"/>
            <a:ext cx="955056" cy="2605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5"/>
            <a:endCxn id="11" idx="0"/>
          </p:cNvCxnSpPr>
          <p:nvPr/>
        </p:nvCxnSpPr>
        <p:spPr>
          <a:xfrm rot="16200000" flipH="1">
            <a:off x="6334957" y="1883416"/>
            <a:ext cx="955056" cy="26641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H="1" flipV="1">
            <a:off x="5565857" y="6188674"/>
            <a:ext cx="55469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238038" y="2107524"/>
            <a:ext cx="738647" cy="7386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7" idx="3"/>
            <a:endCxn id="9" idx="0"/>
          </p:cNvCxnSpPr>
          <p:nvPr/>
        </p:nvCxnSpPr>
        <p:spPr>
          <a:xfrm rot="5400000">
            <a:off x="5587060" y="2933868"/>
            <a:ext cx="955056" cy="5632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5"/>
            <a:endCxn id="10" idx="0"/>
          </p:cNvCxnSpPr>
          <p:nvPr/>
        </p:nvCxnSpPr>
        <p:spPr>
          <a:xfrm rot="16200000" flipH="1">
            <a:off x="6445865" y="3160609"/>
            <a:ext cx="955056" cy="1097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588584" y="1230898"/>
            <a:ext cx="738647" cy="7386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3" name="Straight Arrow Connector 22"/>
          <p:cNvCxnSpPr>
            <a:stCxn id="21" idx="3"/>
            <a:endCxn id="16" idx="7"/>
          </p:cNvCxnSpPr>
          <p:nvPr/>
        </p:nvCxnSpPr>
        <p:spPr>
          <a:xfrm rot="5400000">
            <a:off x="5411407" y="1930341"/>
            <a:ext cx="354354" cy="2163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5"/>
            <a:endCxn id="17" idx="1"/>
          </p:cNvCxnSpPr>
          <p:nvPr/>
        </p:nvCxnSpPr>
        <p:spPr>
          <a:xfrm rot="16200000" flipH="1">
            <a:off x="6105457" y="1974937"/>
            <a:ext cx="354354" cy="1271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Leaf-to-Root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652894" cy="45259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{ A, L, E, X } 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414361" y="5455301"/>
            <a:ext cx="1149288" cy="129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107548" y="4970530"/>
          <a:ext cx="1144813" cy="940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4813"/>
              </a:tblGrid>
              <a:tr h="940795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       3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4328214" y="3693018"/>
            <a:ext cx="738647" cy="7386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413642" y="3693018"/>
            <a:ext cx="738647" cy="7386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0" name="Oval 9"/>
          <p:cNvSpPr/>
          <p:nvPr/>
        </p:nvSpPr>
        <p:spPr>
          <a:xfrm>
            <a:off x="6608950" y="3693018"/>
            <a:ext cx="738647" cy="7386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" name="Oval 10"/>
          <p:cNvSpPr/>
          <p:nvPr/>
        </p:nvSpPr>
        <p:spPr>
          <a:xfrm>
            <a:off x="7775235" y="3693018"/>
            <a:ext cx="738647" cy="7386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6" name="Oval 15"/>
          <p:cNvSpPr/>
          <p:nvPr/>
        </p:nvSpPr>
        <p:spPr>
          <a:xfrm>
            <a:off x="4849937" y="2107524"/>
            <a:ext cx="738647" cy="7386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8" name="Straight Arrow Connector 17"/>
          <p:cNvCxnSpPr>
            <a:stCxn id="16" idx="3"/>
            <a:endCxn id="7" idx="0"/>
          </p:cNvCxnSpPr>
          <p:nvPr/>
        </p:nvCxnSpPr>
        <p:spPr>
          <a:xfrm rot="5400000">
            <a:off x="4350296" y="3085205"/>
            <a:ext cx="955056" cy="2605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5"/>
            <a:endCxn id="11" idx="0"/>
          </p:cNvCxnSpPr>
          <p:nvPr/>
        </p:nvCxnSpPr>
        <p:spPr>
          <a:xfrm rot="16200000" flipH="1">
            <a:off x="6334957" y="1883416"/>
            <a:ext cx="955056" cy="26641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238038" y="2107524"/>
            <a:ext cx="738647" cy="7386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7" idx="3"/>
            <a:endCxn id="9" idx="0"/>
          </p:cNvCxnSpPr>
          <p:nvPr/>
        </p:nvCxnSpPr>
        <p:spPr>
          <a:xfrm rot="5400000">
            <a:off x="5587060" y="2933868"/>
            <a:ext cx="955056" cy="5632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5"/>
            <a:endCxn id="10" idx="0"/>
          </p:cNvCxnSpPr>
          <p:nvPr/>
        </p:nvCxnSpPr>
        <p:spPr>
          <a:xfrm rot="16200000" flipH="1">
            <a:off x="6445865" y="3160609"/>
            <a:ext cx="955056" cy="1097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588584" y="1230898"/>
            <a:ext cx="738647" cy="7386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3" name="Straight Arrow Connector 22"/>
          <p:cNvCxnSpPr>
            <a:stCxn id="21" idx="3"/>
            <a:endCxn id="16" idx="7"/>
          </p:cNvCxnSpPr>
          <p:nvPr/>
        </p:nvCxnSpPr>
        <p:spPr>
          <a:xfrm rot="5400000">
            <a:off x="5411407" y="1930341"/>
            <a:ext cx="354354" cy="2163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5"/>
            <a:endCxn id="17" idx="1"/>
          </p:cNvCxnSpPr>
          <p:nvPr/>
        </p:nvCxnSpPr>
        <p:spPr>
          <a:xfrm rot="16200000" flipH="1">
            <a:off x="6105457" y="1974937"/>
            <a:ext cx="354354" cy="1271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107548" y="4970530"/>
            <a:ext cx="1144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ROOT!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107548" y="5541993"/>
            <a:ext cx="1144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ROOT!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Leaf-to-Root Construction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328214" y="3693018"/>
            <a:ext cx="738647" cy="7386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413642" y="3693018"/>
            <a:ext cx="738647" cy="7386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0" name="Oval 9"/>
          <p:cNvSpPr/>
          <p:nvPr/>
        </p:nvSpPr>
        <p:spPr>
          <a:xfrm>
            <a:off x="6608950" y="3693018"/>
            <a:ext cx="738647" cy="7386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" name="Oval 10"/>
          <p:cNvSpPr/>
          <p:nvPr/>
        </p:nvSpPr>
        <p:spPr>
          <a:xfrm>
            <a:off x="7775235" y="3693018"/>
            <a:ext cx="738647" cy="7386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6" name="Oval 15"/>
          <p:cNvSpPr/>
          <p:nvPr/>
        </p:nvSpPr>
        <p:spPr>
          <a:xfrm>
            <a:off x="4849937" y="2107524"/>
            <a:ext cx="738647" cy="7386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8" name="Straight Arrow Connector 17"/>
          <p:cNvCxnSpPr>
            <a:stCxn id="16" idx="3"/>
            <a:endCxn id="7" idx="0"/>
          </p:cNvCxnSpPr>
          <p:nvPr/>
        </p:nvCxnSpPr>
        <p:spPr>
          <a:xfrm rot="5400000">
            <a:off x="4350296" y="3085205"/>
            <a:ext cx="955056" cy="2605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5"/>
            <a:endCxn id="11" idx="0"/>
          </p:cNvCxnSpPr>
          <p:nvPr/>
        </p:nvCxnSpPr>
        <p:spPr>
          <a:xfrm rot="16200000" flipH="1">
            <a:off x="6334957" y="1883416"/>
            <a:ext cx="955056" cy="26641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238038" y="2107524"/>
            <a:ext cx="738647" cy="7386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7" idx="3"/>
            <a:endCxn id="9" idx="0"/>
          </p:cNvCxnSpPr>
          <p:nvPr/>
        </p:nvCxnSpPr>
        <p:spPr>
          <a:xfrm rot="5400000">
            <a:off x="5587060" y="2933868"/>
            <a:ext cx="955056" cy="5632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5"/>
            <a:endCxn id="10" idx="0"/>
          </p:cNvCxnSpPr>
          <p:nvPr/>
        </p:nvCxnSpPr>
        <p:spPr>
          <a:xfrm rot="16200000" flipH="1">
            <a:off x="6445865" y="3160609"/>
            <a:ext cx="955056" cy="1097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588584" y="1230898"/>
            <a:ext cx="738647" cy="7386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3" name="Straight Arrow Connector 22"/>
          <p:cNvCxnSpPr>
            <a:stCxn id="21" idx="3"/>
            <a:endCxn id="16" idx="7"/>
          </p:cNvCxnSpPr>
          <p:nvPr/>
        </p:nvCxnSpPr>
        <p:spPr>
          <a:xfrm rot="5400000">
            <a:off x="5411407" y="1930341"/>
            <a:ext cx="354354" cy="2163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5"/>
            <a:endCxn id="17" idx="1"/>
          </p:cNvCxnSpPr>
          <p:nvPr/>
        </p:nvCxnSpPr>
        <p:spPr>
          <a:xfrm rot="16200000" flipH="1">
            <a:off x="6105457" y="1974937"/>
            <a:ext cx="354354" cy="1271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42546" y="3737252"/>
            <a:ext cx="738647" cy="7386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074794" y="3693019"/>
            <a:ext cx="738647" cy="7386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0" name="Oval 29"/>
          <p:cNvSpPr/>
          <p:nvPr/>
        </p:nvSpPr>
        <p:spPr>
          <a:xfrm>
            <a:off x="3161929" y="3737252"/>
            <a:ext cx="738647" cy="7386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1" name="Oval 30"/>
          <p:cNvSpPr/>
          <p:nvPr/>
        </p:nvSpPr>
        <p:spPr>
          <a:xfrm>
            <a:off x="1119800" y="3737252"/>
            <a:ext cx="738647" cy="7386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2" name="Oval 31"/>
          <p:cNvSpPr/>
          <p:nvPr/>
        </p:nvSpPr>
        <p:spPr>
          <a:xfrm>
            <a:off x="597498" y="2368659"/>
            <a:ext cx="738647" cy="7386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3" name="Straight Arrow Connector 32"/>
          <p:cNvCxnSpPr>
            <a:stCxn id="32" idx="3"/>
            <a:endCxn id="28" idx="0"/>
          </p:cNvCxnSpPr>
          <p:nvPr/>
        </p:nvCxnSpPr>
        <p:spPr>
          <a:xfrm rot="5400000">
            <a:off x="239693" y="3271274"/>
            <a:ext cx="738155" cy="193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2" idx="5"/>
            <a:endCxn id="31" idx="0"/>
          </p:cNvCxnSpPr>
          <p:nvPr/>
        </p:nvCxnSpPr>
        <p:spPr>
          <a:xfrm rot="16200000" flipH="1">
            <a:off x="989471" y="3237598"/>
            <a:ext cx="738155" cy="2611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682844" y="2412894"/>
            <a:ext cx="738647" cy="7386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35" idx="3"/>
            <a:endCxn id="29" idx="0"/>
          </p:cNvCxnSpPr>
          <p:nvPr/>
        </p:nvCxnSpPr>
        <p:spPr>
          <a:xfrm rot="5400000">
            <a:off x="2292724" y="3194726"/>
            <a:ext cx="649687" cy="3468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5" idx="5"/>
            <a:endCxn id="30" idx="0"/>
          </p:cNvCxnSpPr>
          <p:nvPr/>
        </p:nvCxnSpPr>
        <p:spPr>
          <a:xfrm rot="16200000" flipH="1">
            <a:off x="3075326" y="3281325"/>
            <a:ext cx="693920" cy="217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489125" y="1230898"/>
            <a:ext cx="738647" cy="7386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39" name="Straight Arrow Connector 38"/>
          <p:cNvCxnSpPr>
            <a:stCxn id="38" idx="3"/>
            <a:endCxn id="32" idx="7"/>
          </p:cNvCxnSpPr>
          <p:nvPr/>
        </p:nvCxnSpPr>
        <p:spPr>
          <a:xfrm rot="5400000">
            <a:off x="1104891" y="1984418"/>
            <a:ext cx="615489" cy="369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5" idx="1"/>
          </p:cNvCxnSpPr>
          <p:nvPr/>
        </p:nvCxnSpPr>
        <p:spPr>
          <a:xfrm rot="16200000" flipH="1">
            <a:off x="2125446" y="1855490"/>
            <a:ext cx="659724" cy="6714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421491" y="2261352"/>
            <a:ext cx="127604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=</a:t>
            </a:r>
            <a:endParaRPr lang="en-US" sz="3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Leaf-to-Root Construction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142546" y="3737252"/>
            <a:ext cx="738647" cy="7386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074794" y="3693019"/>
            <a:ext cx="738647" cy="7386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0" name="Oval 29"/>
          <p:cNvSpPr/>
          <p:nvPr/>
        </p:nvSpPr>
        <p:spPr>
          <a:xfrm>
            <a:off x="3161929" y="3737252"/>
            <a:ext cx="738647" cy="7386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1" name="Oval 30"/>
          <p:cNvSpPr/>
          <p:nvPr/>
        </p:nvSpPr>
        <p:spPr>
          <a:xfrm>
            <a:off x="1119800" y="3737252"/>
            <a:ext cx="738647" cy="7386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2" name="Oval 31"/>
          <p:cNvSpPr/>
          <p:nvPr/>
        </p:nvSpPr>
        <p:spPr>
          <a:xfrm>
            <a:off x="597498" y="2368659"/>
            <a:ext cx="738647" cy="7386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32" idx="3"/>
            <a:endCxn id="28" idx="0"/>
          </p:cNvCxnSpPr>
          <p:nvPr/>
        </p:nvCxnSpPr>
        <p:spPr>
          <a:xfrm rot="5400000">
            <a:off x="239693" y="3271274"/>
            <a:ext cx="738155" cy="193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2" idx="5"/>
            <a:endCxn id="31" idx="0"/>
          </p:cNvCxnSpPr>
          <p:nvPr/>
        </p:nvCxnSpPr>
        <p:spPr>
          <a:xfrm rot="16200000" flipH="1">
            <a:off x="989471" y="3237598"/>
            <a:ext cx="738155" cy="2611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682844" y="2412894"/>
            <a:ext cx="738647" cy="7386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35" idx="3"/>
            <a:endCxn id="29" idx="0"/>
          </p:cNvCxnSpPr>
          <p:nvPr/>
        </p:nvCxnSpPr>
        <p:spPr>
          <a:xfrm rot="5400000">
            <a:off x="2292724" y="3194726"/>
            <a:ext cx="649687" cy="3468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5" idx="5"/>
            <a:endCxn id="30" idx="0"/>
          </p:cNvCxnSpPr>
          <p:nvPr/>
        </p:nvCxnSpPr>
        <p:spPr>
          <a:xfrm rot="16200000" flipH="1">
            <a:off x="3075326" y="3281325"/>
            <a:ext cx="693920" cy="217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489125" y="1230898"/>
            <a:ext cx="738647" cy="7386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8" idx="3"/>
            <a:endCxn id="32" idx="7"/>
          </p:cNvCxnSpPr>
          <p:nvPr/>
        </p:nvCxnSpPr>
        <p:spPr>
          <a:xfrm rot="5400000">
            <a:off x="1104891" y="1984418"/>
            <a:ext cx="615489" cy="369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5" idx="1"/>
          </p:cNvCxnSpPr>
          <p:nvPr/>
        </p:nvCxnSpPr>
        <p:spPr>
          <a:xfrm rot="16200000" flipH="1">
            <a:off x="2125446" y="1855490"/>
            <a:ext cx="659724" cy="6714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20874" y="1230898"/>
            <a:ext cx="42115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(1.) Breadth-first search to:</a:t>
            </a:r>
          </a:p>
          <a:p>
            <a:endParaRPr lang="en-US" sz="2400" dirty="0" smtClean="0"/>
          </a:p>
          <a:p>
            <a:r>
              <a:rPr lang="en-US" sz="2400" dirty="0" smtClean="0"/>
              <a:t>	(</a:t>
            </a:r>
            <a:r>
              <a:rPr lang="en-US" sz="2400" dirty="0"/>
              <a:t>a</a:t>
            </a:r>
            <a:r>
              <a:rPr lang="en-US" sz="2400" dirty="0" smtClean="0"/>
              <a:t>.)	Identify binary paths to 		leaves</a:t>
            </a:r>
          </a:p>
          <a:p>
            <a:endParaRPr lang="en-US" sz="2400" dirty="0" smtClean="0"/>
          </a:p>
          <a:p>
            <a:r>
              <a:rPr lang="en-US" sz="2400" dirty="0" smtClean="0"/>
              <a:t>	(</a:t>
            </a:r>
            <a:r>
              <a:rPr lang="en-US" sz="2400" dirty="0" err="1" smtClean="0"/>
              <a:t>b</a:t>
            </a:r>
            <a:r>
              <a:rPr lang="en-US" sz="2400" dirty="0" smtClean="0"/>
              <a:t>.)	Build a dictionary that 		maps each character to 		its binary encoding</a:t>
            </a:r>
          </a:p>
          <a:p>
            <a:endParaRPr lang="en-US" sz="2400" dirty="0" smtClean="0"/>
          </a:p>
          <a:p>
            <a:r>
              <a:rPr lang="en-US" sz="2400" dirty="0" smtClean="0"/>
              <a:t>(2.)	Use dictionary to translate 	string into binary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881193" y="1784836"/>
            <a:ext cx="346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10420" y="3107263"/>
            <a:ext cx="346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227772" y="3107263"/>
            <a:ext cx="346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617626" y="1784836"/>
            <a:ext cx="346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423908" y="3107263"/>
            <a:ext cx="346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531253" y="3151498"/>
            <a:ext cx="346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81721" y="4587117"/>
            <a:ext cx="501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316027" y="4587117"/>
            <a:ext cx="501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305526" y="4609937"/>
            <a:ext cx="501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352196" y="4596979"/>
            <a:ext cx="501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142546" y="5196142"/>
            <a:ext cx="371135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5400000">
            <a:off x="1538990" y="5476471"/>
            <a:ext cx="55748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57200" y="5756007"/>
            <a:ext cx="3396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ALEX	=  00 / 10 / 11 / 01</a:t>
            </a:r>
          </a:p>
          <a:p>
            <a:r>
              <a:rPr lang="en-US" sz="2400" dirty="0" smtClean="0"/>
              <a:t>		= 00101101</a:t>
            </a:r>
            <a:endParaRPr 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Leaf-to-Root Construction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142546" y="3737252"/>
            <a:ext cx="738647" cy="7386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074794" y="3693019"/>
            <a:ext cx="738647" cy="7386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0" name="Oval 29"/>
          <p:cNvSpPr/>
          <p:nvPr/>
        </p:nvSpPr>
        <p:spPr>
          <a:xfrm>
            <a:off x="3161929" y="3737252"/>
            <a:ext cx="738647" cy="7386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1" name="Oval 30"/>
          <p:cNvSpPr/>
          <p:nvPr/>
        </p:nvSpPr>
        <p:spPr>
          <a:xfrm>
            <a:off x="1119800" y="3737252"/>
            <a:ext cx="738647" cy="7386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2" name="Oval 31"/>
          <p:cNvSpPr/>
          <p:nvPr/>
        </p:nvSpPr>
        <p:spPr>
          <a:xfrm>
            <a:off x="597498" y="2368659"/>
            <a:ext cx="738647" cy="7386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32" idx="3"/>
            <a:endCxn id="28" idx="0"/>
          </p:cNvCxnSpPr>
          <p:nvPr/>
        </p:nvCxnSpPr>
        <p:spPr>
          <a:xfrm rot="5400000">
            <a:off x="239693" y="3271274"/>
            <a:ext cx="738155" cy="193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2" idx="5"/>
            <a:endCxn id="31" idx="0"/>
          </p:cNvCxnSpPr>
          <p:nvPr/>
        </p:nvCxnSpPr>
        <p:spPr>
          <a:xfrm rot="16200000" flipH="1">
            <a:off x="989471" y="3237598"/>
            <a:ext cx="738155" cy="2611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682844" y="2412894"/>
            <a:ext cx="738647" cy="7386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35" idx="3"/>
            <a:endCxn id="29" idx="0"/>
          </p:cNvCxnSpPr>
          <p:nvPr/>
        </p:nvCxnSpPr>
        <p:spPr>
          <a:xfrm rot="5400000">
            <a:off x="2292724" y="3194726"/>
            <a:ext cx="649687" cy="3468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5" idx="5"/>
            <a:endCxn id="30" idx="0"/>
          </p:cNvCxnSpPr>
          <p:nvPr/>
        </p:nvCxnSpPr>
        <p:spPr>
          <a:xfrm rot="16200000" flipH="1">
            <a:off x="3075326" y="3281325"/>
            <a:ext cx="693920" cy="217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489125" y="1230898"/>
            <a:ext cx="738647" cy="7386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8" idx="3"/>
            <a:endCxn id="32" idx="7"/>
          </p:cNvCxnSpPr>
          <p:nvPr/>
        </p:nvCxnSpPr>
        <p:spPr>
          <a:xfrm rot="5400000">
            <a:off x="1104891" y="1984418"/>
            <a:ext cx="615489" cy="369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5" idx="1"/>
          </p:cNvCxnSpPr>
          <p:nvPr/>
        </p:nvCxnSpPr>
        <p:spPr>
          <a:xfrm rot="16200000" flipH="1">
            <a:off x="2125446" y="1855490"/>
            <a:ext cx="659724" cy="6714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20874" y="1230898"/>
            <a:ext cx="4211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281721" y="4587117"/>
            <a:ext cx="501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316027" y="4587117"/>
            <a:ext cx="501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305526" y="4609937"/>
            <a:ext cx="501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352196" y="4596979"/>
            <a:ext cx="501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57200" y="5756007"/>
            <a:ext cx="3396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ALEX	=  00 / 10 / 11 / 01</a:t>
            </a:r>
          </a:p>
          <a:p>
            <a:r>
              <a:rPr lang="en-US" sz="2400" dirty="0" smtClean="0"/>
              <a:t>		= 00101101</a:t>
            </a:r>
            <a:endParaRPr lang="en-US" sz="2400" dirty="0"/>
          </a:p>
        </p:txBody>
      </p:sp>
      <p:cxnSp>
        <p:nvCxnSpPr>
          <p:cNvPr id="54" name="Straight Connector 53"/>
          <p:cNvCxnSpPr/>
          <p:nvPr/>
        </p:nvCxnSpPr>
        <p:spPr>
          <a:xfrm rot="5400000">
            <a:off x="1536191" y="4002321"/>
            <a:ext cx="516936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120874" y="1861335"/>
            <a:ext cx="86823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989109" y="1417638"/>
            <a:ext cx="369769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	00</a:t>
            </a:r>
          </a:p>
          <a:p>
            <a:r>
              <a:rPr lang="en-US" sz="2400" dirty="0" smtClean="0"/>
              <a:t>X	01</a:t>
            </a:r>
          </a:p>
          <a:p>
            <a:r>
              <a:rPr lang="en-US" sz="2400" dirty="0" smtClean="0"/>
              <a:t>L	10</a:t>
            </a:r>
          </a:p>
          <a:p>
            <a:r>
              <a:rPr lang="en-US" sz="2400" dirty="0" smtClean="0"/>
              <a:t>E	11</a:t>
            </a:r>
          </a:p>
          <a:p>
            <a:endParaRPr lang="en-US" sz="2400" dirty="0" smtClean="0"/>
          </a:p>
          <a:p>
            <a:r>
              <a:rPr lang="en-US" sz="2400" dirty="0" smtClean="0"/>
              <a:t>00101101</a:t>
            </a:r>
          </a:p>
          <a:p>
            <a:endParaRPr lang="en-US" sz="2400" dirty="0" smtClean="0"/>
          </a:p>
          <a:p>
            <a:r>
              <a:rPr lang="en-US" sz="2400" dirty="0" smtClean="0"/>
              <a:t>Input to this program:</a:t>
            </a:r>
          </a:p>
          <a:p>
            <a:endParaRPr lang="en-US" sz="2400" dirty="0" smtClean="0"/>
          </a:p>
          <a:p>
            <a:r>
              <a:rPr lang="en-US" sz="2400" dirty="0" smtClean="0"/>
              <a:t>	(1.)	List of letters to use 		in tree (file).</a:t>
            </a:r>
          </a:p>
          <a:p>
            <a:endParaRPr lang="en-US" sz="2400" dirty="0" smtClean="0"/>
          </a:p>
          <a:p>
            <a:r>
              <a:rPr lang="en-US" sz="2400" dirty="0" smtClean="0"/>
              <a:t>	(2.) String to encode.</a:t>
            </a:r>
            <a:endParaRPr lang="en-US" sz="2400" dirty="0"/>
          </a:p>
        </p:txBody>
      </p:sp>
      <p:sp>
        <p:nvSpPr>
          <p:cNvPr id="60" name="Rectangle 59"/>
          <p:cNvSpPr/>
          <p:nvPr/>
        </p:nvSpPr>
        <p:spPr>
          <a:xfrm>
            <a:off x="4989109" y="1417638"/>
            <a:ext cx="1490253" cy="231961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u="sng" dirty="0" smtClean="0"/>
              <a:t>Curated (manual) tests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Applying pressure to what you think of as edge cases, weakest parts of program.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effort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~ 1 hour:		Built with class </a:t>
            </a:r>
            <a:r>
              <a:rPr lang="en-US" dirty="0" err="1" smtClean="0"/>
              <a:t>def.s</a:t>
            </a:r>
            <a:r>
              <a:rPr lang="en-US" dirty="0" smtClean="0"/>
              <a:t> and methods 					from project code.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&lt; 100 lines of code	(ignoring comments </a:t>
            </a:r>
          </a:p>
          <a:p>
            <a:pPr>
              <a:buNone/>
            </a:pPr>
            <a:r>
              <a:rPr lang="en-US" dirty="0" smtClean="0"/>
              <a:t>										and </a:t>
            </a:r>
            <a:r>
              <a:rPr lang="en-US" smtClean="0"/>
              <a:t>blank lines)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Way more fun than drawing and copying!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889341"/>
          </a:xfrm>
        </p:spPr>
        <p:txBody>
          <a:bodyPr>
            <a:normAutofit/>
          </a:bodyPr>
          <a:lstStyle/>
          <a:p>
            <a:r>
              <a:rPr lang="en-US" dirty="0" smtClean="0"/>
              <a:t>Testing doesn’t guarantee correctness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889341"/>
          </a:xfrm>
        </p:spPr>
        <p:txBody>
          <a:bodyPr>
            <a:normAutofit/>
          </a:bodyPr>
          <a:lstStyle/>
          <a:p>
            <a:r>
              <a:rPr lang="en-US" dirty="0" smtClean="0"/>
              <a:t>Testing doesn’t guarantee correctness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5688" y="1878904"/>
            <a:ext cx="7749318" cy="34778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  <a:latin typeface="Menlo"/>
              </a:rPr>
              <a:t>FindDiagonals</a:t>
            </a:r>
            <a:r>
              <a:rPr lang="en-US" sz="2000" dirty="0" smtClean="0">
                <a:solidFill>
                  <a:schemeClr val="bg1"/>
                </a:solidFill>
                <a:latin typeface="Menlo"/>
              </a:rPr>
              <a:t>: malloc.c:2372: </a:t>
            </a:r>
            <a:r>
              <a:rPr lang="en-US" sz="2000" dirty="0" err="1" smtClean="0">
                <a:solidFill>
                  <a:schemeClr val="bg1"/>
                </a:solidFill>
                <a:latin typeface="Menlo"/>
              </a:rPr>
              <a:t>sysmalloc</a:t>
            </a:r>
            <a:r>
              <a:rPr lang="en-US" sz="2000" dirty="0" smtClean="0">
                <a:solidFill>
                  <a:schemeClr val="bg1"/>
                </a:solidFill>
                <a:latin typeface="Menlo"/>
              </a:rPr>
              <a:t>: Assertion `(</a:t>
            </a:r>
            <a:r>
              <a:rPr lang="en-US" sz="2000" dirty="0" err="1" smtClean="0">
                <a:solidFill>
                  <a:schemeClr val="bg1"/>
                </a:solidFill>
                <a:latin typeface="Menlo"/>
              </a:rPr>
              <a:t>old_top</a:t>
            </a:r>
            <a:r>
              <a:rPr lang="en-US" sz="2000" dirty="0" smtClean="0">
                <a:solidFill>
                  <a:schemeClr val="bg1"/>
                </a:solidFill>
                <a:latin typeface="Menlo"/>
              </a:rPr>
              <a:t> == (((</a:t>
            </a:r>
            <a:r>
              <a:rPr lang="en-US" sz="2000" dirty="0" err="1" smtClean="0">
                <a:solidFill>
                  <a:schemeClr val="bg1"/>
                </a:solidFill>
                <a:latin typeface="Menlo"/>
              </a:rPr>
              <a:t>mbinptr</a:t>
            </a:r>
            <a:r>
              <a:rPr lang="en-US" sz="2000" dirty="0" smtClean="0">
                <a:solidFill>
                  <a:schemeClr val="bg1"/>
                </a:solidFill>
                <a:latin typeface="Menlo"/>
              </a:rPr>
              <a:t>) (((char *) &amp;((</a:t>
            </a:r>
            <a:r>
              <a:rPr lang="en-US" sz="2000" dirty="0" err="1" smtClean="0">
                <a:solidFill>
                  <a:schemeClr val="bg1"/>
                </a:solidFill>
                <a:latin typeface="Menlo"/>
              </a:rPr>
              <a:t>av</a:t>
            </a:r>
            <a:r>
              <a:rPr lang="en-US" sz="2000" dirty="0" smtClean="0">
                <a:solidFill>
                  <a:schemeClr val="bg1"/>
                </a:solidFill>
                <a:latin typeface="Menlo"/>
              </a:rPr>
              <a:t>)-&gt;bins[((1) - 1) * 2])) - __</a:t>
            </a:r>
            <a:r>
              <a:rPr lang="en-US" sz="2000" dirty="0" err="1" smtClean="0">
                <a:solidFill>
                  <a:schemeClr val="bg1"/>
                </a:solidFill>
                <a:latin typeface="Menlo"/>
              </a:rPr>
              <a:t>builtin_offsetof</a:t>
            </a:r>
            <a:r>
              <a:rPr lang="en-US" sz="2000" dirty="0" smtClean="0">
                <a:solidFill>
                  <a:schemeClr val="bg1"/>
                </a:solidFill>
                <a:latin typeface="Menlo"/>
              </a:rPr>
              <a:t> (</a:t>
            </a:r>
            <a:r>
              <a:rPr lang="en-US" sz="2000" dirty="0" err="1" smtClean="0">
                <a:solidFill>
                  <a:schemeClr val="bg1"/>
                </a:solidFill>
                <a:latin typeface="Menlo"/>
              </a:rPr>
              <a:t>struct</a:t>
            </a:r>
            <a:r>
              <a:rPr lang="en-US" sz="2000" dirty="0" smtClean="0">
                <a:solidFill>
                  <a:schemeClr val="bg1"/>
                </a:solidFill>
                <a:latin typeface="Menlo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Menlo"/>
              </a:rPr>
              <a:t>malloc_chunk</a:t>
            </a:r>
            <a:r>
              <a:rPr lang="en-US" sz="2000" dirty="0" smtClean="0">
                <a:solidFill>
                  <a:schemeClr val="bg1"/>
                </a:solidFill>
                <a:latin typeface="Menlo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latin typeface="Menlo"/>
              </a:rPr>
              <a:t>fd</a:t>
            </a:r>
            <a:r>
              <a:rPr lang="en-US" sz="2000" dirty="0" smtClean="0">
                <a:solidFill>
                  <a:schemeClr val="bg1"/>
                </a:solidFill>
                <a:latin typeface="Menlo"/>
              </a:rPr>
              <a:t>)))) &amp;&amp; </a:t>
            </a:r>
            <a:r>
              <a:rPr lang="en-US" sz="2000" dirty="0" err="1" smtClean="0">
                <a:solidFill>
                  <a:schemeClr val="bg1"/>
                </a:solidFill>
                <a:latin typeface="Menlo"/>
              </a:rPr>
              <a:t>old_size</a:t>
            </a:r>
            <a:r>
              <a:rPr lang="en-US" sz="2000" dirty="0" smtClean="0">
                <a:solidFill>
                  <a:schemeClr val="bg1"/>
                </a:solidFill>
                <a:latin typeface="Menlo"/>
              </a:rPr>
              <a:t> == 0) || ((unsigned long) (</a:t>
            </a:r>
            <a:r>
              <a:rPr lang="en-US" sz="2000" dirty="0" err="1" smtClean="0">
                <a:solidFill>
                  <a:schemeClr val="bg1"/>
                </a:solidFill>
                <a:latin typeface="Menlo"/>
              </a:rPr>
              <a:t>old_size</a:t>
            </a:r>
            <a:r>
              <a:rPr lang="en-US" sz="2000" dirty="0" smtClean="0">
                <a:solidFill>
                  <a:schemeClr val="bg1"/>
                </a:solidFill>
                <a:latin typeface="Menlo"/>
              </a:rPr>
              <a:t>) &gt;= (unsigned </a:t>
            </a:r>
            <a:r>
              <a:rPr lang="en-US" sz="2000" dirty="0" err="1" smtClean="0">
                <a:solidFill>
                  <a:schemeClr val="bg1"/>
                </a:solidFill>
                <a:latin typeface="Menlo"/>
              </a:rPr>
              <a:t>long)((((__builtin_offsetof</a:t>
            </a:r>
            <a:r>
              <a:rPr lang="en-US" sz="2000" dirty="0" smtClean="0">
                <a:solidFill>
                  <a:schemeClr val="bg1"/>
                </a:solidFill>
                <a:latin typeface="Menlo"/>
              </a:rPr>
              <a:t> (</a:t>
            </a:r>
            <a:r>
              <a:rPr lang="en-US" sz="2000" dirty="0" err="1" smtClean="0">
                <a:solidFill>
                  <a:schemeClr val="bg1"/>
                </a:solidFill>
                <a:latin typeface="Menlo"/>
              </a:rPr>
              <a:t>struct</a:t>
            </a:r>
            <a:r>
              <a:rPr lang="en-US" sz="2000" dirty="0" smtClean="0">
                <a:solidFill>
                  <a:schemeClr val="bg1"/>
                </a:solidFill>
                <a:latin typeface="Menlo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Menlo"/>
              </a:rPr>
              <a:t>malloc_chunk</a:t>
            </a:r>
            <a:r>
              <a:rPr lang="en-US" sz="2000" dirty="0" smtClean="0">
                <a:solidFill>
                  <a:schemeClr val="bg1"/>
                </a:solidFill>
                <a:latin typeface="Menlo"/>
              </a:rPr>
              <a:t>, fd_nextsize))+((2 *(</a:t>
            </a:r>
            <a:r>
              <a:rPr lang="en-US" sz="2000" dirty="0" err="1" smtClean="0">
                <a:solidFill>
                  <a:schemeClr val="bg1"/>
                </a:solidFill>
                <a:latin typeface="Menlo"/>
              </a:rPr>
              <a:t>sizeof(size_t</a:t>
            </a:r>
            <a:r>
              <a:rPr lang="en-US" sz="2000" dirty="0" smtClean="0">
                <a:solidFill>
                  <a:schemeClr val="bg1"/>
                </a:solidFill>
                <a:latin typeface="Menlo"/>
              </a:rPr>
              <a:t>))) - 1)) &amp; ~((2 *(</a:t>
            </a:r>
            <a:r>
              <a:rPr lang="en-US" sz="2000" dirty="0" err="1" smtClean="0">
                <a:solidFill>
                  <a:schemeClr val="bg1"/>
                </a:solidFill>
                <a:latin typeface="Menlo"/>
              </a:rPr>
              <a:t>sizeof(size_t</a:t>
            </a:r>
            <a:r>
              <a:rPr lang="en-US" sz="2000" dirty="0" smtClean="0">
                <a:solidFill>
                  <a:schemeClr val="bg1"/>
                </a:solidFill>
                <a:latin typeface="Menlo"/>
              </a:rPr>
              <a:t>))) - 1))) &amp;&amp; ((</a:t>
            </a:r>
            <a:r>
              <a:rPr lang="en-US" sz="2000" dirty="0" err="1" smtClean="0">
                <a:solidFill>
                  <a:schemeClr val="bg1"/>
                </a:solidFill>
                <a:latin typeface="Menlo"/>
              </a:rPr>
              <a:t>old_top</a:t>
            </a:r>
            <a:r>
              <a:rPr lang="en-US" sz="2000" dirty="0" smtClean="0">
                <a:solidFill>
                  <a:schemeClr val="bg1"/>
                </a:solidFill>
                <a:latin typeface="Menlo"/>
              </a:rPr>
              <a:t>)-&gt;size &amp; 0x1) &amp;&amp; ((unsigned long) </a:t>
            </a:r>
            <a:r>
              <a:rPr lang="en-US" sz="2000" dirty="0" err="1" smtClean="0">
                <a:solidFill>
                  <a:schemeClr val="bg1"/>
                </a:solidFill>
                <a:latin typeface="Menlo"/>
              </a:rPr>
              <a:t>old_end</a:t>
            </a:r>
            <a:r>
              <a:rPr lang="en-US" sz="2000" dirty="0" smtClean="0">
                <a:solidFill>
                  <a:schemeClr val="bg1"/>
                </a:solidFill>
                <a:latin typeface="Menlo"/>
              </a:rPr>
              <a:t> &amp; </a:t>
            </a:r>
            <a:r>
              <a:rPr lang="en-US" sz="2000" dirty="0" err="1" smtClean="0">
                <a:solidFill>
                  <a:schemeClr val="bg1"/>
                </a:solidFill>
                <a:latin typeface="Menlo"/>
              </a:rPr>
              <a:t>pagemask</a:t>
            </a:r>
            <a:r>
              <a:rPr lang="en-US" sz="2000" dirty="0" smtClean="0">
                <a:solidFill>
                  <a:schemeClr val="bg1"/>
                </a:solidFill>
                <a:latin typeface="Menlo"/>
              </a:rPr>
              <a:t>) == 0)' failed.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889341"/>
          </a:xfrm>
        </p:spPr>
        <p:txBody>
          <a:bodyPr>
            <a:normAutofit/>
          </a:bodyPr>
          <a:lstStyle/>
          <a:p>
            <a:r>
              <a:rPr lang="en-US" dirty="0" smtClean="0"/>
              <a:t>Testing doesn’t guarantee correctness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u="sng" dirty="0" smtClean="0"/>
              <a:t>BUT</a:t>
            </a:r>
            <a:r>
              <a:rPr lang="en-US" dirty="0" smtClean="0"/>
              <a:t>	1.	</a:t>
            </a:r>
            <a:r>
              <a:rPr lang="en-US" dirty="0"/>
              <a:t>T</a:t>
            </a:r>
            <a:r>
              <a:rPr lang="en-US" dirty="0" smtClean="0"/>
              <a:t>he less influence you have on your 				test cases, the fewer opportunities</a:t>
            </a:r>
          </a:p>
          <a:p>
            <a:pPr>
              <a:buNone/>
            </a:pPr>
            <a:r>
              <a:rPr lang="en-US" dirty="0" smtClean="0"/>
              <a:t>					for you to introduce bias.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	2.	The more randomness, the more</a:t>
            </a:r>
          </a:p>
          <a:p>
            <a:pPr>
              <a:buNone/>
            </a:pPr>
            <a:r>
              <a:rPr lang="en-US" dirty="0" smtClean="0"/>
              <a:t>					likely it is you’ll discover subtle bugs.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u="sng" dirty="0" smtClean="0"/>
              <a:t>Curated (manual) tests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Applying pressure to what you think of as edge cases, weakest parts of program.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u="sng" dirty="0" smtClean="0"/>
              <a:t>Automated tests</a:t>
            </a:r>
          </a:p>
          <a:p>
            <a:pPr>
              <a:buNone/>
            </a:pPr>
            <a:r>
              <a:rPr lang="en-US" dirty="0" smtClean="0"/>
              <a:t>	Throwing as much stuff at your program as you can, trying to lure bugs out.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3 Refresher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	Given: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		(1.)	Mapping of characters to binary</a:t>
            </a:r>
          </a:p>
          <a:p>
            <a:pPr>
              <a:buNone/>
            </a:pPr>
            <a:r>
              <a:rPr lang="en-US" dirty="0" smtClean="0"/>
              <a:t>			(2.)	Binary encoding of string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Decode the string using a binary tree.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(also, get some compression statistics and do some error checking – I’m ignoring this)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77896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Input:</a:t>
            </a:r>
          </a:p>
          <a:p>
            <a:pPr>
              <a:buNone/>
            </a:pPr>
            <a:r>
              <a:rPr lang="en-US" dirty="0" smtClean="0"/>
              <a:t>	L	00</a:t>
            </a:r>
          </a:p>
          <a:p>
            <a:pPr>
              <a:buNone/>
            </a:pPr>
            <a:r>
              <a:rPr lang="en-US" dirty="0" smtClean="0"/>
              <a:t>	A	100</a:t>
            </a:r>
          </a:p>
          <a:p>
            <a:pPr>
              <a:buNone/>
            </a:pPr>
            <a:r>
              <a:rPr lang="en-US" dirty="0" smtClean="0"/>
              <a:t>	X	01</a:t>
            </a:r>
          </a:p>
          <a:p>
            <a:pPr>
              <a:buNone/>
            </a:pPr>
            <a:r>
              <a:rPr lang="en-US" dirty="0" smtClean="0"/>
              <a:t>	E	11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100001101					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77896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Input:</a:t>
            </a:r>
          </a:p>
          <a:p>
            <a:pPr>
              <a:buNone/>
            </a:pPr>
            <a:r>
              <a:rPr lang="en-US" dirty="0" smtClean="0"/>
              <a:t>	L	00</a:t>
            </a:r>
          </a:p>
          <a:p>
            <a:pPr>
              <a:buNone/>
            </a:pPr>
            <a:r>
              <a:rPr lang="en-US" dirty="0" smtClean="0"/>
              <a:t>	A	100</a:t>
            </a:r>
          </a:p>
          <a:p>
            <a:pPr>
              <a:buNone/>
            </a:pPr>
            <a:r>
              <a:rPr lang="en-US" dirty="0" smtClean="0"/>
              <a:t>	X	01</a:t>
            </a:r>
          </a:p>
          <a:p>
            <a:pPr>
              <a:buNone/>
            </a:pPr>
            <a:r>
              <a:rPr lang="en-US" dirty="0" smtClean="0"/>
              <a:t>	E	11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100001101					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475116" y="2552718"/>
            <a:ext cx="1555047" cy="6997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1432003" y="3349632"/>
            <a:ext cx="2086231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466404" y="1417638"/>
            <a:ext cx="531308" cy="53901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03788" y="2306517"/>
            <a:ext cx="531308" cy="53901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872480" y="3252448"/>
            <a:ext cx="531308" cy="53901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935096" y="3252448"/>
            <a:ext cx="531308" cy="53901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529020" y="2283211"/>
            <a:ext cx="531308" cy="53901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997712" y="3252448"/>
            <a:ext cx="531308" cy="53901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060328" y="3252448"/>
            <a:ext cx="531308" cy="53901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466404" y="4392748"/>
            <a:ext cx="531308" cy="53901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</a:p>
        </p:txBody>
      </p:sp>
      <p:cxnSp>
        <p:nvCxnSpPr>
          <p:cNvPr id="20" name="Straight Arrow Connector 19"/>
          <p:cNvCxnSpPr>
            <a:stCxn id="10" idx="3"/>
            <a:endCxn id="12" idx="0"/>
          </p:cNvCxnSpPr>
          <p:nvPr/>
        </p:nvCxnSpPr>
        <p:spPr>
          <a:xfrm rot="5400000">
            <a:off x="5892426" y="1654731"/>
            <a:ext cx="428802" cy="8747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5"/>
            <a:endCxn id="15" idx="0"/>
          </p:cNvCxnSpPr>
          <p:nvPr/>
        </p:nvCxnSpPr>
        <p:spPr>
          <a:xfrm rot="16200000" flipH="1">
            <a:off x="7154541" y="1643078"/>
            <a:ext cx="405496" cy="8747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3"/>
            <a:endCxn id="13" idx="0"/>
          </p:cNvCxnSpPr>
          <p:nvPr/>
        </p:nvCxnSpPr>
        <p:spPr>
          <a:xfrm rot="5400000">
            <a:off x="5066938" y="2837790"/>
            <a:ext cx="485854" cy="3434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5"/>
            <a:endCxn id="14" idx="0"/>
          </p:cNvCxnSpPr>
          <p:nvPr/>
        </p:nvCxnSpPr>
        <p:spPr>
          <a:xfrm rot="16200000" flipH="1">
            <a:off x="5786092" y="2837790"/>
            <a:ext cx="485854" cy="3434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3"/>
            <a:endCxn id="16" idx="0"/>
          </p:cNvCxnSpPr>
          <p:nvPr/>
        </p:nvCxnSpPr>
        <p:spPr>
          <a:xfrm rot="5400000">
            <a:off x="7180517" y="2826137"/>
            <a:ext cx="509160" cy="3434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5"/>
            <a:endCxn id="17" idx="0"/>
          </p:cNvCxnSpPr>
          <p:nvPr/>
        </p:nvCxnSpPr>
        <p:spPr>
          <a:xfrm rot="16200000" flipH="1">
            <a:off x="7899671" y="2826137"/>
            <a:ext cx="509160" cy="3434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3"/>
            <a:endCxn id="18" idx="0"/>
          </p:cNvCxnSpPr>
          <p:nvPr/>
        </p:nvCxnSpPr>
        <p:spPr>
          <a:xfrm rot="5400000">
            <a:off x="6563678" y="3880905"/>
            <a:ext cx="680223" cy="3434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6618321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Input:</a:t>
            </a:r>
          </a:p>
          <a:p>
            <a:pPr>
              <a:buNone/>
            </a:pPr>
            <a:r>
              <a:rPr lang="en-US" dirty="0" smtClean="0"/>
              <a:t>	L	00</a:t>
            </a:r>
          </a:p>
          <a:p>
            <a:pPr>
              <a:buNone/>
            </a:pPr>
            <a:r>
              <a:rPr lang="en-US" dirty="0" smtClean="0"/>
              <a:t>	A	100</a:t>
            </a:r>
          </a:p>
          <a:p>
            <a:pPr>
              <a:buNone/>
            </a:pPr>
            <a:r>
              <a:rPr lang="en-US" dirty="0" smtClean="0"/>
              <a:t>	X	01</a:t>
            </a:r>
          </a:p>
          <a:p>
            <a:pPr>
              <a:buNone/>
            </a:pPr>
            <a:r>
              <a:rPr lang="en-US" dirty="0" smtClean="0"/>
              <a:t>	E	11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100/00/11/01					ALEX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475116" y="2552718"/>
            <a:ext cx="1555047" cy="6997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1432003" y="3349632"/>
            <a:ext cx="2086231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466404" y="1417638"/>
            <a:ext cx="531308" cy="53901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03788" y="2306517"/>
            <a:ext cx="531308" cy="53901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872480" y="3252448"/>
            <a:ext cx="531308" cy="53901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935096" y="3252448"/>
            <a:ext cx="531308" cy="53901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529020" y="2283211"/>
            <a:ext cx="531308" cy="53901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997712" y="3252448"/>
            <a:ext cx="531308" cy="53901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060328" y="3252448"/>
            <a:ext cx="531308" cy="53901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466404" y="4392748"/>
            <a:ext cx="531308" cy="53901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</a:p>
        </p:txBody>
      </p:sp>
      <p:cxnSp>
        <p:nvCxnSpPr>
          <p:cNvPr id="20" name="Straight Arrow Connector 19"/>
          <p:cNvCxnSpPr>
            <a:stCxn id="10" idx="3"/>
            <a:endCxn id="12" idx="0"/>
          </p:cNvCxnSpPr>
          <p:nvPr/>
        </p:nvCxnSpPr>
        <p:spPr>
          <a:xfrm rot="5400000">
            <a:off x="5892426" y="1654731"/>
            <a:ext cx="428802" cy="8747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5"/>
            <a:endCxn id="15" idx="0"/>
          </p:cNvCxnSpPr>
          <p:nvPr/>
        </p:nvCxnSpPr>
        <p:spPr>
          <a:xfrm rot="16200000" flipH="1">
            <a:off x="7154541" y="1643078"/>
            <a:ext cx="405496" cy="8747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3"/>
            <a:endCxn id="13" idx="0"/>
          </p:cNvCxnSpPr>
          <p:nvPr/>
        </p:nvCxnSpPr>
        <p:spPr>
          <a:xfrm rot="5400000">
            <a:off x="5066938" y="2837790"/>
            <a:ext cx="485854" cy="3434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5"/>
            <a:endCxn id="14" idx="0"/>
          </p:cNvCxnSpPr>
          <p:nvPr/>
        </p:nvCxnSpPr>
        <p:spPr>
          <a:xfrm rot="16200000" flipH="1">
            <a:off x="5786092" y="2837790"/>
            <a:ext cx="485854" cy="3434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3"/>
            <a:endCxn id="16" idx="0"/>
          </p:cNvCxnSpPr>
          <p:nvPr/>
        </p:nvCxnSpPr>
        <p:spPr>
          <a:xfrm rot="5400000">
            <a:off x="7180517" y="2826137"/>
            <a:ext cx="509160" cy="3434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5"/>
            <a:endCxn id="17" idx="0"/>
          </p:cNvCxnSpPr>
          <p:nvPr/>
        </p:nvCxnSpPr>
        <p:spPr>
          <a:xfrm rot="16200000" flipH="1">
            <a:off x="7899671" y="2826137"/>
            <a:ext cx="509160" cy="3434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3"/>
            <a:endCxn id="18" idx="0"/>
          </p:cNvCxnSpPr>
          <p:nvPr/>
        </p:nvCxnSpPr>
        <p:spPr>
          <a:xfrm rot="5400000">
            <a:off x="6563678" y="3880905"/>
            <a:ext cx="680223" cy="3434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278557" y="5442344"/>
            <a:ext cx="159392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Find the most mind-numbing aspect of test design and write a program to automate that.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For Project 3, I found that it took way too long to manually draw up and transcribe the tree for encoding any substantial alphabet.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How can I get out of drawing trees?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Leaf-to-Root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{ A, L, E, X } 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414361" y="5455301"/>
            <a:ext cx="1149288" cy="129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107548" y="4970530"/>
          <a:ext cx="4579252" cy="940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4813"/>
                <a:gridCol w="1144813"/>
                <a:gridCol w="1144813"/>
                <a:gridCol w="1144813"/>
              </a:tblGrid>
              <a:tr h="940795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      A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      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      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      X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976</Words>
  <Application>Microsoft Macintosh PowerPoint</Application>
  <PresentationFormat>On-screen Show (4:3)</PresentationFormat>
  <Paragraphs>294</Paragraphs>
  <Slides>23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Automated Testing</vt:lpstr>
      <vt:lpstr>Testing Approaches</vt:lpstr>
      <vt:lpstr>Testing Approaches</vt:lpstr>
      <vt:lpstr>Project 3 Refresher</vt:lpstr>
      <vt:lpstr>Example</vt:lpstr>
      <vt:lpstr>Example</vt:lpstr>
      <vt:lpstr>Example</vt:lpstr>
      <vt:lpstr>Automated Testing</vt:lpstr>
      <vt:lpstr>Leaf-to-Root Construction</vt:lpstr>
      <vt:lpstr>Leaf-to-Root Construction</vt:lpstr>
      <vt:lpstr>Leaf-to-Root Construction</vt:lpstr>
      <vt:lpstr>Leaf-to-Root Construction</vt:lpstr>
      <vt:lpstr>Leaf-to-Root Construction</vt:lpstr>
      <vt:lpstr>Leaf-to-Root Construction</vt:lpstr>
      <vt:lpstr>Leaf-to-Root Construction</vt:lpstr>
      <vt:lpstr>Leaf-to-Root Construction</vt:lpstr>
      <vt:lpstr>Leaf-to-Root Construction</vt:lpstr>
      <vt:lpstr>Leaf-to-Root Construction</vt:lpstr>
      <vt:lpstr>Leaf-to-Root Construction</vt:lpstr>
      <vt:lpstr>Implementation effort</vt:lpstr>
      <vt:lpstr>Testing doesn’t guarantee correctness</vt:lpstr>
      <vt:lpstr>Testing doesn’t guarantee correctness</vt:lpstr>
      <vt:lpstr>Testing doesn’t guarantee correctness</vt:lpstr>
    </vt:vector>
  </TitlesOfParts>
  <Company>Reed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Testing</dc:title>
  <dc:creator>Alexander Nord</dc:creator>
  <cp:lastModifiedBy>Alexander Nord</cp:lastModifiedBy>
  <cp:revision>26</cp:revision>
  <dcterms:created xsi:type="dcterms:W3CDTF">2016-11-15T23:10:40Z</dcterms:created>
  <dcterms:modified xsi:type="dcterms:W3CDTF">2016-11-15T23:13:57Z</dcterms:modified>
</cp:coreProperties>
</file>