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56" r:id="rId4"/>
    <p:sldId id="257" r:id="rId5"/>
    <p:sldId id="260" r:id="rId6"/>
    <p:sldId id="272" r:id="rId7"/>
    <p:sldId id="258" r:id="rId8"/>
    <p:sldId id="261" r:id="rId9"/>
    <p:sldId id="262" r:id="rId10"/>
    <p:sldId id="263" r:id="rId11"/>
    <p:sldId id="266" r:id="rId12"/>
    <p:sldId id="273" r:id="rId13"/>
    <p:sldId id="264" r:id="rId14"/>
    <p:sldId id="267" r:id="rId15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578"/>
  </p:normalViewPr>
  <p:slideViewPr>
    <p:cSldViewPr snapToGrid="0" snapToObjects="1">
      <p:cViewPr varScale="1">
        <p:scale>
          <a:sx n="78" d="100"/>
          <a:sy n="78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BDED-1881-B94C-85AA-D874E2554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4DE06-E571-B349-B9DE-20D735D4C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3B603-5DF8-8F48-900C-59ED69F5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04/05/2020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833B6-ED51-F340-A3CF-F0E981BE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4D1D-7037-5844-9183-7AC56A63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9545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BBE8-BD29-E741-BB8E-009A8B10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5C2D-A2CF-844B-8659-0600422A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07C87-F4A3-1044-896A-8649D5149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C610D-BD81-2B45-9D18-578C8A0E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04/05/2020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7431C-EE12-FB42-9AAA-7DC302D2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66707-1020-094B-A8D3-CC6C3F53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03805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9A81-98E3-F346-8FD0-48593319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63751-42FA-7D47-8459-F8D3D4765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61504-988C-024E-A5BD-D11CB1B15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86E56-5AE3-AB41-93C1-3A6BDE0D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04/05/2020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49184-8A33-DD41-AB3D-FB47D648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0E1-A458-EE46-B7C2-1AFFBC51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91727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92A0-50A3-BE46-A06F-E254E0CC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96A7B-8CDA-984D-BDDB-45131513E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E27A-0932-7949-803E-5DC95D8A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04/05/2020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B911-809E-6341-AF16-9ED07749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DB21-3E03-0B4E-B684-F01B93A7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51559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AB06D-7619-024C-94AB-0F67DB606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2BF89-9F46-F84F-A88C-DBC313FBC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A24-D4A1-E849-9426-42E92928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04/05/2020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5F58-E56D-BF44-9EA2-CF194D99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12214-CDE5-C84B-9090-E7E4FA6D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1295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4B79DD-A02D-E54B-BDF6-A871E6207A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1D80-3772-3D44-81C4-98F1B4D6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AC0DE-D2B3-4F40-9738-B0F56347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72BD-D756-AE4C-A9E0-5425D857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04/05/2020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45D2-7607-724F-BD12-2E2DA615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9A38-111E-834B-8F99-A42D4792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9558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1B1B-B129-E448-AA11-96FADF62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93" y="250826"/>
            <a:ext cx="10515600" cy="1325033"/>
          </a:xfrm>
        </p:spPr>
        <p:txBody>
          <a:bodyPr>
            <a:normAutofit/>
          </a:bodyPr>
          <a:lstStyle>
            <a:lvl1pPr algn="r">
              <a:defRPr sz="5333" b="0" i="0">
                <a:solidFill>
                  <a:srgbClr val="00739A"/>
                </a:solidFill>
                <a:latin typeface="29LT Azer Medium" pitchFamily="2" charset="-78"/>
                <a:cs typeface="29LT Azer Medium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7A3D-0139-524D-9C96-A050C2EA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68" y="1945570"/>
            <a:ext cx="10515600" cy="4349749"/>
          </a:xfrm>
        </p:spPr>
        <p:txBody>
          <a:bodyPr/>
          <a:lstStyle>
            <a:lvl1pPr marL="0" indent="0" algn="r">
              <a:buFontTx/>
              <a:buNone/>
              <a:defRPr b="0" i="0">
                <a:solidFill>
                  <a:schemeClr val="tx1">
                    <a:lumMod val="50000"/>
                    <a:lumOff val="50000"/>
                  </a:schemeClr>
                </a:solidFill>
                <a:latin typeface="29LT Azer" pitchFamily="2" charset="-78"/>
                <a:cs typeface="29LT Azer" pitchFamily="2" charset="-78"/>
              </a:defRPr>
            </a:lvl1pPr>
            <a:lvl2pPr marL="609585" indent="0" algn="r">
              <a:buFontTx/>
              <a:buNone/>
              <a:defRPr b="0" i="0">
                <a:solidFill>
                  <a:schemeClr val="tx1">
                    <a:lumMod val="50000"/>
                    <a:lumOff val="50000"/>
                  </a:schemeClr>
                </a:solidFill>
                <a:latin typeface="29LT Azer" pitchFamily="2" charset="-78"/>
                <a:cs typeface="29LT Azer" pitchFamily="2" charset="-78"/>
              </a:defRPr>
            </a:lvl2pPr>
            <a:lvl3pPr marL="1219170" indent="0" algn="r">
              <a:buFontTx/>
              <a:buNone/>
              <a:defRPr b="0" i="0">
                <a:solidFill>
                  <a:schemeClr val="tx1">
                    <a:lumMod val="50000"/>
                    <a:lumOff val="50000"/>
                  </a:schemeClr>
                </a:solidFill>
                <a:latin typeface="29LT Azer" pitchFamily="2" charset="-78"/>
                <a:cs typeface="29LT Azer" pitchFamily="2" charset="-78"/>
              </a:defRPr>
            </a:lvl3pPr>
            <a:lvl4pPr marL="1828754" indent="0" algn="r">
              <a:buFontTx/>
              <a:buNone/>
              <a:defRPr b="0" i="0">
                <a:solidFill>
                  <a:schemeClr val="tx1">
                    <a:lumMod val="50000"/>
                    <a:lumOff val="50000"/>
                  </a:schemeClr>
                </a:solidFill>
                <a:latin typeface="29LT Azer" pitchFamily="2" charset="-78"/>
                <a:cs typeface="29LT Azer" pitchFamily="2" charset="-78"/>
              </a:defRPr>
            </a:lvl4pPr>
            <a:lvl5pPr marL="2438339" indent="0" algn="r">
              <a:buFontTx/>
              <a:buNone/>
              <a:defRPr b="0" i="0">
                <a:solidFill>
                  <a:schemeClr val="tx1">
                    <a:lumMod val="50000"/>
                    <a:lumOff val="50000"/>
                  </a:schemeClr>
                </a:solidFill>
                <a:latin typeface="29LT Azer" pitchFamily="2" charset="-78"/>
                <a:cs typeface="29LT Azer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2FBB4-117E-4546-A1EB-763ACA7FF619}"/>
              </a:ext>
            </a:extLst>
          </p:cNvPr>
          <p:cNvSpPr/>
          <p:nvPr userDrawn="1"/>
        </p:nvSpPr>
        <p:spPr>
          <a:xfrm>
            <a:off x="11353800" y="0"/>
            <a:ext cx="855024" cy="6858000"/>
          </a:xfrm>
          <a:prstGeom prst="rect">
            <a:avLst/>
          </a:prstGeom>
          <a:solidFill>
            <a:srgbClr val="007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29LT Azer Medium" pitchFamily="2" charset="-78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8ADD5B-270A-5B43-A18D-5E3E6BC9C12B}"/>
              </a:ext>
            </a:extLst>
          </p:cNvPr>
          <p:cNvSpPr txBox="1">
            <a:spLocks/>
          </p:cNvSpPr>
          <p:nvPr userDrawn="1"/>
        </p:nvSpPr>
        <p:spPr>
          <a:xfrm>
            <a:off x="459271" y="6372109"/>
            <a:ext cx="1077941" cy="321275"/>
          </a:xfrm>
          <a:prstGeom prst="rect">
            <a:avLst/>
          </a:prstGeom>
        </p:spPr>
        <p:txBody>
          <a:bodyPr vert="horz" lIns="121920" tIns="60960" rIns="121920" bIns="6096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29LT Azer Light" pitchFamily="2" charset="-78"/>
                <a:cs typeface="29LT Azer Light" pitchFamily="2" charset="-78"/>
              </a:rPr>
              <a:t>Thakaa.sa</a:t>
            </a:r>
            <a:endParaRPr lang="ar-SA" sz="2400" b="0" i="0" dirty="0">
              <a:solidFill>
                <a:schemeClr val="tx1">
                  <a:lumMod val="50000"/>
                  <a:lumOff val="50000"/>
                </a:schemeClr>
              </a:solidFill>
              <a:latin typeface="29LT Azer Light" pitchFamily="2" charset="-78"/>
              <a:ea typeface="Arial"/>
              <a:cs typeface="29LT Azer Light" pitchFamily="2" charset="-7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06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49E0-ECFD-4546-8E11-88D49568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A767-B313-C344-9787-4420483B2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288A-B1E4-1248-846B-61A0A773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04/05/2020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594AE-CE8E-4D4C-9F30-3BD08239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357E-7008-274B-98BA-3D82A58E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3631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0ABF-A450-8440-ABA1-57E50451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A7D4-E81D-8B41-BA27-A9458271C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4974D-5531-4148-A79F-E3ED61BFF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E386D-E6BE-F84F-90C1-FE4E2CB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04/05/2020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A1F5-697F-794D-863B-383B7087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C9FA9-A4A5-0D48-85BB-C2A6D144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9289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62F5-2F2C-1D41-A1CB-99B4A5BD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602D9-0588-404E-A41D-6BC37532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DE35-99B7-D046-9601-CB035C932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B09E5-8C82-F547-AB2B-CC18FAC0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FE0E1-FF1A-D942-AE05-A547BE85D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2AFA0-424A-8542-BE0C-B812920F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04/05/2020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E6772-8E94-B740-A1DF-CA4B26D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86956-ACCE-694A-BA40-04D3FD4F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2343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4FEC-BEB4-D944-B2AA-CC0E9474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05072-F8DD-B54A-91EE-AE0CCBC0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04/05/2020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5940F-A2A5-2E49-927D-9DAAC77F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3C842-86E0-E244-9913-FB69FAB2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560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7A98D-F6F8-AC43-AA42-A9927C83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5FDC-B55F-BB47-96E5-5AEB503E218D}" type="datetimeFigureOut">
              <a:rPr lang="en-SA" smtClean="0"/>
              <a:t>04/05/2020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69581-843F-5A41-A058-1152EF5E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B3A37-0FF4-BE4E-8D75-DA5884A4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2710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8D4E2-4F43-A04E-9AC3-FDB46A16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9AE86-5335-1C43-BDCF-A0B794F05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C9B7-86FC-314C-973E-E5E686D8D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5FDC-B55F-BB47-96E5-5AEB503E218D}" type="datetimeFigureOut">
              <a:rPr lang="en-SA" smtClean="0"/>
              <a:t>04/05/2020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840EE-6C9F-0344-9E4C-752AB5CC0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A2E64-A7A0-B74E-8717-504EE7D9B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8FF26-F878-1A4F-A9F3-7394C417DAF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907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0E63F5-5FD7-204A-8EF8-04A8CB69AFB7}"/>
              </a:ext>
            </a:extLst>
          </p:cNvPr>
          <p:cNvSpPr txBox="1"/>
          <p:nvPr/>
        </p:nvSpPr>
        <p:spPr>
          <a:xfrm>
            <a:off x="3216165" y="2828835"/>
            <a:ext cx="5759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3600" dirty="0">
                <a:solidFill>
                  <a:schemeClr val="bg1"/>
                </a:solidFill>
                <a:latin typeface="29LT Azer" pitchFamily="2" charset="-78"/>
                <a:cs typeface="29LT Azer" pitchFamily="2" charset="-78"/>
              </a:rPr>
              <a:t>نموذج العرض الاستثماري</a:t>
            </a:r>
            <a:endParaRPr lang="en-SA" sz="3600" dirty="0">
              <a:solidFill>
                <a:schemeClr val="bg1"/>
              </a:solidFill>
              <a:latin typeface="29LT Azer" pitchFamily="2" charset="-78"/>
              <a:cs typeface="29LT Azer" pitchFamily="2" charset="-78"/>
            </a:endParaRPr>
          </a:p>
          <a:p>
            <a:pPr algn="ctr"/>
            <a:endParaRPr lang="en-S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5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9C03-5A24-3C4B-976A-9D67744C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تحليل المنافسين </a:t>
            </a:r>
            <a:endParaRPr lang="en-SA" dirty="0">
              <a:latin typeface="29LT Azer" pitchFamily="2" charset="-78"/>
              <a:cs typeface="29LT Azer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40A2-8183-F945-AAE5-40FE86E6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28"/>
            <a:ext cx="10515600" cy="4351338"/>
          </a:xfrm>
        </p:spPr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توضيح من هم المنافسين وما يقدمونه. </a:t>
            </a:r>
          </a:p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كيف يختلف الحل المقترح أو المنتج/ الخدمة عن الموجود في السوق. </a:t>
            </a:r>
          </a:p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تموضعك بين منافسيك (بخدمة أفضل – جودة – سرعة خدمة - .. أو ماذا )</a:t>
            </a:r>
            <a:r>
              <a:rPr lang="en-SA" dirty="0">
                <a:latin typeface="29LT Azer" pitchFamily="2" charset="-78"/>
                <a:cs typeface="29LT Azer" pitchFamily="2" charset="-78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54A0A-FFAB-4F48-9CB6-A926EBAB46DC}"/>
              </a:ext>
            </a:extLst>
          </p:cNvPr>
          <p:cNvSpPr txBox="1"/>
          <p:nvPr/>
        </p:nvSpPr>
        <p:spPr>
          <a:xfrm>
            <a:off x="9274666" y="2987199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ar-SA" dirty="0">
                <a:solidFill>
                  <a:schemeClr val="bg2">
                    <a:lumMod val="50000"/>
                  </a:schemeClr>
                </a:solidFill>
                <a:latin typeface="29LT Azer" pitchFamily="2" charset="-78"/>
                <a:cs typeface="29LT Azer" pitchFamily="2" charset="-78"/>
              </a:rPr>
              <a:t>نموذج لجدول تحليل منافسين: </a:t>
            </a:r>
            <a:endParaRPr lang="en-SA" dirty="0">
              <a:solidFill>
                <a:schemeClr val="bg2">
                  <a:lumMod val="50000"/>
                </a:schemeClr>
              </a:solidFill>
              <a:latin typeface="29LT Azer" pitchFamily="2" charset="-78"/>
              <a:cs typeface="29LT Azer" pitchFamily="2" charset="-7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D738F2-039C-0542-84C2-355388C84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93945"/>
              </p:ext>
            </p:extLst>
          </p:nvPr>
        </p:nvGraphicFramePr>
        <p:xfrm>
          <a:off x="291294" y="3356531"/>
          <a:ext cx="10434936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9962">
                  <a:extLst>
                    <a:ext uri="{9D8B030D-6E8A-4147-A177-3AD203B41FA5}">
                      <a16:colId xmlns:a16="http://schemas.microsoft.com/office/drawing/2014/main" val="2754491533"/>
                    </a:ext>
                  </a:extLst>
                </a:gridCol>
                <a:gridCol w="2224013">
                  <a:extLst>
                    <a:ext uri="{9D8B030D-6E8A-4147-A177-3AD203B41FA5}">
                      <a16:colId xmlns:a16="http://schemas.microsoft.com/office/drawing/2014/main" val="2037860570"/>
                    </a:ext>
                  </a:extLst>
                </a:gridCol>
                <a:gridCol w="2086987">
                  <a:extLst>
                    <a:ext uri="{9D8B030D-6E8A-4147-A177-3AD203B41FA5}">
                      <a16:colId xmlns:a16="http://schemas.microsoft.com/office/drawing/2014/main" val="739312837"/>
                    </a:ext>
                  </a:extLst>
                </a:gridCol>
                <a:gridCol w="2086987">
                  <a:extLst>
                    <a:ext uri="{9D8B030D-6E8A-4147-A177-3AD203B41FA5}">
                      <a16:colId xmlns:a16="http://schemas.microsoft.com/office/drawing/2014/main" val="98809293"/>
                    </a:ext>
                  </a:extLst>
                </a:gridCol>
                <a:gridCol w="2086987">
                  <a:extLst>
                    <a:ext uri="{9D8B030D-6E8A-4147-A177-3AD203B41FA5}">
                      <a16:colId xmlns:a16="http://schemas.microsoft.com/office/drawing/2014/main" val="2107615956"/>
                    </a:ext>
                  </a:extLst>
                </a:gridCol>
              </a:tblGrid>
              <a:tr h="14320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400" dirty="0">
                          <a:latin typeface="29LT Azer" pitchFamily="2" charset="-78"/>
                          <a:cs typeface="29LT Azer" pitchFamily="2" charset="-78"/>
                        </a:rPr>
                        <a:t>المنشآت الأخرى/ المنافسين</a:t>
                      </a:r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  <a:p>
                      <a:pPr marL="0" algn="ctr" defTabSz="914400" rtl="1" eaLnBrk="1" latinLnBrk="0" hangingPunct="1"/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ar-SA" sz="1400" dirty="0">
                          <a:latin typeface="29LT Azer" pitchFamily="2" charset="-78"/>
                          <a:cs typeface="29LT Azer" pitchFamily="2" charset="-78"/>
                        </a:rPr>
                        <a:t>المنشآت الأخرى/ المنافسين</a:t>
                      </a:r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ar-SA" sz="1400" dirty="0">
                          <a:latin typeface="29LT Azer" pitchFamily="2" charset="-78"/>
                          <a:cs typeface="29LT Azer" pitchFamily="2" charset="-78"/>
                        </a:rPr>
                        <a:t>المنشآت الأخرى/ المنافسين</a:t>
                      </a:r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400" dirty="0">
                          <a:latin typeface="29LT Azer" pitchFamily="2" charset="-78"/>
                          <a:cs typeface="29LT Azer" pitchFamily="2" charset="-78"/>
                        </a:rPr>
                        <a:t>منشأتك</a:t>
                      </a:r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234180"/>
                  </a:ext>
                </a:extLst>
              </a:tr>
              <a:tr h="506367">
                <a:tc>
                  <a:txBody>
                    <a:bodyPr/>
                    <a:lstStyle/>
                    <a:p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A" sz="140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ar-SA" sz="1400" dirty="0">
                          <a:latin typeface="29LT Azer" pitchFamily="2" charset="-78"/>
                          <a:cs typeface="29LT Azer" pitchFamily="2" charset="-78"/>
                        </a:rPr>
                        <a:t>العامل المؤثر</a:t>
                      </a:r>
                    </a:p>
                    <a:p>
                      <a:pPr marL="0" algn="r" defTabSz="914400" rtl="1" eaLnBrk="1" latinLnBrk="0" hangingPunct="1"/>
                      <a:r>
                        <a:rPr lang="ar-SA" sz="1400" dirty="0">
                          <a:latin typeface="29LT Azer" pitchFamily="2" charset="-78"/>
                          <a:cs typeface="29LT Azer" pitchFamily="2" charset="-78"/>
                        </a:rPr>
                        <a:t>مثال: السعر المناسب </a:t>
                      </a:r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24657"/>
                  </a:ext>
                </a:extLst>
              </a:tr>
              <a:tr h="506367">
                <a:tc>
                  <a:txBody>
                    <a:bodyPr/>
                    <a:lstStyle/>
                    <a:p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ar-SA" sz="1400" dirty="0">
                          <a:latin typeface="29LT Azer" pitchFamily="2" charset="-78"/>
                          <a:cs typeface="29LT Azer" pitchFamily="2" charset="-78"/>
                        </a:rPr>
                        <a:t>العامل المؤثر</a:t>
                      </a:r>
                    </a:p>
                    <a:p>
                      <a:pPr marL="0" algn="r" defTabSz="914400" rtl="1" eaLnBrk="1" latinLnBrk="0" hangingPunct="1"/>
                      <a:r>
                        <a:rPr lang="ar-SA" sz="1400" dirty="0">
                          <a:latin typeface="29LT Azer" pitchFamily="2" charset="-78"/>
                          <a:cs typeface="29LT Azer" pitchFamily="2" charset="-78"/>
                        </a:rPr>
                        <a:t>مثال: سرعة الوصول</a:t>
                      </a:r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10512"/>
                  </a:ext>
                </a:extLst>
              </a:tr>
              <a:tr h="506367">
                <a:tc>
                  <a:txBody>
                    <a:bodyPr/>
                    <a:lstStyle/>
                    <a:p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A" sz="140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ar-SA" sz="1400" dirty="0">
                          <a:latin typeface="29LT Azer" pitchFamily="2" charset="-78"/>
                          <a:cs typeface="29LT Azer" pitchFamily="2" charset="-78"/>
                        </a:rPr>
                        <a:t>العامل المؤثر</a:t>
                      </a:r>
                    </a:p>
                    <a:p>
                      <a:pPr marL="0" algn="r" defTabSz="914400" rtl="1" eaLnBrk="1" latinLnBrk="0" hangingPunct="1"/>
                      <a:r>
                        <a:rPr lang="ar-SA" sz="1400" dirty="0">
                          <a:latin typeface="29LT Azer" pitchFamily="2" charset="-78"/>
                          <a:cs typeface="29LT Azer" pitchFamily="2" charset="-78"/>
                        </a:rPr>
                        <a:t>مثال: متاح </a:t>
                      </a:r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152563"/>
                  </a:ext>
                </a:extLst>
              </a:tr>
              <a:tr h="506367">
                <a:tc>
                  <a:txBody>
                    <a:bodyPr/>
                    <a:lstStyle/>
                    <a:p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A" sz="140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A" sz="140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ar-SA" sz="1400" dirty="0">
                          <a:latin typeface="29LT Azer" pitchFamily="2" charset="-78"/>
                          <a:cs typeface="29LT Azer" pitchFamily="2" charset="-78"/>
                        </a:rPr>
                        <a:t>العامل المؤثر</a:t>
                      </a:r>
                    </a:p>
                    <a:p>
                      <a:pPr marL="0" algn="r" defTabSz="914400" rtl="1" eaLnBrk="1" latinLnBrk="0" hangingPunct="1"/>
                      <a:r>
                        <a:rPr lang="ar-SA" sz="1400" dirty="0">
                          <a:latin typeface="29LT Azer" pitchFamily="2" charset="-78"/>
                          <a:cs typeface="29LT Azer" pitchFamily="2" charset="-78"/>
                        </a:rPr>
                        <a:t>مثال: المنتج / الخدمة</a:t>
                      </a:r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8629"/>
                  </a:ext>
                </a:extLst>
              </a:tr>
              <a:tr h="50636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ar-SA" sz="1400" dirty="0">
                          <a:latin typeface="29LT Azer" pitchFamily="2" charset="-78"/>
                          <a:cs typeface="29LT Azer" pitchFamily="2" charset="-78"/>
                        </a:rPr>
                        <a:t>العامل المؤثر</a:t>
                      </a:r>
                    </a:p>
                    <a:p>
                      <a:pPr marL="0" algn="r" defTabSz="914400" rtl="1" eaLnBrk="1" latinLnBrk="0" hangingPunct="1"/>
                      <a:r>
                        <a:rPr lang="ar-SA" sz="1400" dirty="0">
                          <a:latin typeface="29LT Azer" pitchFamily="2" charset="-78"/>
                          <a:cs typeface="29LT Azer" pitchFamily="2" charset="-78"/>
                        </a:rPr>
                        <a:t>مثال: الجودة </a:t>
                      </a:r>
                      <a:endParaRPr lang="en-SA" sz="1400" dirty="0">
                        <a:latin typeface="29LT Azer" pitchFamily="2" charset="-78"/>
                        <a:cs typeface="29LT Azer" pitchFamily="2" charset="-78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13025"/>
                  </a:ext>
                </a:extLst>
              </a:tr>
            </a:tbl>
          </a:graphicData>
        </a:graphic>
      </p:graphicFrame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C1989EE-F862-C848-8452-3424E923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3543" y="3838532"/>
            <a:ext cx="494211" cy="494211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26C097CC-7E4F-434E-9ADA-7B1B1BA70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1656" y="4390884"/>
            <a:ext cx="494211" cy="494211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99878160-7A28-374A-B7F9-2D4074A79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3541" y="6020742"/>
            <a:ext cx="494211" cy="494211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72699F7B-203B-BD46-A55A-32DAE8A96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3542" y="5420939"/>
            <a:ext cx="494211" cy="494211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EF417A84-47F2-2448-BF69-971DC32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3543" y="4932546"/>
            <a:ext cx="494211" cy="494211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4A30F7BA-8525-734A-86E3-7CC6B3F5F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3543" y="4454969"/>
            <a:ext cx="494211" cy="494211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60743677-B20F-6346-BCFB-62C1FB03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3252" y="4932546"/>
            <a:ext cx="494211" cy="49421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B6C9B736-6817-5140-B537-D751B4412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53" y="4926728"/>
            <a:ext cx="494211" cy="49421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3213C00F-5FB6-AE49-9E5D-C56AC32F6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78" y="5431743"/>
            <a:ext cx="494211" cy="494211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8DDB6F2F-C696-AC40-8DA9-37C8800D0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3253" y="5921967"/>
            <a:ext cx="494211" cy="494211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AF1AACC8-180E-3040-A400-574DB8327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1076" y="5471069"/>
            <a:ext cx="494211" cy="494211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60AB71EB-B554-5849-8AD5-DF062B847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5450" y="4990241"/>
            <a:ext cx="494211" cy="494211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0EB3FFC3-3B89-9140-A147-AE0424707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1431" y="4390883"/>
            <a:ext cx="494211" cy="494211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622D1918-D618-D742-8613-58D130145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52" y="3875165"/>
            <a:ext cx="494211" cy="494211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6152A6BA-3F31-B245-9D94-71F7779BD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717" y="5973743"/>
            <a:ext cx="494211" cy="494211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EEDB2E65-B6CF-5147-8E0B-8EA814BFE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004" y="5478994"/>
            <a:ext cx="494211" cy="49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3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24DE-283B-E048-A1BD-9A96C860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آلية التنفيذ</a:t>
            </a:r>
            <a:endParaRPr lang="en-SA" dirty="0">
              <a:latin typeface="29LT Azer" pitchFamily="2" charset="-78"/>
              <a:cs typeface="29LT Azer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0A5A-0393-164F-8236-AD50B8B8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031" y="1690688"/>
            <a:ext cx="10515600" cy="4351338"/>
          </a:xfrm>
        </p:spPr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اشرح الآلية المستخدمة لتنفيذ المشروع </a:t>
            </a:r>
          </a:p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اذكر المتطلبات والموارد اللازمة لتنفيذ المشروع </a:t>
            </a:r>
          </a:p>
        </p:txBody>
      </p:sp>
    </p:spTree>
    <p:extLst>
      <p:ext uri="{BB962C8B-B14F-4D97-AF65-F5344CB8AC3E}">
        <p14:creationId xmlns:p14="http://schemas.microsoft.com/office/powerpoint/2010/main" val="78169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24DE-283B-E048-A1BD-9A96C860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المرحلة الحالية </a:t>
            </a:r>
            <a:endParaRPr lang="en-SA" dirty="0">
              <a:latin typeface="29LT Azer" pitchFamily="2" charset="-78"/>
              <a:cs typeface="29LT Azer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0A5A-0393-164F-8236-AD50B8B8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688" y="3855593"/>
            <a:ext cx="10515600" cy="4351338"/>
          </a:xfrm>
        </p:spPr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عرض المرحلة الحالية ووضع المشروع. هل هو في مرحلة (الفكرة – النموذج تجريبي أو الأولي – المنشأة/المنتج أطلق منذ فترة ومتواجد في السوق - ..) </a:t>
            </a:r>
          </a:p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الخط الزمني المتوقع لتطوير المنتج / الخدمة 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EAAA564-B79A-5341-B45A-20688C3DE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149"/>
          <a:stretch/>
        </p:blipFill>
        <p:spPr>
          <a:xfrm>
            <a:off x="2850849" y="355561"/>
            <a:ext cx="3115469" cy="2417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D736B6-590E-CB40-A83B-342487918B3D}"/>
              </a:ext>
            </a:extLst>
          </p:cNvPr>
          <p:cNvSpPr txBox="1"/>
          <p:nvPr/>
        </p:nvSpPr>
        <p:spPr>
          <a:xfrm>
            <a:off x="3725543" y="284074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ar-SA" dirty="0">
                <a:solidFill>
                  <a:schemeClr val="bg2">
                    <a:lumMod val="50000"/>
                  </a:schemeClr>
                </a:solidFill>
                <a:latin typeface="29LT Azer" pitchFamily="2" charset="-78"/>
                <a:cs typeface="29LT Azer" pitchFamily="2" charset="-78"/>
              </a:rPr>
              <a:t>الخطة الزمنية </a:t>
            </a:r>
            <a:endParaRPr lang="en-SA" dirty="0">
              <a:solidFill>
                <a:schemeClr val="bg2">
                  <a:lumMod val="50000"/>
                </a:schemeClr>
              </a:solidFill>
              <a:latin typeface="29LT Azer" pitchFamily="2" charset="-78"/>
              <a:cs typeface="29LT Aze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684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D23B-B324-BE47-A30A-7E9A64FB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الفريق </a:t>
            </a:r>
            <a:endParaRPr lang="en-SA" dirty="0">
              <a:latin typeface="29LT Azer" pitchFamily="2" charset="-78"/>
              <a:cs typeface="29LT Azer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6B21-582F-6749-8C6E-DCD96BCF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أسماء الأعضاء ونبذة قصيرة عن أهم مهاراتهم وخبراتهم. </a:t>
            </a:r>
          </a:p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إذا كان هنالك مستشارين أو جهات داعمة مثل مجلس إدارة أعرضهم هنا. </a:t>
            </a:r>
          </a:p>
        </p:txBody>
      </p:sp>
      <p:pic>
        <p:nvPicPr>
          <p:cNvPr id="4" name="Graphic 3" descr="Group of people">
            <a:extLst>
              <a:ext uri="{FF2B5EF4-FFF2-40B4-BE49-F238E27FC236}">
                <a16:creationId xmlns:a16="http://schemas.microsoft.com/office/drawing/2014/main" id="{235FC03D-4CE1-F446-8113-CC50D138A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3085" y="3335791"/>
            <a:ext cx="2841172" cy="28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31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A424-F00E-884D-A260-AAD65B81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شكرًا على حسن استماعكم </a:t>
            </a:r>
            <a:endParaRPr lang="en-SA" dirty="0">
              <a:latin typeface="29LT Azer" pitchFamily="2" charset="-78"/>
              <a:cs typeface="29LT Azer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C52B-B862-904D-80CD-00C49E58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اسم المنشأة / الفكرة</a:t>
            </a:r>
          </a:p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اسم المقدم </a:t>
            </a:r>
          </a:p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العنوان </a:t>
            </a:r>
          </a:p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وسائل التواصل </a:t>
            </a:r>
            <a:endParaRPr lang="en-SA" dirty="0">
              <a:latin typeface="29LT Azer" pitchFamily="2" charset="-78"/>
              <a:cs typeface="29LT Azer" pitchFamily="2" charset="-78"/>
            </a:endParaRPr>
          </a:p>
        </p:txBody>
      </p:sp>
      <p:pic>
        <p:nvPicPr>
          <p:cNvPr id="8" name="Picture 7" descr="A picture containing mirror&#10;&#10;Description automatically generated">
            <a:extLst>
              <a:ext uri="{FF2B5EF4-FFF2-40B4-BE49-F238E27FC236}">
                <a16:creationId xmlns:a16="http://schemas.microsoft.com/office/drawing/2014/main" id="{C0ECF656-AF22-A944-8DB6-8B0C5BD0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294" y="1212850"/>
            <a:ext cx="4011655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9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7D9F-2988-CB46-9ACD-23816CC5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ar-SA" dirty="0"/>
              <a:t>مقدمة</a:t>
            </a:r>
            <a:endParaRPr lang="en-S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FCBDDE-59A7-E24D-9BC3-CE737B2B77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30593" cy="319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29LT Azer" pitchFamily="2" charset="-78"/>
                <a:ea typeface="+mn-ea"/>
                <a:cs typeface="29LT Azer" pitchFamily="2" charset="-78"/>
              </a:defRPr>
            </a:lvl1pPr>
            <a:lvl2pPr marL="60958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29LT Azer" pitchFamily="2" charset="-78"/>
                <a:ea typeface="+mn-ea"/>
                <a:cs typeface="29LT Azer" pitchFamily="2" charset="-78"/>
              </a:defRPr>
            </a:lvl2pPr>
            <a:lvl3pPr marL="121917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29LT Azer" pitchFamily="2" charset="-78"/>
                <a:ea typeface="+mn-ea"/>
                <a:cs typeface="29LT Azer" pitchFamily="2" charset="-78"/>
              </a:defRPr>
            </a:lvl3pPr>
            <a:lvl4pPr marL="1828754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29LT Azer" pitchFamily="2" charset="-78"/>
                <a:ea typeface="+mn-ea"/>
                <a:cs typeface="29LT Azer" pitchFamily="2" charset="-78"/>
              </a:defRPr>
            </a:lvl4pPr>
            <a:lvl5pPr marL="2438339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29LT Azer" pitchFamily="2" charset="-78"/>
                <a:ea typeface="+mn-ea"/>
                <a:cs typeface="29LT Azer" pitchFamily="2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>
              <a:lnSpc>
                <a:spcPct val="100000"/>
              </a:lnSpc>
            </a:pPr>
            <a:r>
              <a:rPr lang="ar-SA" sz="2000" dirty="0"/>
              <a:t>العرض الاستثماري هو عرض تعريفي مختصر عن المنشأة يزوّد الجمهور بمعلومات عن نموذج وخطة العمل.</a:t>
            </a:r>
          </a:p>
          <a:p>
            <a:pPr rtl="1">
              <a:lnSpc>
                <a:spcPct val="100000"/>
              </a:lnSpc>
            </a:pPr>
            <a:r>
              <a:rPr lang="ar-SA" sz="2000" dirty="0">
                <a:solidFill>
                  <a:schemeClr val="bg2">
                    <a:lumMod val="50000"/>
                  </a:schemeClr>
                </a:solidFill>
              </a:rPr>
              <a:t>يمكن للمنشآت الناشئة استخدامه في: </a:t>
            </a:r>
          </a:p>
          <a:p>
            <a:pPr marL="457200" indent="-457200" rt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ar-SA" sz="2000" dirty="0">
                <a:solidFill>
                  <a:schemeClr val="bg2">
                    <a:lumMod val="50000"/>
                  </a:schemeClr>
                </a:solidFill>
              </a:rPr>
              <a:t> العرض للمستثمرين، وللشركاء والعملاء المحتملين. </a:t>
            </a:r>
          </a:p>
          <a:p>
            <a:pPr marL="457200" indent="-457200" rt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ar-SA" sz="2000" dirty="0">
                <a:solidFill>
                  <a:schemeClr val="bg2">
                    <a:lumMod val="50000"/>
                  </a:schemeClr>
                </a:solidFill>
              </a:rPr>
              <a:t>العرض في المسابقات، مثل مسابقات تحديات الأفكار أو المنشآت الناشئة.  </a:t>
            </a:r>
            <a:endParaRPr lang="en-SA" sz="2000" dirty="0">
              <a:solidFill>
                <a:schemeClr val="bg2">
                  <a:lumMod val="50000"/>
                </a:schemeClr>
              </a:solidFill>
            </a:endParaRPr>
          </a:p>
          <a:p>
            <a:pPr rtl="1">
              <a:lnSpc>
                <a:spcPct val="100000"/>
              </a:lnSpc>
            </a:pPr>
            <a:endParaRPr lang="ar-SA" sz="2000" dirty="0"/>
          </a:p>
          <a:p>
            <a:pPr rtl="1">
              <a:lnSpc>
                <a:spcPct val="100000"/>
              </a:lnSpc>
            </a:pPr>
            <a:endParaRPr lang="ar-SA" sz="2000" dirty="0"/>
          </a:p>
          <a:p>
            <a:pPr rtl="1">
              <a:lnSpc>
                <a:spcPct val="100000"/>
              </a:lnSpc>
            </a:pPr>
            <a:r>
              <a:rPr lang="ar-SA" sz="2000" dirty="0">
                <a:solidFill>
                  <a:schemeClr val="bg2">
                    <a:lumMod val="50000"/>
                  </a:schemeClr>
                </a:solidFill>
              </a:rPr>
              <a:t>صمم</a:t>
            </a:r>
            <a:r>
              <a:rPr lang="en-S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ar-SA" sz="2000" dirty="0">
                <a:solidFill>
                  <a:schemeClr val="bg2">
                    <a:lumMod val="50000"/>
                  </a:schemeClr>
                </a:solidFill>
              </a:rPr>
              <a:t>هذا النموذج من قبل مركز ذكاء</a:t>
            </a:r>
            <a:r>
              <a:rPr lang="en-SA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ar-SA" sz="2000" dirty="0">
                <a:solidFill>
                  <a:schemeClr val="bg2">
                    <a:lumMod val="50000"/>
                  </a:schemeClr>
                </a:solidFill>
              </a:rPr>
              <a:t>لاستخدامه </a:t>
            </a:r>
            <a:r>
              <a:rPr lang="en-SA" sz="2000" dirty="0">
                <a:solidFill>
                  <a:schemeClr val="bg2">
                    <a:lumMod val="50000"/>
                  </a:schemeClr>
                </a:solidFill>
              </a:rPr>
              <a:t>كدليل إرشادي </a:t>
            </a:r>
            <a:r>
              <a:rPr lang="ar-SA" sz="2000" dirty="0">
                <a:solidFill>
                  <a:schemeClr val="bg2">
                    <a:lumMod val="50000"/>
                  </a:schemeClr>
                </a:solidFill>
              </a:rPr>
              <a:t>في بناء العرض الاستثماري.</a:t>
            </a:r>
            <a:endParaRPr lang="en-SA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A7557-A7E9-DA46-A138-6CBD6FB4AF9E}"/>
              </a:ext>
            </a:extLst>
          </p:cNvPr>
          <p:cNvSpPr txBox="1"/>
          <p:nvPr/>
        </p:nvSpPr>
        <p:spPr>
          <a:xfrm>
            <a:off x="1170532" y="5854262"/>
            <a:ext cx="985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>
                <a:solidFill>
                  <a:schemeClr val="tx1">
                    <a:lumMod val="50000"/>
                    <a:lumOff val="50000"/>
                  </a:schemeClr>
                </a:solidFill>
                <a:latin typeface="29LT Azer" pitchFamily="2" charset="-78"/>
                <a:cs typeface="29LT Azer" pitchFamily="2" charset="-78"/>
              </a:rPr>
              <a:t>*قم بحذف هذه الصفحة والصفحة الرئيسية بعد استخدام النموذج</a:t>
            </a:r>
            <a:endParaRPr lang="en-SA" dirty="0">
              <a:solidFill>
                <a:schemeClr val="tx1">
                  <a:lumMod val="50000"/>
                  <a:lumOff val="50000"/>
                </a:schemeClr>
              </a:solidFill>
              <a:latin typeface="29LT Azer" pitchFamily="2" charset="-78"/>
              <a:cs typeface="29LT Aze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721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EB75-E38C-EF48-A0C2-23EC1593E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r-SA" dirty="0">
                <a:latin typeface="29LT Azer" pitchFamily="2" charset="-78"/>
                <a:cs typeface="29LT Azer" pitchFamily="2" charset="-78"/>
              </a:rPr>
              <a:t>العنوان </a:t>
            </a:r>
            <a:br>
              <a:rPr lang="ar-SA" dirty="0">
                <a:latin typeface="29LT Azer" pitchFamily="2" charset="-78"/>
                <a:cs typeface="29LT Azer" pitchFamily="2" charset="-78"/>
              </a:rPr>
            </a:br>
            <a:endParaRPr lang="en-SA" dirty="0">
              <a:latin typeface="29LT Azer" pitchFamily="2" charset="-78"/>
              <a:cs typeface="29LT Azer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6E65-FE06-354D-ADA0-36988B825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ar-SA" dirty="0">
                <a:latin typeface="29LT Azer" pitchFamily="2" charset="-78"/>
                <a:cs typeface="29LT Azer" pitchFamily="2" charset="-78"/>
              </a:rPr>
              <a:t>اسم المشروع /الفريق </a:t>
            </a:r>
          </a:p>
          <a:p>
            <a:r>
              <a:rPr lang="ar-SA" dirty="0">
                <a:latin typeface="29LT Azer" pitchFamily="2" charset="-78"/>
                <a:cs typeface="29LT Azer" pitchFamily="2" charset="-78"/>
              </a:rPr>
              <a:t>اسم المقدم</a:t>
            </a:r>
          </a:p>
          <a:p>
            <a:endParaRPr lang="ar-SA" dirty="0">
              <a:latin typeface="29LT Azer" pitchFamily="2" charset="-78"/>
              <a:cs typeface="29LT Aze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888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DFF0-70AA-5546-AD7F-66970686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المشكلة / الفرصة الاستثمارية </a:t>
            </a:r>
            <a:endParaRPr lang="en-SA" dirty="0">
              <a:latin typeface="29LT Azer" pitchFamily="2" charset="-78"/>
              <a:cs typeface="29LT Azer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29B7-432F-B343-9CA5-95BFC65C7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وصف للمشكلة أو لاحتياج السوق المستهدف وبناء الفرصة الاستثمارية عليها. </a:t>
            </a:r>
          </a:p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الحل المقدم أو المنتج والخدمة المحتملة </a:t>
            </a:r>
            <a:r>
              <a:rPr lang="ar-SA" dirty="0" err="1">
                <a:latin typeface="29LT Azer" pitchFamily="2" charset="-78"/>
                <a:cs typeface="29LT Azer" pitchFamily="2" charset="-78"/>
              </a:rPr>
              <a:t>لملِئ</a:t>
            </a:r>
            <a:r>
              <a:rPr lang="ar-SA" dirty="0">
                <a:latin typeface="29LT Azer" pitchFamily="2" charset="-78"/>
                <a:cs typeface="29LT Azer" pitchFamily="2" charset="-78"/>
              </a:rPr>
              <a:t> هذا الاحتياج. </a:t>
            </a:r>
            <a:endParaRPr lang="en-SA" dirty="0">
              <a:latin typeface="29LT Azer" pitchFamily="2" charset="-78"/>
              <a:cs typeface="29LT Azer" pitchFamily="2" charset="-78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DDF69E-82CB-544C-B7DB-AFAEF9782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" b="10922"/>
          <a:stretch/>
        </p:blipFill>
        <p:spPr>
          <a:xfrm>
            <a:off x="3364776" y="3080856"/>
            <a:ext cx="1812519" cy="1840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6438E9-3F28-5146-B357-AF534774FC87}"/>
              </a:ext>
            </a:extLst>
          </p:cNvPr>
          <p:cNvSpPr txBox="1"/>
          <p:nvPr/>
        </p:nvSpPr>
        <p:spPr>
          <a:xfrm>
            <a:off x="5933967" y="4001293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ar-SA" dirty="0">
                <a:solidFill>
                  <a:schemeClr val="bg2">
                    <a:lumMod val="50000"/>
                  </a:schemeClr>
                </a:solidFill>
                <a:latin typeface="29LT Azer" pitchFamily="2" charset="-78"/>
                <a:cs typeface="29LT Azer" pitchFamily="2" charset="-78"/>
              </a:rPr>
              <a:t>إضافة أرقام / مرئيات / حقائق  /أخبار/ ...</a:t>
            </a:r>
            <a:endParaRPr lang="en-SA" dirty="0">
              <a:solidFill>
                <a:schemeClr val="bg2">
                  <a:lumMod val="50000"/>
                </a:schemeClr>
              </a:solidFill>
              <a:latin typeface="29LT Azer" pitchFamily="2" charset="-78"/>
              <a:cs typeface="29LT Aze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777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33FA-AFE4-7046-8469-7543014D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الوصف الكامل وطريقة الاستخدام للمنتج أو الخدمة</a:t>
            </a:r>
            <a:endParaRPr lang="en-SA" dirty="0">
              <a:latin typeface="29LT Azer" pitchFamily="2" charset="-78"/>
              <a:cs typeface="29LT Azer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8726A-A0AE-734A-992C-DBD4CCF5E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أوصف المنتج أو الخدمة ( هل هي تقنية مثل تطبيق أو منصة – أو منتج)</a:t>
            </a:r>
          </a:p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ماهي مميزات المنتج المقدم (يساعد في ماذا) </a:t>
            </a:r>
          </a:p>
          <a:p>
            <a:pPr marL="0" indent="0" algn="r" rtl="1">
              <a:buNone/>
            </a:pPr>
            <a:endParaRPr lang="ar-SA" dirty="0">
              <a:latin typeface="29LT Azer" pitchFamily="2" charset="-78"/>
              <a:cs typeface="29LT Aze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659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33FA-AFE4-7046-8469-7543014D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ar-SA" dirty="0">
                <a:latin typeface="29LT Azer" pitchFamily="2" charset="-78"/>
                <a:cs typeface="29LT Azer" pitchFamily="2" charset="-78"/>
              </a:rPr>
              <a:t>عرض النموذج الأولي</a:t>
            </a:r>
            <a:endParaRPr lang="en-SA" dirty="0">
              <a:latin typeface="29LT Azer" pitchFamily="2" charset="-78"/>
              <a:cs typeface="29LT Azer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8726A-A0AE-734A-992C-DBD4CCF5E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يمكن عرض النموذج الأولي كفيديو مبسّط أو صور. </a:t>
            </a:r>
          </a:p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يمكن عرض رسوم توضيحية إضافية لشرح رحلة المستخدم. </a:t>
            </a:r>
          </a:p>
        </p:txBody>
      </p:sp>
    </p:spTree>
    <p:extLst>
      <p:ext uri="{BB962C8B-B14F-4D97-AF65-F5344CB8AC3E}">
        <p14:creationId xmlns:p14="http://schemas.microsoft.com/office/powerpoint/2010/main" val="1075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F675-A23A-E842-AC74-336C566B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القيمة المضافة أو التنافسية </a:t>
            </a:r>
            <a:endParaRPr lang="en-SA" dirty="0">
              <a:latin typeface="29LT Azer" pitchFamily="2" charset="-78"/>
              <a:cs typeface="29LT Azer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2990-3A78-2049-8179-DA6648D1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394" y="1253331"/>
            <a:ext cx="10515600" cy="4351338"/>
          </a:xfrm>
        </p:spPr>
        <p:txBody>
          <a:bodyPr/>
          <a:lstStyle/>
          <a:p>
            <a:endParaRPr lang="ar-SA" dirty="0">
              <a:latin typeface="29LT Azer" pitchFamily="2" charset="-78"/>
              <a:cs typeface="29LT Azer" pitchFamily="2" charset="-78"/>
            </a:endParaRPr>
          </a:p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وضّح القيمة التنافسية لديك والمختلفة عن المتواجدين والمنافسين في القطاع ذاته.</a:t>
            </a:r>
          </a:p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حدد الفئة المستهدفة لاستخدام الحل بدقة.</a:t>
            </a:r>
            <a:br>
              <a:rPr lang="ar-SA" dirty="0">
                <a:latin typeface="29LT Azer" pitchFamily="2" charset="-78"/>
                <a:cs typeface="29LT Azer" pitchFamily="2" charset="-78"/>
              </a:rPr>
            </a:br>
            <a:endParaRPr lang="ar-SA" dirty="0">
              <a:latin typeface="29LT Azer" pitchFamily="2" charset="-78"/>
              <a:cs typeface="29LT Azer" pitchFamily="2" charset="-78"/>
            </a:endParaRPr>
          </a:p>
          <a:p>
            <a:pPr marL="0" indent="0" algn="r" rtl="1">
              <a:buNone/>
            </a:pPr>
            <a:r>
              <a:rPr lang="ar-SA" dirty="0">
                <a:latin typeface="29LT Azer" pitchFamily="2" charset="-78"/>
                <a:cs typeface="29LT Azer" pitchFamily="2" charset="-78"/>
              </a:rPr>
              <a:t> </a:t>
            </a:r>
          </a:p>
          <a:p>
            <a:pPr marL="0" indent="0" algn="r" rtl="1">
              <a:buNone/>
            </a:pPr>
            <a:endParaRPr lang="en-SA" dirty="0">
              <a:latin typeface="29LT Azer" pitchFamily="2" charset="-78"/>
              <a:cs typeface="29LT Azer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F7BD9-2836-754D-B9C3-618E77FD11E9}"/>
              </a:ext>
            </a:extLst>
          </p:cNvPr>
          <p:cNvSpPr txBox="1"/>
          <p:nvPr/>
        </p:nvSpPr>
        <p:spPr>
          <a:xfrm>
            <a:off x="7008010" y="2954453"/>
            <a:ext cx="40975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ar-SA" sz="2800" dirty="0">
                <a:solidFill>
                  <a:schemeClr val="bg2">
                    <a:lumMod val="50000"/>
                  </a:schemeClr>
                </a:solidFill>
                <a:latin typeface="29LT Azer" pitchFamily="2" charset="-78"/>
                <a:cs typeface="29LT Azer" pitchFamily="2" charset="-78"/>
              </a:rPr>
              <a:t>مثال: </a:t>
            </a:r>
          </a:p>
          <a:p>
            <a:pPr marL="0" algn="r" defTabSz="914400" rtl="1" eaLnBrk="1" latinLnBrk="0" hangingPunct="1"/>
            <a:r>
              <a:rPr lang="ar-SA" sz="2800" dirty="0">
                <a:solidFill>
                  <a:schemeClr val="bg2">
                    <a:lumMod val="50000"/>
                  </a:schemeClr>
                </a:solidFill>
                <a:latin typeface="29LT Azer" pitchFamily="2" charset="-78"/>
                <a:cs typeface="29LT Azer" pitchFamily="2" charset="-78"/>
              </a:rPr>
              <a:t>استخدام تقنيات متقدمة في التطبيق.</a:t>
            </a:r>
            <a:endParaRPr lang="en-SA" sz="2800" dirty="0">
              <a:solidFill>
                <a:schemeClr val="bg2">
                  <a:lumMod val="50000"/>
                </a:schemeClr>
              </a:solidFill>
              <a:latin typeface="29LT Azer" pitchFamily="2" charset="-78"/>
              <a:cs typeface="29LT Aze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4808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9603-31E1-F545-8732-3EAC70B9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نموذج العمل التجاري </a:t>
            </a:r>
            <a:endParaRPr lang="en-SA" dirty="0">
              <a:latin typeface="29LT Azer" pitchFamily="2" charset="-78"/>
              <a:cs typeface="29LT Azer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0A688-9B5F-C047-8D14-E7621611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عرض نموذج العمل في حال الرغبة بالمشاركة، لتكون المعرفة التامة بأبعاده واضحة. </a:t>
            </a:r>
          </a:p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التركيز على مصدر أرباح المنشأة.    </a:t>
            </a:r>
            <a:endParaRPr lang="en-SA" dirty="0">
              <a:latin typeface="29LT Azer" pitchFamily="2" charset="-78"/>
              <a:cs typeface="29LT Azer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D6D36-3362-2349-9B34-E17A1645C8CD}"/>
              </a:ext>
            </a:extLst>
          </p:cNvPr>
          <p:cNvSpPr txBox="1"/>
          <p:nvPr/>
        </p:nvSpPr>
        <p:spPr>
          <a:xfrm>
            <a:off x="10058400" y="3059668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200" dirty="0">
                <a:solidFill>
                  <a:schemeClr val="bg2">
                    <a:lumMod val="50000"/>
                  </a:schemeClr>
                </a:solidFill>
                <a:latin typeface="29LT Azer" pitchFamily="2" charset="-78"/>
                <a:cs typeface="29LT Azer" pitchFamily="2" charset="-78"/>
              </a:rPr>
              <a:t>أمثلة: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91C62-71C4-F148-ACB5-D46443C111B0}"/>
              </a:ext>
            </a:extLst>
          </p:cNvPr>
          <p:cNvSpPr txBox="1"/>
          <p:nvPr/>
        </p:nvSpPr>
        <p:spPr>
          <a:xfrm>
            <a:off x="9435473" y="4477405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ar-SA" sz="2800" dirty="0">
                <a:solidFill>
                  <a:schemeClr val="bg2">
                    <a:lumMod val="50000"/>
                  </a:schemeClr>
                </a:solidFill>
                <a:latin typeface="29LT Azer" pitchFamily="2" charset="-78"/>
                <a:cs typeface="29LT Azer" pitchFamily="2" charset="-78"/>
              </a:rPr>
              <a:t>اشتراكات </a:t>
            </a:r>
            <a:endParaRPr lang="en-SA" sz="2800" dirty="0">
              <a:solidFill>
                <a:schemeClr val="bg2">
                  <a:lumMod val="50000"/>
                </a:schemeClr>
              </a:solidFill>
              <a:latin typeface="29LT Azer" pitchFamily="2" charset="-78"/>
              <a:cs typeface="29LT Azer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4477C-8637-3247-8341-F010AE0C1EC0}"/>
              </a:ext>
            </a:extLst>
          </p:cNvPr>
          <p:cNvSpPr txBox="1"/>
          <p:nvPr/>
        </p:nvSpPr>
        <p:spPr>
          <a:xfrm>
            <a:off x="6440216" y="4477405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ar-SA" sz="2800" dirty="0">
                <a:solidFill>
                  <a:schemeClr val="bg2">
                    <a:lumMod val="50000"/>
                  </a:schemeClr>
                </a:solidFill>
                <a:latin typeface="29LT Azer" pitchFamily="2" charset="-78"/>
                <a:cs typeface="29LT Azer" pitchFamily="2" charset="-78"/>
              </a:rPr>
              <a:t>إعلانات </a:t>
            </a:r>
            <a:endParaRPr lang="en-SA" sz="2800" dirty="0">
              <a:solidFill>
                <a:schemeClr val="bg2">
                  <a:lumMod val="50000"/>
                </a:schemeClr>
              </a:solidFill>
              <a:latin typeface="29LT Azer" pitchFamily="2" charset="-78"/>
              <a:cs typeface="29LT Azer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3EBC2A-72EE-AC4A-B037-14E74DD8BB91}"/>
              </a:ext>
            </a:extLst>
          </p:cNvPr>
          <p:cNvSpPr txBox="1"/>
          <p:nvPr/>
        </p:nvSpPr>
        <p:spPr>
          <a:xfrm>
            <a:off x="3382315" y="4477405"/>
            <a:ext cx="1675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ar-SA" sz="2800" dirty="0">
                <a:solidFill>
                  <a:schemeClr val="bg2">
                    <a:lumMod val="50000"/>
                  </a:schemeClr>
                </a:solidFill>
                <a:latin typeface="29LT Azer" pitchFamily="2" charset="-78"/>
                <a:cs typeface="29LT Azer" pitchFamily="2" charset="-78"/>
              </a:rPr>
              <a:t>بيع منتجات </a:t>
            </a:r>
            <a:endParaRPr lang="en-SA" sz="2800" dirty="0">
              <a:solidFill>
                <a:schemeClr val="bg2">
                  <a:lumMod val="50000"/>
                </a:schemeClr>
              </a:solidFill>
              <a:latin typeface="29LT Azer" pitchFamily="2" charset="-78"/>
              <a:cs typeface="29LT Aze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159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8591-3EAD-BA45-A913-B0E7751F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خطة الدخول إلى السوق </a:t>
            </a:r>
            <a:endParaRPr lang="en-SA" dirty="0">
              <a:latin typeface="29LT Azer" pitchFamily="2" charset="-78"/>
              <a:cs typeface="29LT Azer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7907-4C1F-7547-8280-4DA9C9C7E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كيفية الوصول للعملاء واستقطابهم. </a:t>
            </a:r>
          </a:p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كيفية إقناعهم بالحل أو تجربة المنتج / الخدمة المقدمة. </a:t>
            </a:r>
          </a:p>
          <a:p>
            <a:pPr algn="r" rtl="1"/>
            <a:r>
              <a:rPr lang="ar-SA" dirty="0">
                <a:latin typeface="29LT Azer" pitchFamily="2" charset="-78"/>
                <a:cs typeface="29LT Azer" pitchFamily="2" charset="-78"/>
              </a:rPr>
              <a:t>كيفية الحصول على حصة من السوق. </a:t>
            </a:r>
          </a:p>
        </p:txBody>
      </p:sp>
      <p:pic>
        <p:nvPicPr>
          <p:cNvPr id="4" name="Picture 3" descr="A picture containing stereo&#10;&#10;Description automatically generated">
            <a:extLst>
              <a:ext uri="{FF2B5EF4-FFF2-40B4-BE49-F238E27FC236}">
                <a16:creationId xmlns:a16="http://schemas.microsoft.com/office/drawing/2014/main" id="{4306EFD5-CF7C-BA49-AC91-DCC88572E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6" b="6320"/>
          <a:stretch/>
        </p:blipFill>
        <p:spPr>
          <a:xfrm>
            <a:off x="7405991" y="3429000"/>
            <a:ext cx="3947809" cy="2307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2DDEA7-3152-A041-942C-A267CE1847CA}"/>
              </a:ext>
            </a:extLst>
          </p:cNvPr>
          <p:cNvSpPr txBox="1"/>
          <p:nvPr/>
        </p:nvSpPr>
        <p:spPr>
          <a:xfrm>
            <a:off x="4724765" y="3816628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ar-SA" dirty="0">
                <a:solidFill>
                  <a:schemeClr val="bg2">
                    <a:lumMod val="50000"/>
                  </a:schemeClr>
                </a:solidFill>
                <a:latin typeface="29LT Azer" pitchFamily="2" charset="-78"/>
                <a:cs typeface="29LT Azer" pitchFamily="2" charset="-78"/>
              </a:rPr>
              <a:t>إجمالي الطلب في السوق على المنتج أو الخدمة. </a:t>
            </a:r>
            <a:endParaRPr lang="en-SA" dirty="0">
              <a:solidFill>
                <a:schemeClr val="bg2">
                  <a:lumMod val="50000"/>
                </a:schemeClr>
              </a:solidFill>
              <a:latin typeface="29LT Azer" pitchFamily="2" charset="-78"/>
              <a:cs typeface="29LT Azer" pitchFamily="2" charset="-78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4EC402-64E9-C849-90AB-10920A19FE3B}"/>
              </a:ext>
            </a:extLst>
          </p:cNvPr>
          <p:cNvCxnSpPr>
            <a:cxnSpLocks/>
          </p:cNvCxnSpPr>
          <p:nvPr/>
        </p:nvCxnSpPr>
        <p:spPr>
          <a:xfrm flipH="1">
            <a:off x="8429625" y="4001294"/>
            <a:ext cx="812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C8D80F-5377-BE4B-9D9C-2FF5A64A2D02}"/>
              </a:ext>
            </a:extLst>
          </p:cNvPr>
          <p:cNvCxnSpPr>
            <a:cxnSpLocks/>
          </p:cNvCxnSpPr>
          <p:nvPr/>
        </p:nvCxnSpPr>
        <p:spPr>
          <a:xfrm flipH="1">
            <a:off x="8315325" y="4582605"/>
            <a:ext cx="812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EFD3B-F998-5747-9BC4-65818424D157}"/>
              </a:ext>
            </a:extLst>
          </p:cNvPr>
          <p:cNvCxnSpPr>
            <a:cxnSpLocks/>
          </p:cNvCxnSpPr>
          <p:nvPr/>
        </p:nvCxnSpPr>
        <p:spPr>
          <a:xfrm flipH="1">
            <a:off x="8315325" y="5420519"/>
            <a:ext cx="812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C86842-2FE6-754F-AA72-2A03E1D0422B}"/>
              </a:ext>
            </a:extLst>
          </p:cNvPr>
          <p:cNvSpPr txBox="1"/>
          <p:nvPr/>
        </p:nvSpPr>
        <p:spPr>
          <a:xfrm>
            <a:off x="1433970" y="4397939"/>
            <a:ext cx="670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ar-SA" dirty="0">
                <a:solidFill>
                  <a:schemeClr val="bg2">
                    <a:lumMod val="50000"/>
                  </a:schemeClr>
                </a:solidFill>
                <a:latin typeface="29LT Azer" pitchFamily="2" charset="-78"/>
                <a:cs typeface="29LT Azer" pitchFamily="2" charset="-78"/>
              </a:rPr>
              <a:t>السوق المتاح والذي بالإمكان الدخول فيه واستهدافه ويقع في المحيط الجغرافي المحيط بك. </a:t>
            </a:r>
            <a:endParaRPr lang="en-SA" dirty="0">
              <a:solidFill>
                <a:schemeClr val="bg2">
                  <a:lumMod val="50000"/>
                </a:schemeClr>
              </a:solidFill>
              <a:latin typeface="29LT Azer" pitchFamily="2" charset="-78"/>
              <a:cs typeface="29LT Azer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0C1AC-3B6B-C849-8444-AC2ACC18E408}"/>
              </a:ext>
            </a:extLst>
          </p:cNvPr>
          <p:cNvSpPr txBox="1"/>
          <p:nvPr/>
        </p:nvSpPr>
        <p:spPr>
          <a:xfrm>
            <a:off x="3639744" y="5231377"/>
            <a:ext cx="442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ar-SA" dirty="0">
                <a:solidFill>
                  <a:schemeClr val="bg2">
                    <a:lumMod val="50000"/>
                  </a:schemeClr>
                </a:solidFill>
                <a:latin typeface="29LT Azer" pitchFamily="2" charset="-78"/>
                <a:cs typeface="29LT Azer" pitchFamily="2" charset="-78"/>
              </a:rPr>
              <a:t>السوق الذي ممكن الاستحواذ عليه وأخذ الحصة الأكبر فيه.</a:t>
            </a:r>
            <a:endParaRPr lang="en-SA" dirty="0">
              <a:solidFill>
                <a:schemeClr val="bg2">
                  <a:lumMod val="50000"/>
                </a:schemeClr>
              </a:solidFill>
              <a:latin typeface="29LT Azer" pitchFamily="2" charset="-78"/>
              <a:cs typeface="29LT Aze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7606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462</Words>
  <Application>Microsoft Macintosh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29LT Azer</vt:lpstr>
      <vt:lpstr>29LT Azer Light</vt:lpstr>
      <vt:lpstr>29LT Azer Medium</vt:lpstr>
      <vt:lpstr>Arial</vt:lpstr>
      <vt:lpstr>Calibri</vt:lpstr>
      <vt:lpstr>Calibri Light</vt:lpstr>
      <vt:lpstr>Courier New</vt:lpstr>
      <vt:lpstr>Office Theme</vt:lpstr>
      <vt:lpstr>PowerPoint Presentation</vt:lpstr>
      <vt:lpstr>مقدمة</vt:lpstr>
      <vt:lpstr>العنوان  </vt:lpstr>
      <vt:lpstr>المشكلة / الفرصة الاستثمارية </vt:lpstr>
      <vt:lpstr>الوصف الكامل وطريقة الاستخدام للمنتج أو الخدمة</vt:lpstr>
      <vt:lpstr>عرض النموذج الأولي</vt:lpstr>
      <vt:lpstr>القيمة المضافة أو التنافسية </vt:lpstr>
      <vt:lpstr>نموذج العمل التجاري </vt:lpstr>
      <vt:lpstr>خطة الدخول إلى السوق </vt:lpstr>
      <vt:lpstr>تحليل المنافسين </vt:lpstr>
      <vt:lpstr>آلية التنفيذ</vt:lpstr>
      <vt:lpstr>المرحلة الحالية </vt:lpstr>
      <vt:lpstr>الفريق </vt:lpstr>
      <vt:lpstr>شكرًا على حسن استماعكم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Fatimah  Jelaidan</dc:creator>
  <cp:lastModifiedBy>Zahra Almahfoudh</cp:lastModifiedBy>
  <cp:revision>74</cp:revision>
  <dcterms:created xsi:type="dcterms:W3CDTF">2020-02-25T11:50:56Z</dcterms:created>
  <dcterms:modified xsi:type="dcterms:W3CDTF">2020-05-04T17:58:44Z</dcterms:modified>
</cp:coreProperties>
</file>