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8" r:id="rId4"/>
  </p:sldMasterIdLst>
  <p:notesMasterIdLst>
    <p:notesMasterId r:id="rId24"/>
  </p:notesMasterIdLst>
  <p:handoutMasterIdLst>
    <p:handoutMasterId r:id="rId25"/>
  </p:handoutMasterIdLst>
  <p:sldIdLst>
    <p:sldId id="360" r:id="rId5"/>
    <p:sldId id="406" r:id="rId6"/>
    <p:sldId id="407" r:id="rId7"/>
    <p:sldId id="410" r:id="rId8"/>
    <p:sldId id="409" r:id="rId9"/>
    <p:sldId id="411" r:id="rId10"/>
    <p:sldId id="412" r:id="rId11"/>
    <p:sldId id="413" r:id="rId12"/>
    <p:sldId id="414" r:id="rId13"/>
    <p:sldId id="415" r:id="rId14"/>
    <p:sldId id="416" r:id="rId15"/>
    <p:sldId id="419" r:id="rId16"/>
    <p:sldId id="420" r:id="rId17"/>
    <p:sldId id="425" r:id="rId18"/>
    <p:sldId id="418" r:id="rId19"/>
    <p:sldId id="422" r:id="rId20"/>
    <p:sldId id="423" r:id="rId21"/>
    <p:sldId id="424" r:id="rId22"/>
    <p:sldId id="426" r:id="rId23"/>
  </p:sldIdLst>
  <p:sldSz cx="9906000" cy="6858000" type="A4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6068">
          <p15:clr>
            <a:srgbClr val="A4A3A4"/>
          </p15:clr>
        </p15:guide>
        <p15:guide id="3" pos="353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D88A"/>
    <a:srgbClr val="10D896"/>
    <a:srgbClr val="0ED86C"/>
    <a:srgbClr val="12D8B5"/>
    <a:srgbClr val="E9EFF7"/>
    <a:srgbClr val="FFFF99"/>
    <a:srgbClr val="CCFFCC"/>
    <a:srgbClr val="FF9900"/>
    <a:srgbClr val="FFFFC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4" autoAdjust="0"/>
    <p:restoredTop sz="89711" autoAdjust="0"/>
  </p:normalViewPr>
  <p:slideViewPr>
    <p:cSldViewPr snapToObjects="1">
      <p:cViewPr varScale="1">
        <p:scale>
          <a:sx n="78" d="100"/>
          <a:sy n="78" d="100"/>
        </p:scale>
        <p:origin x="432" y="96"/>
      </p:cViewPr>
      <p:guideLst>
        <p:guide orient="horz" pos="845"/>
        <p:guide pos="6068"/>
        <p:guide pos="353"/>
        <p:guide orient="horz" pos="333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125" d="100"/>
          <a:sy n="125" d="100"/>
        </p:scale>
        <p:origin x="1398" y="-594"/>
      </p:cViewPr>
      <p:guideLst>
        <p:guide orient="horz" pos="3108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51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710" tIns="31355" rIns="62710" bIns="31355" numCol="1" anchor="t" anchorCtr="0" compatLnSpc="1">
            <a:prstTxWarp prst="textNoShape">
              <a:avLst/>
            </a:prstTxWarp>
          </a:bodyPr>
          <a:lstStyle>
            <a:lvl1pPr algn="l" defTabSz="627902" eaLnBrk="1" hangingPunct="1">
              <a:lnSpc>
                <a:spcPct val="110000"/>
              </a:lnSpc>
              <a:defRPr sz="8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051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710" tIns="31355" rIns="62710" bIns="31355" numCol="1" anchor="t" anchorCtr="0" compatLnSpc="1">
            <a:prstTxWarp prst="textNoShape">
              <a:avLst/>
            </a:prstTxWarp>
          </a:bodyPr>
          <a:lstStyle>
            <a:lvl1pPr algn="r" defTabSz="627902" eaLnBrk="1" hangingPunct="1">
              <a:lnSpc>
                <a:spcPct val="110000"/>
              </a:lnSpc>
              <a:defRPr sz="8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6725"/>
            <a:ext cx="29051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710" tIns="31355" rIns="62710" bIns="31355" numCol="1" anchor="b" anchorCtr="0" compatLnSpc="1">
            <a:prstTxWarp prst="textNoShape">
              <a:avLst/>
            </a:prstTxWarp>
          </a:bodyPr>
          <a:lstStyle>
            <a:lvl1pPr algn="l" defTabSz="627902" eaLnBrk="1" hangingPunct="1">
              <a:lnSpc>
                <a:spcPct val="110000"/>
              </a:lnSpc>
              <a:defRPr sz="8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356725"/>
            <a:ext cx="29051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710" tIns="31355" rIns="62710" bIns="31355" numCol="1" anchor="b" anchorCtr="0" compatLnSpc="1">
            <a:prstTxWarp prst="textNoShape">
              <a:avLst/>
            </a:prstTxWarp>
          </a:bodyPr>
          <a:lstStyle>
            <a:lvl1pPr algn="r" defTabSz="627063" eaLnBrk="1" hangingPunct="1">
              <a:lnSpc>
                <a:spcPct val="110000"/>
              </a:lnSpc>
              <a:defRPr sz="8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BBB950A-3AE1-4348-A5B7-9BEBC95C3D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314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5125" cy="1968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710" tIns="31355" rIns="62710" bIns="31355" numCol="1" anchor="t" anchorCtr="0" compatLnSpc="1">
            <a:prstTxWarp prst="textNoShape">
              <a:avLst/>
            </a:prstTxWarp>
            <a:spAutoFit/>
          </a:bodyPr>
          <a:lstStyle>
            <a:lvl1pPr algn="l" defTabSz="627902" eaLnBrk="1" hangingPunct="1">
              <a:lnSpc>
                <a:spcPct val="110000"/>
              </a:lnSpc>
              <a:defRPr sz="8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6988" y="0"/>
            <a:ext cx="2905125" cy="1968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710" tIns="31355" rIns="62710" bIns="31355" numCol="1" anchor="t" anchorCtr="0" compatLnSpc="1">
            <a:prstTxWarp prst="textNoShape">
              <a:avLst/>
            </a:prstTxWarp>
            <a:spAutoFit/>
          </a:bodyPr>
          <a:lstStyle>
            <a:lvl1pPr algn="r" defTabSz="627902" eaLnBrk="1" hangingPunct="1">
              <a:lnSpc>
                <a:spcPct val="110000"/>
              </a:lnSpc>
              <a:defRPr sz="8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36600"/>
            <a:ext cx="5311775" cy="3678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676775"/>
            <a:ext cx="4976813" cy="1208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710" tIns="31355" rIns="62710" bIns="3135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5338"/>
            <a:ext cx="2905125" cy="198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710" tIns="31355" rIns="62710" bIns="31355" numCol="1" anchor="b" anchorCtr="0" compatLnSpc="1">
            <a:prstTxWarp prst="textNoShape">
              <a:avLst/>
            </a:prstTxWarp>
            <a:spAutoFit/>
          </a:bodyPr>
          <a:lstStyle>
            <a:lvl1pPr algn="l" defTabSz="627902" eaLnBrk="1" hangingPunct="1">
              <a:lnSpc>
                <a:spcPct val="110000"/>
              </a:lnSpc>
              <a:defRPr sz="8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6988" y="9685338"/>
            <a:ext cx="2905125" cy="198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710" tIns="31355" rIns="62710" bIns="31355" numCol="1" anchor="b" anchorCtr="0" compatLnSpc="1">
            <a:prstTxWarp prst="textNoShape">
              <a:avLst/>
            </a:prstTxWarp>
            <a:spAutoFit/>
          </a:bodyPr>
          <a:lstStyle>
            <a:lvl1pPr algn="r" defTabSz="627063" eaLnBrk="1" hangingPunct="1">
              <a:lnSpc>
                <a:spcPct val="110000"/>
              </a:lnSpc>
              <a:defRPr sz="8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0D17C3E-94F5-47DC-9D54-579DEF1DFB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3256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D17C3E-94F5-47DC-9D54-579DEF1DFB19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814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16410" y="2167384"/>
            <a:ext cx="5877943" cy="541536"/>
          </a:xfrm>
        </p:spPr>
        <p:txBody>
          <a:bodyPr/>
          <a:lstStyle>
            <a:lvl1pPr algn="ctr">
              <a:defRPr sz="29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06403" y="3792974"/>
            <a:ext cx="893194" cy="334707"/>
          </a:xfrm>
        </p:spPr>
        <p:txBody>
          <a:bodyPr wrap="none" anchor="b"/>
          <a:lstStyle>
            <a:lvl1pPr algn="ctr">
              <a:defRPr sz="150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648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8" y="293688"/>
            <a:ext cx="7170737" cy="19177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2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69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6410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7788" y="828675"/>
            <a:ext cx="4799012" cy="138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28675"/>
            <a:ext cx="4799013" cy="138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4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3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84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16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905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0956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3" name="Rectangle 1283"/>
          <p:cNvSpPr>
            <a:spLocks noChangeArrowheads="1"/>
          </p:cNvSpPr>
          <p:nvPr/>
        </p:nvSpPr>
        <p:spPr bwMode="auto">
          <a:xfrm>
            <a:off x="4648200" y="6524625"/>
            <a:ext cx="609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5200" tIns="0" rIns="2520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fld id="{30ECC7C2-507F-4135-941B-6C25613D3DC5}" type="slidenum">
              <a:rPr kumimoji="0" lang="en-US" altLang="ko-KR" sz="1000" b="0" smtClean="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b="0" dirty="0" smtClean="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/18</a:t>
            </a:r>
          </a:p>
        </p:txBody>
      </p:sp>
      <p:sp>
        <p:nvSpPr>
          <p:cNvPr id="1027" name="Rectangle 1376"/>
          <p:cNvSpPr>
            <a:spLocks noGrp="1" noChangeArrowheads="1"/>
          </p:cNvSpPr>
          <p:nvPr>
            <p:ph type="title"/>
          </p:nvPr>
        </p:nvSpPr>
        <p:spPr bwMode="auto">
          <a:xfrm>
            <a:off x="920750" y="141288"/>
            <a:ext cx="35274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코오롱베니트 대내보고 서식 </a:t>
            </a:r>
            <a:r>
              <a:rPr lang="en-US" altLang="ko-KR" smtClean="0"/>
              <a:t>– </a:t>
            </a:r>
            <a:r>
              <a:rPr lang="ko-KR" altLang="en-US" smtClean="0"/>
              <a:t>가로</a:t>
            </a:r>
            <a:r>
              <a:rPr lang="en-US" altLang="ko-KR" smtClean="0"/>
              <a:t>1</a:t>
            </a:r>
          </a:p>
        </p:txBody>
      </p:sp>
      <p:sp>
        <p:nvSpPr>
          <p:cNvPr id="1028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88" y="828675"/>
            <a:ext cx="97504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grpSp>
        <p:nvGrpSpPr>
          <p:cNvPr id="1029" name="그룹 3"/>
          <p:cNvGrpSpPr>
            <a:grpSpLocks/>
          </p:cNvGrpSpPr>
          <p:nvPr/>
        </p:nvGrpSpPr>
        <p:grpSpPr bwMode="auto">
          <a:xfrm>
            <a:off x="77788" y="6494463"/>
            <a:ext cx="9750425" cy="319087"/>
            <a:chOff x="77788" y="6493979"/>
            <a:chExt cx="9750425" cy="319397"/>
          </a:xfrm>
        </p:grpSpPr>
        <p:sp>
          <p:nvSpPr>
            <p:cNvPr id="1030" name="직사각형 1"/>
            <p:cNvSpPr>
              <a:spLocks noChangeArrowheads="1"/>
            </p:cNvSpPr>
            <p:nvPr userDrawn="1"/>
          </p:nvSpPr>
          <p:spPr bwMode="auto">
            <a:xfrm>
              <a:off x="7797800" y="6493979"/>
              <a:ext cx="2030413" cy="2399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mtClean="0">
                <a:solidFill>
                  <a:srgbClr val="000000"/>
                </a:solidFill>
              </a:endParaRPr>
            </a:p>
          </p:txBody>
        </p:sp>
        <p:pic>
          <p:nvPicPr>
            <p:cNvPr id="1031" name="그림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288" y="6520705"/>
              <a:ext cx="19605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직사각형 2"/>
            <p:cNvSpPr>
              <a:spLocks noChangeArrowheads="1"/>
            </p:cNvSpPr>
            <p:nvPr userDrawn="1"/>
          </p:nvSpPr>
          <p:spPr bwMode="auto">
            <a:xfrm>
              <a:off x="77788" y="6493979"/>
              <a:ext cx="1454150" cy="3193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mtClean="0">
                <a:solidFill>
                  <a:srgbClr val="000000"/>
                </a:solidFill>
              </a:endParaRPr>
            </a:p>
          </p:txBody>
        </p:sp>
        <p:pic>
          <p:nvPicPr>
            <p:cNvPr id="1033" name="Picture 1446" descr="영문블루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" t="12006" r="36240" b="18675"/>
            <a:stretch>
              <a:fillRect/>
            </a:stretch>
          </p:blipFill>
          <p:spPr bwMode="auto">
            <a:xfrm>
              <a:off x="163514" y="6558209"/>
              <a:ext cx="1261094" cy="142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7" r:id="rId1"/>
    <p:sldLayoutId id="2147484507" r:id="rId2"/>
    <p:sldLayoutId id="2147484508" r:id="rId3"/>
    <p:sldLayoutId id="2147484509" r:id="rId4"/>
    <p:sldLayoutId id="2147484510" r:id="rId5"/>
    <p:sldLayoutId id="2147484511" r:id="rId6"/>
    <p:sldLayoutId id="2147484512" r:id="rId7"/>
    <p:sldLayoutId id="2147484513" r:id="rId8"/>
    <p:sldLayoutId id="2147484514" r:id="rId9"/>
    <p:sldLayoutId id="2147484515" r:id="rId10"/>
    <p:sldLayoutId id="214748451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4D4D4D"/>
          </a:solidFill>
          <a:latin typeface="나눔고딕 Bold" panose="020D0804000000000000" pitchFamily="50" charset="-127"/>
          <a:ea typeface="나눔고딕 Bold" panose="020D0804000000000000" pitchFamily="50" charset="-127"/>
          <a:cs typeface="나눔고딕 Bold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4D4D4D"/>
          </a:solidFill>
          <a:latin typeface="나눔고딕 Bold" panose="020D0804000000000000" pitchFamily="50" charset="-127"/>
          <a:ea typeface="나눔고딕 Bold" panose="020D0804000000000000" pitchFamily="50" charset="-127"/>
          <a:cs typeface="나눔고딕 Bold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4D4D4D"/>
          </a:solidFill>
          <a:latin typeface="나눔고딕 Bold" panose="020D0804000000000000" pitchFamily="50" charset="-127"/>
          <a:ea typeface="나눔고딕 Bold" panose="020D0804000000000000" pitchFamily="50" charset="-127"/>
          <a:cs typeface="나눔고딕 Bold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4D4D4D"/>
          </a:solidFill>
          <a:latin typeface="나눔고딕 Bold" panose="020D0804000000000000" pitchFamily="50" charset="-127"/>
          <a:ea typeface="나눔고딕 Bold" panose="020D0804000000000000" pitchFamily="50" charset="-127"/>
          <a:cs typeface="나눔고딕 Bold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4D4D4D"/>
          </a:solidFill>
          <a:latin typeface="나눔고딕 Bold" panose="020D0804000000000000" pitchFamily="50" charset="-127"/>
          <a:ea typeface="나눔고딕 Bold" panose="020D0804000000000000" pitchFamily="50" charset="-127"/>
          <a:cs typeface="나눔고딕 Bold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just" rtl="0" eaLnBrk="0" fontAlgn="base" latinLnBrk="1" hangingPunct="0">
        <a:lnSpc>
          <a:spcPct val="105000"/>
        </a:lnSpc>
        <a:spcBef>
          <a:spcPct val="15000"/>
        </a:spcBef>
        <a:spcAft>
          <a:spcPct val="30000"/>
        </a:spcAft>
        <a:buFont typeface="Wingdings" pitchFamily="2" charset="2"/>
        <a:buChar char="•"/>
        <a:defRPr kumimoji="1" sz="1200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나눔고딕"/>
        </a:defRPr>
      </a:lvl1pPr>
      <a:lvl2pPr marL="301625" indent="-160338" algn="just" rtl="0" eaLnBrk="0" fontAlgn="base" latinLnBrk="1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itchFamily="50" charset="-127"/>
        <a:buChar char="–"/>
        <a:defRPr kumimoji="1" sz="1200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나눔고딕"/>
        </a:defRPr>
      </a:lvl2pPr>
      <a:lvl3pPr marL="454025" indent="-150813" algn="just" rtl="0" eaLnBrk="0" fontAlgn="base" latinLnBrk="1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itchFamily="2" charset="2"/>
        <a:buChar char="Ø"/>
        <a:defRPr kumimoji="1" sz="1200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나눔고딕"/>
        </a:defRPr>
      </a:lvl3pPr>
      <a:lvl4pPr marL="568325" indent="-112713" algn="just" rtl="0" eaLnBrk="0" fontAlgn="base" latinLnBrk="1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200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나눔고딕"/>
        </a:defRPr>
      </a:lvl4pPr>
      <a:lvl5pPr marL="711200" indent="-141288" algn="just" rtl="0" eaLnBrk="0" fontAlgn="base" latinLnBrk="1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나눔고딕"/>
        </a:defRPr>
      </a:lvl5pPr>
      <a:lvl6pPr marL="1168400" indent="-141288" algn="just" rtl="0" eaLnBrk="1" fontAlgn="base" latinLnBrk="1" hangingPunct="1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1625600" indent="-141288" algn="just" rtl="0" eaLnBrk="1" fontAlgn="base" latinLnBrk="1" hangingPunct="1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2082800" indent="-141288" algn="just" rtl="0" eaLnBrk="1" fontAlgn="base" latinLnBrk="1" hangingPunct="1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2540000" indent="-141288" algn="just" rtl="0" eaLnBrk="1" fontAlgn="base" latinLnBrk="1" hangingPunct="1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products/nmt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045289" y="2167633"/>
            <a:ext cx="5820236" cy="541535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카카오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네이버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ML API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자료 조사</a:t>
            </a:r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5" name="부제목 2"/>
          <p:cNvSpPr>
            <a:spLocks noGrp="1"/>
          </p:cNvSpPr>
          <p:nvPr>
            <p:ph type="subTitle" idx="1"/>
          </p:nvPr>
        </p:nvSpPr>
        <p:spPr>
          <a:xfrm>
            <a:off x="3643186" y="3630694"/>
            <a:ext cx="2619628" cy="680956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2017. 10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코오롱베니트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Mobile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융합팀</a:t>
            </a:r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64" y="1880828"/>
            <a:ext cx="7785418" cy="3376966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11521" y="5456778"/>
            <a:ext cx="1505176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인지 기술</a:t>
            </a:r>
            <a:endParaRPr lang="ko-KR" altLang="en-US" sz="12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828764" y="5408634"/>
            <a:ext cx="5805198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6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R-CNN(Region Convolutional Neural Network)</a:t>
            </a:r>
          </a:p>
        </p:txBody>
      </p:sp>
      <p:sp>
        <p:nvSpPr>
          <p:cNvPr id="8" name="이등변 삼각형 7"/>
          <p:cNvSpPr/>
          <p:nvPr/>
        </p:nvSpPr>
        <p:spPr bwMode="auto">
          <a:xfrm rot="5400000">
            <a:off x="2211931" y="5479545"/>
            <a:ext cx="297561" cy="252028"/>
          </a:xfrm>
          <a:prstGeom prst="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Clova,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3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Clova,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96516" y="1577182"/>
            <a:ext cx="8784976" cy="188782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크게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가지로 구성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 platform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에코 시스템</a:t>
            </a: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 </a:t>
            </a:r>
            <a:r>
              <a:rPr lang="en-US" altLang="ko-KR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A.I </a:t>
            </a:r>
            <a:r>
              <a:rPr lang="en-US" altLang="ko-KR" sz="16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인식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(Clova Speech Recognition),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합성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(Clova Speech Synthesis), </a:t>
            </a:r>
            <a:r>
              <a:rPr lang="en-US" altLang="ko-KR" sz="1600" u="sng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Clova</a:t>
            </a:r>
            <a:r>
              <a:rPr lang="en-US" altLang="ko-KR" sz="1600" u="sng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Face API</a:t>
            </a:r>
            <a:endParaRPr lang="ko-KR" altLang="en-US" sz="1600" b="1" u="sng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2308" y="3645024"/>
            <a:ext cx="7933692" cy="188782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Face API</a:t>
            </a:r>
          </a:p>
          <a:p>
            <a:pPr>
              <a:defRPr/>
            </a:pP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얼굴 감지</a:t>
            </a:r>
            <a:r>
              <a:rPr lang="en-US" altLang="ko-KR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(Face Detection) : </a:t>
            </a:r>
            <a:r>
              <a:rPr lang="ko-KR" altLang="en-US" sz="1600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사진에 얼굴 감지</a:t>
            </a:r>
            <a:endParaRPr lang="en-US" altLang="ko-KR" sz="1600" u="sng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-&gt; R-CNN(Region Convolutional Neural Network)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1" u="sng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눈코입</a:t>
            </a:r>
            <a:r>
              <a:rPr lang="ko-KR" altLang="en-US" sz="16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감지</a:t>
            </a:r>
            <a:r>
              <a:rPr lang="en-US" altLang="ko-KR" sz="16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(Face Landmark Detection) : </a:t>
            </a:r>
            <a:r>
              <a:rPr lang="ko-KR" altLang="en-US" sz="1600" b="1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방향으로 기울어져 있는지 감지</a:t>
            </a:r>
            <a:endParaRPr lang="en-US" altLang="ko-KR" sz="1600" b="1" u="sng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얼굴 인식</a:t>
            </a:r>
            <a:r>
              <a:rPr lang="en-US" altLang="ko-KR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(Face Recognition) : </a:t>
            </a:r>
            <a:r>
              <a:rPr lang="ko-KR" altLang="en-US" sz="1600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닮은 유명인 찾기</a:t>
            </a:r>
            <a:endParaRPr lang="en-US" altLang="ko-KR" sz="1600" u="sng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-&gt; CNN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얼굴 특징 추출</a:t>
            </a:r>
            <a:r>
              <a:rPr lang="en-US" altLang="ko-KR" sz="16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(Face Feature Extraction) : </a:t>
            </a:r>
            <a:r>
              <a:rPr lang="ko-KR" altLang="en-US" sz="1600" b="1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lang="en-US" altLang="ko-KR" sz="16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표정 등 특징 추출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2720752" y="3068960"/>
            <a:ext cx="0" cy="576064"/>
          </a:xfrm>
          <a:prstGeom prst="straightConnector1">
            <a:avLst/>
          </a:prstGeom>
          <a:gradFill flip="none" rotWithShape="1">
            <a:gsLst>
              <a:gs pos="39600">
                <a:srgbClr val="10D896"/>
              </a:gs>
              <a:gs pos="0">
                <a:srgbClr val="12D8B5"/>
              </a:gs>
              <a:gs pos="100000">
                <a:srgbClr val="0ED86C"/>
              </a:gs>
            </a:gsLst>
            <a:lin ang="5400000" scaled="1"/>
            <a:tileRect/>
          </a:gradFill>
          <a:ln w="28575">
            <a:solidFill>
              <a:srgbClr val="FF0000"/>
            </a:solidFill>
            <a:headEnd type="non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7499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1269007"/>
            <a:ext cx="6588732" cy="46957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Clova,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60388" y="6127106"/>
            <a:ext cx="4824536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NMT : Neural Machine Translation(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 신경망 기계번역기술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029838" y="5652095"/>
            <a:ext cx="684076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05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출시전</a:t>
            </a:r>
            <a:r>
              <a:rPr lang="en-US" altLang="ko-KR" sz="105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975442" y="5657651"/>
            <a:ext cx="684076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05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출시전</a:t>
            </a:r>
            <a:r>
              <a:rPr lang="en-US" altLang="ko-KR" sz="105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368700" y="2289534"/>
            <a:ext cx="2664420" cy="31046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6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Clova,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6" y="1341438"/>
            <a:ext cx="6645188" cy="41391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 bwMode="auto">
          <a:xfrm>
            <a:off x="638270" y="3841228"/>
            <a:ext cx="1218386" cy="6840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48256" y="5609402"/>
            <a:ext cx="906402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Naver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Developers 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로그인하여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이용신청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신규 어플리케이션을 생성하고 앱에서 사용할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https://developers.naver.com/products/clova</a:t>
            </a:r>
            <a:endParaRPr lang="ko-KR" altLang="en-US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6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1341438"/>
            <a:ext cx="2232372" cy="3968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08" y="1311597"/>
            <a:ext cx="5782620" cy="189165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551885" y="5381589"/>
            <a:ext cx="2816939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Speech-to-Text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가능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Boiler-plate code 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정도만 제공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68462" y="1556792"/>
            <a:ext cx="2016224" cy="648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279390" y="3898570"/>
            <a:ext cx="5724066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</a:t>
            </a:r>
            <a:r>
              <a:rPr lang="ko-KR" altLang="en-US" sz="12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녹음한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걸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Interface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받아서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Brain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처리하고 그 결과를 반환</a:t>
            </a:r>
            <a:endParaRPr lang="en-US" altLang="ko-KR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12" y="3329091"/>
            <a:ext cx="2971800" cy="371475"/>
          </a:xfrm>
          <a:prstGeom prst="rect">
            <a:avLst/>
          </a:prstGeom>
        </p:spPr>
      </p:pic>
      <p:cxnSp>
        <p:nvCxnSpPr>
          <p:cNvPr id="9" name="꺾인 연결선 8"/>
          <p:cNvCxnSpPr/>
          <p:nvPr/>
        </p:nvCxnSpPr>
        <p:spPr bwMode="auto">
          <a:xfrm rot="16200000" flipH="1">
            <a:off x="6613413" y="2685246"/>
            <a:ext cx="1071664" cy="216023"/>
          </a:xfrm>
          <a:prstGeom prst="bentConnector3">
            <a:avLst/>
          </a:prstGeom>
          <a:gradFill flip="none" rotWithShape="1">
            <a:gsLst>
              <a:gs pos="39600">
                <a:srgbClr val="10D896"/>
              </a:gs>
              <a:gs pos="0">
                <a:srgbClr val="12D8B5"/>
              </a:gs>
              <a:gs pos="100000">
                <a:srgbClr val="0ED86C"/>
              </a:gs>
            </a:gsLst>
            <a:lin ang="5400000" scaled="1"/>
            <a:tileRect/>
          </a:gradFill>
          <a:ln w="31750">
            <a:solidFill>
              <a:srgbClr val="0FD88A"/>
            </a:solidFill>
            <a:prstDash val="sysDot"/>
            <a:headEnd type="none"/>
            <a:tailEnd type="triangle"/>
          </a:ln>
        </p:spPr>
      </p:cxnSp>
      <p:cxnSp>
        <p:nvCxnSpPr>
          <p:cNvPr id="11" name="꺾인 연결선 10"/>
          <p:cNvCxnSpPr/>
          <p:nvPr/>
        </p:nvCxnSpPr>
        <p:spPr bwMode="auto">
          <a:xfrm rot="16200000" flipV="1">
            <a:off x="6969603" y="2653093"/>
            <a:ext cx="1043363" cy="252025"/>
          </a:xfrm>
          <a:prstGeom prst="bentConnector3">
            <a:avLst/>
          </a:prstGeom>
          <a:gradFill flip="none" rotWithShape="1">
            <a:gsLst>
              <a:gs pos="39600">
                <a:srgbClr val="10D896"/>
              </a:gs>
              <a:gs pos="0">
                <a:srgbClr val="12D8B5"/>
              </a:gs>
              <a:gs pos="100000">
                <a:srgbClr val="0ED86C"/>
              </a:gs>
            </a:gsLst>
            <a:lin ang="5400000" scaled="1"/>
            <a:tileRect/>
          </a:gradFill>
          <a:ln w="31750">
            <a:solidFill>
              <a:srgbClr val="0FD88A"/>
            </a:solidFill>
            <a:prstDash val="solid"/>
            <a:headEnd type="non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93147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Clova,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40" y="1976855"/>
            <a:ext cx="1800225" cy="179070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69211" y="3889349"/>
            <a:ext cx="373588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Papago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11520" y="4547581"/>
            <a:ext cx="3897059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선보인 인공지능 기반 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번역기</a:t>
            </a:r>
            <a:endParaRPr lang="en-US" altLang="ko-KR" sz="1200" b="0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한국어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일본어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중국어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스페인어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프랑스어 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언어 번역</a:t>
            </a:r>
            <a:endParaRPr lang="en-US" altLang="ko-KR" sz="12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labspace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번역기의 서비스 버전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(PC/Mobile)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1200" u="sng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 </a:t>
            </a:r>
            <a:r>
              <a:rPr lang="en-US" altLang="ko-KR" sz="1200" u="sng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u="sng" kern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층을 쌓아서 번역 </a:t>
            </a:r>
            <a:r>
              <a:rPr lang="ko-KR" altLang="en-US" sz="1200" u="sng" kern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200" u="sng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u="sng" kern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신문기사</a:t>
            </a:r>
            <a:r>
              <a:rPr lang="en-US" altLang="ko-KR" sz="1200" u="sng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u="sng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51" y="1700808"/>
            <a:ext cx="4792862" cy="35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Clova,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80" y="1269007"/>
            <a:ext cx="7337449" cy="4937926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560088" y="6203085"/>
            <a:ext cx="906402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12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번역과 자주 비견되는 예</a:t>
            </a:r>
            <a:endParaRPr lang="ko-KR" altLang="en-US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5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Clova,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96516" y="1577182"/>
            <a:ext cx="9309484" cy="285993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Papago API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크게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가지로 구성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Papago NMT </a:t>
            </a:r>
            <a:r>
              <a:rPr lang="ko-KR" altLang="en-US" sz="1600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번역</a:t>
            </a:r>
            <a:r>
              <a:rPr lang="en-US" altLang="ko-KR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Neural Machine Translation(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 기반 기계번역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defRPr/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-&gt; 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문장을 신경망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(encoder)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문장벡터로 변환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문장을 생성하는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신경망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(decoder)</a:t>
            </a:r>
          </a:p>
          <a:p>
            <a:pPr>
              <a:defRPr/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대규모 병렬 코퍼스로 부터 자동 학습</a:t>
            </a: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Papago SMT 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번역 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Statistical Machine Translation(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기반 기계번역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defRPr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-&gt;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문장을 단어나 구문 단위로 쪼개어 통계상 가장 자연스럽다고 판단되는 번역결과 제시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Clova,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8" y="1341438"/>
            <a:ext cx="7899904" cy="337811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548256" y="5437018"/>
            <a:ext cx="906402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Naver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Developers 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로그인하여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이용신청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신규 어플리케이션을 생성하고 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2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앱에서 사용할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https://developers.naver.com/products/nmt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언어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(Java, PHP, Node.js, Python, C#)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예제 제공</a:t>
            </a:r>
            <a:endParaRPr lang="ko-KR" altLang="en-US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38270" y="3392996"/>
            <a:ext cx="1326398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256" y="5041472"/>
            <a:ext cx="1560363" cy="15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980892" y="2708920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4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4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962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94200"/>
            <a:ext cx="99060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WordArt 8"/>
          <p:cNvSpPr>
            <a:spLocks noChangeArrowheads="1" noChangeShapeType="1" noTextEdit="1"/>
          </p:cNvSpPr>
          <p:nvPr/>
        </p:nvSpPr>
        <p:spPr bwMode="auto">
          <a:xfrm>
            <a:off x="1712913" y="1387475"/>
            <a:ext cx="1584325" cy="3476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1200" kern="10" dirty="0">
                <a:solidFill>
                  <a:srgbClr val="1443A3"/>
                </a:solidFill>
                <a:latin typeface="HY울릉도M"/>
              </a:rPr>
              <a:t>Agenda</a:t>
            </a:r>
            <a:endParaRPr lang="ko-KR" altLang="en-US" sz="1200" kern="10" dirty="0">
              <a:solidFill>
                <a:srgbClr val="1443A3"/>
              </a:solidFill>
              <a:latin typeface="HY울릉도M"/>
            </a:endParaRPr>
          </a:p>
        </p:txBody>
      </p:sp>
      <p:grpSp>
        <p:nvGrpSpPr>
          <p:cNvPr id="5126" name="Group 9"/>
          <p:cNvGrpSpPr>
            <a:grpSpLocks/>
          </p:cNvGrpSpPr>
          <p:nvPr/>
        </p:nvGrpSpPr>
        <p:grpSpPr bwMode="auto">
          <a:xfrm>
            <a:off x="1603375" y="2019300"/>
            <a:ext cx="2605091" cy="436563"/>
            <a:chOff x="729" y="1567"/>
            <a:chExt cx="1641" cy="275"/>
          </a:xfrm>
        </p:grpSpPr>
        <p:sp>
          <p:nvSpPr>
            <p:cNvPr id="7185" name="Text Box 11"/>
            <p:cNvSpPr txBox="1">
              <a:spLocks noChangeArrowheads="1"/>
            </p:cNvSpPr>
            <p:nvPr/>
          </p:nvSpPr>
          <p:spPr bwMode="auto">
            <a:xfrm>
              <a:off x="847" y="1588"/>
              <a:ext cx="1523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94323" tIns="47169" rIns="94323" bIns="47169" anchor="ctr">
              <a:sp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buFontTx/>
                <a:buNone/>
                <a:defRPr sz="2000">
                  <a:solidFill>
                    <a:schemeClr val="bg2">
                      <a:lumMod val="60000"/>
                      <a:lumOff val="40000"/>
                    </a:schemeClr>
                  </a:solidFill>
                  <a:latin typeface="+mn-ea"/>
                  <a:ea typeface="+mn-ea"/>
                </a:defRPr>
              </a:lvl1pPr>
              <a:lvl2pPr marL="742950" indent="-28575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Font typeface="맑은 고딕" panose="020B0503020000020004" pitchFamily="50" charset="-127"/>
                <a:buChar char="–"/>
                <a:defRPr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2pPr>
              <a:lvl3pPr marL="11430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Ø"/>
                <a:defRPr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3pPr>
              <a:lvl4pPr marL="16002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Char char="•"/>
                <a:defRPr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4pPr>
              <a:lvl5pPr marL="20574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5pPr>
              <a:lvl6pPr marL="25146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6pPr>
              <a:lvl7pPr marL="29718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7pPr>
              <a:lvl8pPr marL="34290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8pPr>
              <a:lvl9pPr marL="38862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9pPr>
            </a:lstStyle>
            <a:p>
              <a:pPr>
                <a:defRPr/>
              </a:pPr>
              <a:r>
                <a:rPr lang="ko-KR" altLang="en-US" dirty="0" err="1"/>
                <a:t>ㅣ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</a:rPr>
                <a:t>카카오 </a:t>
              </a:r>
              <a:r>
                <a:rPr lang="ko-KR" altLang="en-US" smtClean="0">
                  <a:solidFill>
                    <a:schemeClr val="bg2">
                      <a:lumMod val="75000"/>
                    </a:schemeClr>
                  </a:solidFill>
                </a:rPr>
                <a:t>음성 </a:t>
              </a:r>
              <a:r>
                <a:rPr lang="en-US" altLang="ko-KR" dirty="0" smtClean="0">
                  <a:solidFill>
                    <a:schemeClr val="bg2">
                      <a:lumMod val="75000"/>
                    </a:schemeClr>
                  </a:solidFill>
                </a:rPr>
                <a:t>API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163" name="Text Box 10"/>
            <p:cNvSpPr txBox="1">
              <a:spLocks noChangeArrowheads="1"/>
            </p:cNvSpPr>
            <p:nvPr/>
          </p:nvSpPr>
          <p:spPr bwMode="auto">
            <a:xfrm>
              <a:off x="729" y="1567"/>
              <a:ext cx="2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94323" tIns="47169" rIns="94323" bIns="47169" anchor="ctr">
              <a:spAutoFit/>
            </a:bodyPr>
            <a:lstStyle>
              <a:lvl1pPr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Font typeface="Wingdings" pitchFamily="2" charset="2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Font typeface="맑은 고딕" pitchFamily="50" charset="-127"/>
                <a:buChar char="–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Font typeface="Wingdings" pitchFamily="2" charset="2"/>
                <a:buChar char="Ø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ko-KR" sz="2000" dirty="0">
                  <a:solidFill>
                    <a:srgbClr val="4D4D4D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grpSp>
        <p:nvGrpSpPr>
          <p:cNvPr id="5127" name="Group 9"/>
          <p:cNvGrpSpPr>
            <a:grpSpLocks/>
          </p:cNvGrpSpPr>
          <p:nvPr/>
        </p:nvGrpSpPr>
        <p:grpSpPr bwMode="auto">
          <a:xfrm>
            <a:off x="1603374" y="2560644"/>
            <a:ext cx="3175005" cy="436563"/>
            <a:chOff x="729" y="1567"/>
            <a:chExt cx="2000" cy="275"/>
          </a:xfrm>
        </p:grpSpPr>
        <p:sp>
          <p:nvSpPr>
            <p:cNvPr id="6161" name="Text Box 10"/>
            <p:cNvSpPr txBox="1">
              <a:spLocks noChangeArrowheads="1"/>
            </p:cNvSpPr>
            <p:nvPr/>
          </p:nvSpPr>
          <p:spPr bwMode="auto">
            <a:xfrm>
              <a:off x="729" y="1567"/>
              <a:ext cx="2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94323" tIns="47169" rIns="94323" bIns="47169" anchor="ctr">
              <a:spAutoFit/>
            </a:bodyPr>
            <a:lstStyle>
              <a:lvl1pPr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Font typeface="Wingdings" pitchFamily="2" charset="2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Font typeface="맑은 고딕" pitchFamily="50" charset="-127"/>
                <a:buChar char="–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Font typeface="Wingdings" pitchFamily="2" charset="2"/>
                <a:buChar char="Ø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ko-KR" sz="2000" dirty="0" smtClean="0">
                  <a:solidFill>
                    <a:srgbClr val="4D4D4D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7183" name="Text Box 11"/>
            <p:cNvSpPr txBox="1">
              <a:spLocks noChangeArrowheads="1"/>
            </p:cNvSpPr>
            <p:nvPr/>
          </p:nvSpPr>
          <p:spPr bwMode="auto">
            <a:xfrm>
              <a:off x="847" y="1588"/>
              <a:ext cx="188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94323" tIns="47169" rIns="94323" bIns="47169" anchor="ctr">
              <a:spAutoFit/>
            </a:bodyPr>
            <a:lstStyle>
              <a:lvl1pPr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Font typeface="Wingdings" panose="05000000000000000000" pitchFamily="2" charset="2"/>
                <a:buChar char="•"/>
                <a:defRPr kumimoji="1"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  <a:lvl2pPr marL="742950" indent="-28575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Font typeface="맑은 고딕" panose="020B0503020000020004" pitchFamily="50" charset="-127"/>
                <a:buChar char="–"/>
                <a:defRPr kumimoji="1"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2pPr>
              <a:lvl3pPr marL="11430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Ø"/>
                <a:defRPr kumimoji="1"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3pPr>
              <a:lvl4pPr marL="16002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Char char="•"/>
                <a:defRPr kumimoji="1"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4pPr>
              <a:lvl5pPr marL="2057400" indent="-228600" algn="just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5pPr>
              <a:lvl6pPr marL="25146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6pPr>
              <a:lvl7pPr marL="29718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7pPr>
              <a:lvl8pPr marL="34290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8pPr>
              <a:lvl9pPr marL="3886200" indent="-228600" algn="just" eaLnBrk="0" fontAlgn="base" hangingPunct="0">
                <a:lnSpc>
                  <a:spcPct val="105000"/>
                </a:lnSpc>
                <a:spcBef>
                  <a:spcPct val="15000"/>
                </a:spcBef>
                <a:spcAft>
                  <a:spcPct val="30000"/>
                </a:spcAft>
                <a:buClr>
                  <a:srgbClr val="4D4D4D"/>
                </a:buClr>
                <a:buSzPct val="50000"/>
                <a:buChar char="•"/>
                <a:defRPr kumimoji="1" sz="12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2000" dirty="0" err="1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+mn-ea"/>
                  <a:ea typeface="+mn-ea"/>
                </a:rPr>
                <a:t>ㅣ</a:t>
              </a:r>
              <a:r>
                <a:rPr lang="ko-KR" altLang="en-US" sz="2000" dirty="0" smtClean="0">
                  <a:solidFill>
                    <a:srgbClr val="4D4D4D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dirty="0" err="1" smtClean="0">
                  <a:solidFill>
                    <a:srgbClr val="4D4D4D"/>
                  </a:solidFill>
                  <a:latin typeface="+mn-ea"/>
                  <a:ea typeface="+mn-ea"/>
                </a:rPr>
                <a:t>네이버</a:t>
              </a:r>
              <a:r>
                <a:rPr lang="ko-KR" altLang="en-US" sz="2000" dirty="0" smtClean="0">
                  <a:solidFill>
                    <a:srgbClr val="4D4D4D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dirty="0" smtClean="0">
                  <a:solidFill>
                    <a:srgbClr val="4D4D4D"/>
                  </a:solidFill>
                  <a:latin typeface="+mn-ea"/>
                  <a:ea typeface="+mn-ea"/>
                </a:rPr>
                <a:t>Clova, </a:t>
              </a:r>
              <a:r>
                <a:rPr lang="ko-KR" altLang="en-US" sz="2000" smtClean="0">
                  <a:solidFill>
                    <a:srgbClr val="4D4D4D"/>
                  </a:solidFill>
                  <a:latin typeface="+mn-ea"/>
                  <a:ea typeface="+mn-ea"/>
                </a:rPr>
                <a:t>파파고</a:t>
              </a:r>
              <a:endParaRPr lang="ko-KR" altLang="en-US" sz="2000" dirty="0" smtClean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음성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1400889"/>
            <a:ext cx="3997437" cy="7201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97" y="2315267"/>
            <a:ext cx="3870375" cy="6955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14" y="3204954"/>
            <a:ext cx="4012259" cy="698357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17807" y="875157"/>
            <a:ext cx="1250818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뉴스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36" y="4112439"/>
            <a:ext cx="3997437" cy="7469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197" y="5085184"/>
            <a:ext cx="3870375" cy="8131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5068" y="1400889"/>
            <a:ext cx="3735884" cy="6567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068" y="2298793"/>
            <a:ext cx="4075733" cy="6868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5068" y="3204954"/>
            <a:ext cx="3888432" cy="665296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5541474" y="4549072"/>
            <a:ext cx="373588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6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keyword : AI, </a:t>
            </a:r>
            <a:r>
              <a:rPr lang="ko-KR" altLang="en-US" sz="1600" kern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16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endParaRPr lang="ko-KR" altLang="en-US" sz="16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이등변 삼각형 13"/>
          <p:cNvSpPr/>
          <p:nvPr/>
        </p:nvSpPr>
        <p:spPr bwMode="auto">
          <a:xfrm rot="10800000">
            <a:off x="6298884" y="4284046"/>
            <a:ext cx="2268252" cy="252028"/>
          </a:xfrm>
          <a:prstGeom prst="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 bwMode="auto">
          <a:xfrm rot="10800000">
            <a:off x="6275290" y="5349943"/>
            <a:ext cx="2268252" cy="252028"/>
          </a:xfrm>
          <a:prstGeom prst="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721494" y="5633050"/>
            <a:ext cx="1715782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뉴톤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(Newtone)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437276" y="5624582"/>
            <a:ext cx="1715782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아이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8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음성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아이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96516" y="1577182"/>
            <a:ext cx="8784976" cy="2139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기술을 결합한 </a:t>
            </a:r>
            <a:r>
              <a:rPr lang="ko-KR" altLang="en-US" sz="1600" u="sng" kern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1600" u="sng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600" u="sng" kern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endParaRPr lang="en-US" altLang="ko-KR" sz="1600" u="sng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음성엔진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인식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합성 기술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시각엔진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시각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사물 인식기술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대화엔진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자연어 처리기술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추천엔진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및 머신러닝 기반 추천기술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번역엔진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다국어 번역처리기술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b="1" u="sng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</a:t>
            </a:r>
            <a:r>
              <a:rPr lang="ko-KR" altLang="en-US" sz="1600" u="sng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오픈빌더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및 카카오톡 접점이 필요한 파트너나 개인에게 제공되는 플랫폼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내년 상반기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 예정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8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음성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(Newtone)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96516" y="1577182"/>
            <a:ext cx="8784976" cy="188782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Newtone API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크게 두 가지 기능 제공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Speech-to-Text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말하는 음성 언어를 컴퓨터가 해석해 그 내용을 문자 데이터 변환</a:t>
            </a: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Text-to-Speech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데이터를 사람이 이해할 수 있는 음성 언어로 변환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984362" y="3764994"/>
            <a:ext cx="373588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How to...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 bwMode="auto">
          <a:xfrm rot="10800000">
            <a:off x="3776450" y="3338989"/>
            <a:ext cx="2268252" cy="252028"/>
          </a:xfrm>
          <a:prstGeom prst="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090682" y="4112244"/>
            <a:ext cx="579664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월부터 딥러닝 기술 적용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만개 단어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된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범용 어휘 사전을 확보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99657" y="5280279"/>
            <a:ext cx="579664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600" u="sng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DNN(Deep Neural Network)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TTS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이등변 삼각형 10"/>
          <p:cNvSpPr/>
          <p:nvPr/>
        </p:nvSpPr>
        <p:spPr bwMode="auto">
          <a:xfrm rot="10800000">
            <a:off x="3788032" y="4965637"/>
            <a:ext cx="2268252" cy="252028"/>
          </a:xfrm>
          <a:prstGeom prst="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146380" y="5674129"/>
            <a:ext cx="579664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1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DNN </a:t>
            </a:r>
            <a:r>
              <a:rPr lang="ko-KR" altLang="en-US" sz="11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</a:t>
            </a:r>
            <a:r>
              <a:rPr lang="en-US" altLang="ko-KR" sz="11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음성 인식</a:t>
            </a:r>
            <a:r>
              <a:rPr lang="en-US" altLang="ko-KR" sz="11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인식</a:t>
            </a:r>
            <a:r>
              <a:rPr lang="en-US" altLang="ko-KR" sz="11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자연어 처리</a:t>
            </a:r>
            <a:r>
              <a:rPr lang="en-US" altLang="ko-KR" sz="11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마약 발견 및 독성학</a:t>
            </a:r>
            <a:r>
              <a:rPr lang="en-US" altLang="ko-KR" sz="11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관계 관리</a:t>
            </a:r>
            <a:r>
              <a:rPr lang="en-US" altLang="ko-KR" sz="11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생물 정보학</a:t>
            </a:r>
            <a:r>
              <a:rPr lang="en-US" altLang="ko-KR" sz="11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 광고</a:t>
            </a:r>
            <a:endParaRPr lang="en-US" altLang="ko-KR" sz="11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2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음성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(Newtone)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26" y="1340768"/>
            <a:ext cx="6328290" cy="39690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 bwMode="auto">
          <a:xfrm>
            <a:off x="1424608" y="2564904"/>
            <a:ext cx="1008112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51885" y="5381589"/>
            <a:ext cx="906402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Daum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Developers 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로그인하여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 만들기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신규 앱을 생성하고 앱에서 사용할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OS(Android/iOS)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맞는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SDK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다운로드 후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구현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https://developers.daum.net/console</a:t>
            </a:r>
            <a:endParaRPr lang="ko-KR" altLang="en-US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2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음성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(Newtone)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8" y="1341438"/>
            <a:ext cx="2233575" cy="3970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1341438"/>
            <a:ext cx="2233575" cy="3970800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51885" y="5381589"/>
            <a:ext cx="3933063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Speech-to-Text, Text-to-Speech 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테스트 가능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라이브러리는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.so </a:t>
            </a:r>
            <a:r>
              <a:rPr lang="ko-KR" altLang="en-US" sz="12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제공</a:t>
            </a:r>
            <a:endParaRPr lang="ko-KR" altLang="en-US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334249"/>
            <a:ext cx="2232248" cy="39684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5781092" y="2384884"/>
            <a:ext cx="2016224" cy="1872208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6897216" y="2672916"/>
            <a:ext cx="1116124" cy="5400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직사각형 12"/>
          <p:cNvSpPr/>
          <p:nvPr/>
        </p:nvSpPr>
        <p:spPr bwMode="auto">
          <a:xfrm>
            <a:off x="6537176" y="2384884"/>
            <a:ext cx="36004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7968430" y="3129913"/>
            <a:ext cx="1728192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CONFIDENCE_VALUES</a:t>
            </a:r>
            <a:endParaRPr lang="ko-KR" altLang="en-US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975997" y="597957"/>
            <a:ext cx="612068" cy="733548"/>
          </a:xfrm>
          <a:prstGeom prst="rect">
            <a:avLst/>
          </a:prstGeom>
        </p:spPr>
      </p:pic>
      <p:sp>
        <p:nvSpPr>
          <p:cNvPr id="18" name="모서리가 둥근 사각형 설명선 17"/>
          <p:cNvSpPr/>
          <p:nvPr/>
        </p:nvSpPr>
        <p:spPr bwMode="auto">
          <a:xfrm>
            <a:off x="8013340" y="1560003"/>
            <a:ext cx="1448599" cy="1113496"/>
          </a:xfrm>
          <a:prstGeom prst="wedgeRoundRectCallout">
            <a:avLst>
              <a:gd name="adj1" fmla="val 29483"/>
              <a:gd name="adj2" fmla="val -77057"/>
              <a:gd name="adj3" fmla="val 16667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“</a:t>
            </a:r>
            <a:r>
              <a: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아아 테스트 아아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＂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50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588" y="2893773"/>
            <a:ext cx="1464198" cy="2805095"/>
          </a:xfrm>
          <a:prstGeom prst="rect">
            <a:avLst/>
          </a:prstGeom>
        </p:spPr>
      </p:pic>
      <p:sp>
        <p:nvSpPr>
          <p:cNvPr id="2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음성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17806" y="875157"/>
            <a:ext cx="931514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Newtone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 사용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Process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오각형 2"/>
          <p:cNvSpPr/>
          <p:nvPr/>
        </p:nvSpPr>
        <p:spPr bwMode="auto">
          <a:xfrm>
            <a:off x="535825" y="1777181"/>
            <a:ext cx="1764196" cy="360000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API </a:t>
            </a:r>
            <a:r>
              <a:rPr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발급</a:t>
            </a:r>
            <a:endParaRPr lang="ko-KR" altLang="en-US" sz="1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갈매기형 수장 3"/>
          <p:cNvSpPr/>
          <p:nvPr/>
        </p:nvSpPr>
        <p:spPr bwMode="auto">
          <a:xfrm>
            <a:off x="2300021" y="1777181"/>
            <a:ext cx="1548172" cy="36000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SDK </a:t>
            </a:r>
            <a:r>
              <a:rPr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설정</a:t>
            </a:r>
            <a:endParaRPr lang="ko-KR" altLang="en-US" sz="1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갈매기형 수장 5"/>
          <p:cNvSpPr/>
          <p:nvPr/>
        </p:nvSpPr>
        <p:spPr bwMode="auto">
          <a:xfrm>
            <a:off x="3848193" y="1777181"/>
            <a:ext cx="1872208" cy="36000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Permission</a:t>
            </a:r>
            <a:r>
              <a:rPr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설정</a:t>
            </a:r>
            <a:endParaRPr lang="ko-KR" altLang="en-US" sz="1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갈매기형 수장 7"/>
          <p:cNvSpPr/>
          <p:nvPr/>
        </p:nvSpPr>
        <p:spPr bwMode="auto">
          <a:xfrm>
            <a:off x="5720401" y="1777181"/>
            <a:ext cx="1872208" cy="36000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라이브러리 초기화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갈매기형 수장 8"/>
          <p:cNvSpPr/>
          <p:nvPr/>
        </p:nvSpPr>
        <p:spPr bwMode="auto">
          <a:xfrm>
            <a:off x="7614414" y="1781237"/>
            <a:ext cx="1872208" cy="36000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리스너 설정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갈매기형 수장 9"/>
          <p:cNvSpPr/>
          <p:nvPr/>
        </p:nvSpPr>
        <p:spPr bwMode="auto">
          <a:xfrm>
            <a:off x="5209141" y="3675361"/>
            <a:ext cx="1872208" cy="36000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콜백 처리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8016" y="2139500"/>
            <a:ext cx="1728192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Daum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Developers site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발급</a:t>
            </a:r>
            <a:endParaRPr lang="en-US" altLang="ko-KR" sz="1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300021" y="2139500"/>
            <a:ext cx="1548172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맞는 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SDK 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설정</a:t>
            </a:r>
            <a:endParaRPr lang="en-US" altLang="ko-KR" sz="1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859531" y="2156724"/>
            <a:ext cx="1860870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접속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녹음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접속허용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 허용</a:t>
            </a:r>
            <a:endParaRPr lang="en-US" altLang="ko-KR" sz="1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731739" y="2156724"/>
            <a:ext cx="1860870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JNI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.so 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초기화</a:t>
            </a:r>
            <a:endParaRPr lang="en-US" altLang="ko-KR" sz="1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92609" y="2177406"/>
            <a:ext cx="1860870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처리 결과 리스너 설정</a:t>
            </a:r>
            <a:endParaRPr lang="en-US" altLang="ko-KR" sz="1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164406" y="4071530"/>
            <a:ext cx="1860870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Cloud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처리한 음성해석 결과를 콜백 메소드로 처리</a:t>
            </a:r>
            <a:endParaRPr lang="en-US" altLang="ko-KR" sz="1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64" y="3794844"/>
            <a:ext cx="1094545" cy="10029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20" y="3474768"/>
            <a:ext cx="534139" cy="64015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34" y="3166875"/>
            <a:ext cx="732589" cy="140348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729" y="3221948"/>
            <a:ext cx="1333500" cy="1266825"/>
          </a:xfrm>
          <a:prstGeom prst="rect">
            <a:avLst/>
          </a:prstGeom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4746000" y="3478436"/>
            <a:ext cx="495222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8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</p:txBody>
      </p:sp>
      <p:sp>
        <p:nvSpPr>
          <p:cNvPr id="28" name="오른쪽 화살표 27"/>
          <p:cNvSpPr/>
          <p:nvPr/>
        </p:nvSpPr>
        <p:spPr bwMode="auto">
          <a:xfrm>
            <a:off x="1891209" y="3708627"/>
            <a:ext cx="832124" cy="293466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110000"/>
              </a:lnSpc>
            </a:pPr>
            <a:endParaRPr lang="ko-KR" altLang="en-US" sz="1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3920073" y="3708627"/>
            <a:ext cx="832124" cy="293466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110000"/>
              </a:lnSpc>
            </a:pPr>
            <a:endParaRPr lang="ko-KR" altLang="en-US" sz="1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2944391" y="3862374"/>
            <a:ext cx="715452" cy="209156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000" kern="0" dirty="0" smtClean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Newton</a:t>
            </a:r>
          </a:p>
        </p:txBody>
      </p:sp>
    </p:spTree>
    <p:extLst>
      <p:ext uri="{BB962C8B-B14F-4D97-AF65-F5344CB8AC3E}">
        <p14:creationId xmlns:p14="http://schemas.microsoft.com/office/powerpoint/2010/main" val="28220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11225" y="142241"/>
            <a:ext cx="598599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Clova, </a:t>
            </a:r>
            <a:r>
              <a:rPr lang="ko-KR" altLang="en-US" sz="20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</a:t>
            </a:r>
            <a:endParaRPr lang="ko-KR" altLang="en-US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17806" y="875157"/>
            <a:ext cx="197089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28" y="2063423"/>
            <a:ext cx="1771650" cy="177165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69211" y="3889349"/>
            <a:ext cx="3735884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11520" y="4547581"/>
            <a:ext cx="3897059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b="0" u="sng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</a:t>
            </a:r>
            <a:r>
              <a:rPr lang="en-US" altLang="ko-KR" sz="1200" b="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u="sng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irtual </a:t>
            </a:r>
            <a:r>
              <a:rPr lang="en-US" altLang="ko-KR" sz="1200" b="0" u="sng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ssistant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약자</a:t>
            </a:r>
            <a:endParaRPr lang="en-US" altLang="ko-KR" sz="1200" b="0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1200" b="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네이버와</a:t>
            </a:r>
            <a:r>
              <a:rPr lang="ko-KR" altLang="en-US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라인이 공동으로 조성하는 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200" b="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생태계</a:t>
            </a:r>
            <a:endParaRPr lang="ko-KR" altLang="en-US" sz="12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5372593"/>
            <a:ext cx="3564520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600" u="sng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keyword : </a:t>
            </a:r>
            <a:r>
              <a:rPr lang="en-US" altLang="ko-KR" sz="1600" u="sng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en-US" altLang="ko-KR" sz="1600" u="sng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RNN, RL, Robot vision, ML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 bwMode="auto">
          <a:xfrm rot="10800000">
            <a:off x="1346179" y="5063225"/>
            <a:ext cx="2268252" cy="252028"/>
          </a:xfrm>
          <a:prstGeom prst="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025008" y="2119280"/>
            <a:ext cx="1816614" cy="468000"/>
          </a:xfrm>
          <a:prstGeom prst="rect">
            <a:avLst/>
          </a:prstGeom>
          <a:gradFill flip="none" rotWithShape="1">
            <a:gsLst>
              <a:gs pos="39600">
                <a:srgbClr val="10D896"/>
              </a:gs>
              <a:gs pos="0">
                <a:srgbClr val="12D8B5"/>
              </a:gs>
              <a:gs pos="100000">
                <a:srgbClr val="0ED86C"/>
              </a:gs>
            </a:gsLst>
            <a:lin ang="5400000" scaled="1"/>
            <a:tileRect/>
          </a:gradFill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200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Clova Brain</a:t>
            </a:r>
            <a:endParaRPr lang="en-US" altLang="ko-KR" sz="12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025008" y="3134482"/>
            <a:ext cx="1816614" cy="468000"/>
          </a:xfrm>
          <a:prstGeom prst="rect">
            <a:avLst/>
          </a:prstGeom>
          <a:gradFill flip="none" rotWithShape="1">
            <a:gsLst>
              <a:gs pos="39600">
                <a:srgbClr val="10D896"/>
              </a:gs>
              <a:gs pos="0">
                <a:srgbClr val="12D8B5"/>
              </a:gs>
              <a:gs pos="100000">
                <a:srgbClr val="0ED86C"/>
              </a:gs>
            </a:gsLst>
            <a:lin ang="5400000" scaled="1"/>
            <a:tileRect/>
          </a:gradFill>
        </p:spPr>
        <p:txBody>
          <a:bodyPr/>
          <a:lstStyle>
            <a:defPPr>
              <a:defRPr lang="ko-KR"/>
            </a:defPPr>
            <a:lvl1pPr algn="ctr" latinLnBrk="1">
              <a:defRPr sz="12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 Bold"/>
              </a:defRPr>
            </a:lvl1pPr>
            <a:lvl2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Clova Interface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025008" y="3641659"/>
            <a:ext cx="1816614" cy="468000"/>
          </a:xfrm>
          <a:prstGeom prst="rect">
            <a:avLst/>
          </a:prstGeom>
          <a:gradFill flip="none" rotWithShape="1">
            <a:gsLst>
              <a:gs pos="39600">
                <a:srgbClr val="10D896"/>
              </a:gs>
              <a:gs pos="0">
                <a:srgbClr val="12D8B5"/>
              </a:gs>
              <a:gs pos="100000">
                <a:srgbClr val="0ED86C"/>
              </a:gs>
            </a:gsLst>
            <a:lin ang="5400000" scaled="1"/>
            <a:tileRect/>
          </a:gradFill>
        </p:spPr>
        <p:txBody>
          <a:bodyPr/>
          <a:lstStyle>
            <a:defPPr>
              <a:defRPr lang="ko-KR"/>
            </a:defPPr>
            <a:lvl1pPr algn="ctr" latinLnBrk="1">
              <a:defRPr sz="12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 Bold"/>
              </a:defRPr>
            </a:lvl1pPr>
            <a:lvl2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Clova Interface Connect</a:t>
            </a: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025008" y="2627305"/>
            <a:ext cx="1816614" cy="468000"/>
          </a:xfrm>
          <a:prstGeom prst="rect">
            <a:avLst/>
          </a:prstGeom>
          <a:gradFill flip="none" rotWithShape="1">
            <a:gsLst>
              <a:gs pos="39600">
                <a:srgbClr val="10D896"/>
              </a:gs>
              <a:gs pos="0">
                <a:srgbClr val="12D8B5"/>
              </a:gs>
              <a:gs pos="100000">
                <a:srgbClr val="0ED86C"/>
              </a:gs>
            </a:gsLst>
            <a:lin ang="5400000" scaled="1"/>
            <a:tileRect/>
          </a:gradFill>
        </p:spPr>
        <p:txBody>
          <a:bodyPr/>
          <a:lstStyle>
            <a:defPPr>
              <a:defRPr lang="ko-KR"/>
            </a:defPPr>
            <a:lvl1pPr algn="ctr" latinLnBrk="1">
              <a:defRPr sz="12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 Bold"/>
              </a:defRPr>
            </a:lvl1pPr>
            <a:lvl2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latinLnBrk="1">
              <a:defRPr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Clova Extension </a:t>
            </a:r>
            <a:r>
              <a:rPr lang="en-US" altLang="ko-KR" dirty="0" smtClean="0"/>
              <a:t>Kit</a:t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6905422" y="2119280"/>
            <a:ext cx="2727528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두뇌에 해당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자연어처리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다이얼로그 매니저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 기계번역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검색엔진 등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905422" y="2627305"/>
            <a:ext cx="2727527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연결을 통한 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Clova Brain 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확장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출시전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909289" y="3134482"/>
            <a:ext cx="1763626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인간의 오감에 해당</a:t>
            </a:r>
            <a:endParaRPr lang="en-US" altLang="ko-KR" sz="1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919605" y="3638148"/>
            <a:ext cx="2713343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연결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출시전</a:t>
            </a: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5751252" y="4222659"/>
            <a:ext cx="2268252" cy="252028"/>
          </a:xfrm>
          <a:prstGeom prst="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5103118" y="4600701"/>
            <a:ext cx="3564520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1600" u="sng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로보틱스</a:t>
            </a:r>
            <a:r>
              <a:rPr lang="en-US" altLang="ko-KR" sz="1600" u="sng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AI, </a:t>
            </a:r>
            <a:r>
              <a:rPr lang="ko-KR" altLang="en-US" sz="1600" u="sng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</a:t>
            </a:r>
            <a:r>
              <a:rPr lang="en-US" altLang="ko-KR" sz="1600" u="sng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3D </a:t>
            </a:r>
            <a:r>
              <a:rPr lang="ko-KR" altLang="en-US" sz="1600" u="sng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측위</a:t>
            </a:r>
            <a:endParaRPr lang="en-US" altLang="ko-KR" sz="1600" b="1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15" y="5226718"/>
            <a:ext cx="1116124" cy="95749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343" y="5372593"/>
            <a:ext cx="1368152" cy="598047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endCxn id="15" idx="1"/>
          </p:cNvCxnSpPr>
          <p:nvPr/>
        </p:nvCxnSpPr>
        <p:spPr bwMode="auto">
          <a:xfrm>
            <a:off x="4376936" y="3368482"/>
            <a:ext cx="648072" cy="0"/>
          </a:xfrm>
          <a:prstGeom prst="straightConnector1">
            <a:avLst/>
          </a:prstGeom>
          <a:gradFill flip="none" rotWithShape="1">
            <a:gsLst>
              <a:gs pos="39600">
                <a:srgbClr val="10D896"/>
              </a:gs>
              <a:gs pos="0">
                <a:srgbClr val="12D8B5"/>
              </a:gs>
              <a:gs pos="100000">
                <a:srgbClr val="0ED86C"/>
              </a:gs>
            </a:gsLst>
            <a:lin ang="5400000" scaled="1"/>
            <a:tileRect/>
          </a:gradFill>
          <a:ln>
            <a:solidFill>
              <a:srgbClr val="0FD88A"/>
            </a:solidFill>
            <a:headEnd type="none"/>
            <a:tailEnd type="triangle"/>
          </a:ln>
        </p:spPr>
      </p:cxnSp>
      <p:sp>
        <p:nvSpPr>
          <p:cNvPr id="31" name="제목 1"/>
          <p:cNvSpPr txBox="1">
            <a:spLocks/>
          </p:cNvSpPr>
          <p:nvPr/>
        </p:nvSpPr>
        <p:spPr>
          <a:xfrm>
            <a:off x="4386168" y="3350839"/>
            <a:ext cx="65808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</a:p>
        </p:txBody>
      </p:sp>
      <p:cxnSp>
        <p:nvCxnSpPr>
          <p:cNvPr id="33" name="구부러진 연결선 32"/>
          <p:cNvCxnSpPr>
            <a:stCxn id="15" idx="1"/>
            <a:endCxn id="14" idx="1"/>
          </p:cNvCxnSpPr>
          <p:nvPr/>
        </p:nvCxnSpPr>
        <p:spPr bwMode="auto">
          <a:xfrm rot="10800000">
            <a:off x="5025008" y="2353280"/>
            <a:ext cx="12700" cy="1015202"/>
          </a:xfrm>
          <a:prstGeom prst="curvedConnector3">
            <a:avLst>
              <a:gd name="adj1" fmla="val 2564598"/>
            </a:avLst>
          </a:prstGeom>
          <a:gradFill flip="none" rotWithShape="1">
            <a:gsLst>
              <a:gs pos="39600">
                <a:srgbClr val="10D896"/>
              </a:gs>
              <a:gs pos="0">
                <a:srgbClr val="12D8B5"/>
              </a:gs>
              <a:gs pos="100000">
                <a:srgbClr val="0ED86C"/>
              </a:gs>
            </a:gsLst>
            <a:lin ang="5400000" scaled="1"/>
            <a:tileRect/>
          </a:gradFill>
          <a:ln>
            <a:solidFill>
              <a:srgbClr val="0FD88A"/>
            </a:solidFill>
            <a:headEnd type="none"/>
            <a:tailEnd type="triangle"/>
          </a:ln>
        </p:spPr>
      </p:cxnSp>
      <p:sp>
        <p:nvSpPr>
          <p:cNvPr id="35" name="제목 1"/>
          <p:cNvSpPr txBox="1">
            <a:spLocks/>
          </p:cNvSpPr>
          <p:nvPr/>
        </p:nvSpPr>
        <p:spPr>
          <a:xfrm>
            <a:off x="4269048" y="2690216"/>
            <a:ext cx="658081" cy="3938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rgbClr val="4D4D4D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나눔고딕 Bold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analyze</a:t>
            </a:r>
          </a:p>
        </p:txBody>
      </p:sp>
      <p:sp>
        <p:nvSpPr>
          <p:cNvPr id="4" name="타원 3"/>
          <p:cNvSpPr/>
          <p:nvPr/>
        </p:nvSpPr>
        <p:spPr bwMode="auto">
          <a:xfrm>
            <a:off x="4329037" y="3339600"/>
            <a:ext cx="216024" cy="216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4131828" y="2690216"/>
            <a:ext cx="216024" cy="216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96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마스터-A3">
  <a:themeElements>
    <a:clrScheme name="마스터-A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마스터-A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gradFill flip="none" rotWithShape="1">
          <a:gsLst>
            <a:gs pos="39600">
              <a:srgbClr val="10D896"/>
            </a:gs>
            <a:gs pos="0">
              <a:srgbClr val="12D8B5"/>
            </a:gs>
            <a:gs pos="100000">
              <a:srgbClr val="0ED86C"/>
            </a:gs>
          </a:gsLst>
          <a:lin ang="5400000" scaled="1"/>
          <a:tileRect/>
        </a:gradFill>
        <a:ln>
          <a:solidFill>
            <a:srgbClr val="0FD88A"/>
          </a:solidFill>
          <a:headEnd type="none"/>
          <a:tailEnd type="triangle"/>
        </a:ln>
      </a:spPr>
      <a:bodyPr/>
      <a:lstStyle/>
    </a:ln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080897D576A84898758239759DB51B" ma:contentTypeVersion="0" ma:contentTypeDescription="새 문서를 만듭니다." ma:contentTypeScope="" ma:versionID="05fb107f9430c7bb016964eac3b6f7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7F9FE8-C69F-4445-A3EE-1833A76C9A7E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C3733C1-02FF-4C73-BA2B-30A4459FBA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FFF54-903F-4168-BD6E-92B1908AC0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17230</TotalTime>
  <Words>817</Words>
  <Application>Microsoft Office PowerPoint</Application>
  <PresentationFormat>A4 용지(210x297mm)</PresentationFormat>
  <Paragraphs>144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HY울릉도M</vt:lpstr>
      <vt:lpstr>굴림</vt:lpstr>
      <vt:lpstr>나눔고딕</vt:lpstr>
      <vt:lpstr>나눔고딕 Bold</vt:lpstr>
      <vt:lpstr>나눔고딕 ExtraBold</vt:lpstr>
      <vt:lpstr>맑은 고딕</vt:lpstr>
      <vt:lpstr>Arial</vt:lpstr>
      <vt:lpstr>Hack</vt:lpstr>
      <vt:lpstr>Times New Roman</vt:lpstr>
      <vt:lpstr>Wingdings</vt:lpstr>
      <vt:lpstr>1_마스터-A3</vt:lpstr>
      <vt:lpstr>카카오, 네이버 ML API 자료 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코오롱베니트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코오롱 문서 서식</dc:title>
  <dc:creator>허동혁</dc:creator>
  <cp:lastModifiedBy>김효석</cp:lastModifiedBy>
  <cp:revision>1724</cp:revision>
  <cp:lastPrinted>2015-12-29T06:33:23Z</cp:lastPrinted>
  <dcterms:created xsi:type="dcterms:W3CDTF">1999-11-18T07:23:07Z</dcterms:created>
  <dcterms:modified xsi:type="dcterms:W3CDTF">2017-10-30T02:48:10Z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0x01010076080897D576A84898758239759DB51B</vt:lpwstr>
  </property>
</Properties>
</file>