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4" r:id="rId4"/>
    <p:sldId id="262" r:id="rId5"/>
    <p:sldId id="265" r:id="rId6"/>
    <p:sldId id="263" r:id="rId7"/>
    <p:sldId id="267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2" autoAdjust="0"/>
    <p:restoredTop sz="94660"/>
  </p:normalViewPr>
  <p:slideViewPr>
    <p:cSldViewPr snapToGrid="0">
      <p:cViewPr varScale="1">
        <p:scale>
          <a:sx n="54" d="100"/>
          <a:sy n="54" d="100"/>
        </p:scale>
        <p:origin x="108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BA602-32B0-4EF9-B1FA-B6D401D82D61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968BF-83E1-49CD-A546-3F63F339A4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485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BA602-32B0-4EF9-B1FA-B6D401D82D61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968BF-83E1-49CD-A546-3F63F339A4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720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BA602-32B0-4EF9-B1FA-B6D401D82D61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968BF-83E1-49CD-A546-3F63F339A4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351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BA602-32B0-4EF9-B1FA-B6D401D82D61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968BF-83E1-49CD-A546-3F63F339A4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891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BA602-32B0-4EF9-B1FA-B6D401D82D61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968BF-83E1-49CD-A546-3F63F339A4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385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BA602-32B0-4EF9-B1FA-B6D401D82D61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968BF-83E1-49CD-A546-3F63F339A4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533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BA602-32B0-4EF9-B1FA-B6D401D82D61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968BF-83E1-49CD-A546-3F63F339A4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572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BA602-32B0-4EF9-B1FA-B6D401D82D61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968BF-83E1-49CD-A546-3F63F339A4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219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BA602-32B0-4EF9-B1FA-B6D401D82D61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968BF-83E1-49CD-A546-3F63F339A4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352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BA602-32B0-4EF9-B1FA-B6D401D82D61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968BF-83E1-49CD-A546-3F63F339A4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514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BA602-32B0-4EF9-B1FA-B6D401D82D61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968BF-83E1-49CD-A546-3F63F339A4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281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BA602-32B0-4EF9-B1FA-B6D401D82D61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968BF-83E1-49CD-A546-3F63F339A4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118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tworld.co.kr/news/98153#csidxbb02e284b375555b99fc4581a6b13a2" TargetMode="Externa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D%86%A0%EB%A8%B8%EC%8A%A4_J._%EC%99%93%EC%8A%A8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alyfactory.github.io/api.ai-chatbot/" TargetMode="External"/><Relationship Id="rId2" Type="http://schemas.openxmlformats.org/officeDocument/2006/relationships/hyperlink" Target="https://developer.ibm.com/kr/cloud/bluemix/watsonservice/2017/01/13/watsonchatbot-1-watson-conversation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console.bluemix.net/docs/services/conversation/tutorial.html" TargetMode="External"/><Relationship Id="rId4" Type="http://schemas.openxmlformats.org/officeDocument/2006/relationships/hyperlink" Target="https://console.bluemix.net/docs/services/conversation/getting-started.html#gettingstarted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21590"/>
          </a:xfrm>
        </p:spPr>
        <p:txBody>
          <a:bodyPr>
            <a:normAutofit/>
          </a:bodyPr>
          <a:lstStyle/>
          <a:p>
            <a:r>
              <a:rPr lang="en-US" altLang="ko-KR" sz="4000" dirty="0" smtClean="0"/>
              <a:t>IBM ML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2761129"/>
            <a:ext cx="9144000" cy="3039035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dirty="0"/>
              <a:t>- </a:t>
            </a:r>
            <a:r>
              <a:rPr lang="ko-KR" altLang="ko-KR" sz="2000" dirty="0"/>
              <a:t>발표일자</a:t>
            </a:r>
            <a:r>
              <a:rPr lang="en-US" altLang="ko-KR" sz="2000" dirty="0"/>
              <a:t>: </a:t>
            </a:r>
            <a:r>
              <a:rPr lang="en-US" altLang="ko-KR" sz="2000" dirty="0" smtClean="0"/>
              <a:t>10/30(</a:t>
            </a:r>
            <a:r>
              <a:rPr lang="ko-KR" altLang="ko-KR" sz="2000" dirty="0"/>
              <a:t>월</a:t>
            </a:r>
            <a:r>
              <a:rPr lang="en-US" altLang="ko-KR" sz="2000" dirty="0"/>
              <a:t>) </a:t>
            </a:r>
            <a:r>
              <a:rPr lang="ko-KR" altLang="ko-KR" sz="2000" dirty="0"/>
              <a:t>점심</a:t>
            </a:r>
          </a:p>
          <a:p>
            <a:pPr algn="l"/>
            <a:r>
              <a:rPr lang="en-US" altLang="ko-KR" sz="2000" dirty="0"/>
              <a:t>- </a:t>
            </a:r>
            <a:r>
              <a:rPr lang="ko-KR" altLang="ko-KR" sz="2000" dirty="0"/>
              <a:t>발표시간</a:t>
            </a:r>
            <a:r>
              <a:rPr lang="en-US" altLang="ko-KR" sz="2000" dirty="0"/>
              <a:t>: </a:t>
            </a:r>
            <a:r>
              <a:rPr lang="ko-KR" altLang="ko-KR" sz="2000" dirty="0"/>
              <a:t>주제당</a:t>
            </a:r>
            <a:r>
              <a:rPr lang="en-US" altLang="ko-KR" sz="2000" dirty="0"/>
              <a:t> 10</a:t>
            </a:r>
            <a:r>
              <a:rPr lang="ko-KR" altLang="ko-KR" sz="2000" dirty="0" err="1"/>
              <a:t>분이내</a:t>
            </a:r>
            <a:r>
              <a:rPr lang="en-US" altLang="ko-KR" sz="2000" dirty="0"/>
              <a:t>(Q&amp;A</a:t>
            </a:r>
            <a:r>
              <a:rPr lang="ko-KR" altLang="ko-KR" sz="2000" dirty="0"/>
              <a:t>시간 포함</a:t>
            </a:r>
            <a:r>
              <a:rPr lang="en-US" altLang="ko-KR" sz="2000" dirty="0"/>
              <a:t>)</a:t>
            </a:r>
            <a:endParaRPr lang="ko-KR" altLang="ko-KR" sz="2000" dirty="0"/>
          </a:p>
          <a:p>
            <a:pPr algn="l"/>
            <a:r>
              <a:rPr lang="en-US" altLang="ko-KR" sz="2000" dirty="0" smtClean="0"/>
              <a:t>- </a:t>
            </a:r>
            <a:r>
              <a:rPr lang="ko-KR" altLang="ko-KR" sz="2000" dirty="0" smtClean="0"/>
              <a:t>발표내용</a:t>
            </a:r>
            <a:r>
              <a:rPr lang="en-US" altLang="ko-KR" sz="2000" dirty="0"/>
              <a:t>: </a:t>
            </a:r>
            <a:endParaRPr lang="en-US" altLang="ko-KR" sz="2000" dirty="0" smtClean="0"/>
          </a:p>
          <a:p>
            <a:pPr lvl="1" algn="l"/>
            <a:r>
              <a:rPr lang="en-US" altLang="ko-KR" dirty="0" smtClean="0"/>
              <a:t>ML </a:t>
            </a:r>
            <a:r>
              <a:rPr lang="en-US" altLang="ko-KR" dirty="0"/>
              <a:t>API</a:t>
            </a:r>
            <a:r>
              <a:rPr lang="ko-KR" altLang="ko-KR" dirty="0"/>
              <a:t>과 </a:t>
            </a:r>
            <a:r>
              <a:rPr lang="ko-KR" altLang="ko-KR" dirty="0" err="1"/>
              <a:t>클라우드머신러닝</a:t>
            </a:r>
            <a:r>
              <a:rPr lang="en-US" altLang="ko-KR" dirty="0"/>
              <a:t>Tool(</a:t>
            </a:r>
            <a:r>
              <a:rPr lang="ko-KR" altLang="ko-KR" dirty="0"/>
              <a:t>있다면</a:t>
            </a:r>
            <a:r>
              <a:rPr lang="en-US" altLang="ko-KR" dirty="0"/>
              <a:t>) </a:t>
            </a:r>
            <a:r>
              <a:rPr lang="ko-KR" altLang="ko-KR" dirty="0" smtClean="0"/>
              <a:t>간단소개</a:t>
            </a:r>
            <a:endParaRPr lang="en-US" altLang="ko-KR" dirty="0" smtClean="0"/>
          </a:p>
          <a:p>
            <a:pPr lvl="1" algn="l"/>
            <a:r>
              <a:rPr lang="ko-KR" altLang="ko-KR" dirty="0" smtClean="0"/>
              <a:t>간단한 </a:t>
            </a:r>
            <a:r>
              <a:rPr lang="ko-KR" altLang="ko-KR" dirty="0"/>
              <a:t>샘플코드와 실행결과 </a:t>
            </a:r>
            <a:r>
              <a:rPr lang="ko-KR" altLang="ko-KR" dirty="0" err="1"/>
              <a:t>캡쳐</a:t>
            </a:r>
            <a:r>
              <a:rPr lang="en-US" altLang="ko-KR" dirty="0"/>
              <a:t>. (PPT</a:t>
            </a:r>
            <a:r>
              <a:rPr lang="ko-KR" altLang="ko-KR" dirty="0"/>
              <a:t>자료</a:t>
            </a:r>
            <a:r>
              <a:rPr lang="en-US" altLang="ko-KR" dirty="0"/>
              <a:t>)</a:t>
            </a:r>
            <a:endParaRPr lang="ko-KR" altLang="ko-KR" dirty="0"/>
          </a:p>
          <a:p>
            <a:pPr marL="342900" indent="-342900" algn="l">
              <a:buFontTx/>
              <a:buChar char="-"/>
            </a:pPr>
            <a:r>
              <a:rPr lang="ko-KR" altLang="ko-KR" sz="2000" dirty="0" smtClean="0"/>
              <a:t>목적</a:t>
            </a:r>
            <a:r>
              <a:rPr lang="en-US" altLang="ko-KR" sz="2000" dirty="0"/>
              <a:t>: </a:t>
            </a:r>
            <a:endParaRPr lang="en-US" altLang="ko-KR" sz="2000" dirty="0" smtClean="0"/>
          </a:p>
          <a:p>
            <a:pPr lvl="1" algn="l"/>
            <a:r>
              <a:rPr lang="en-US" altLang="ko-KR" dirty="0" smtClean="0"/>
              <a:t>ML </a:t>
            </a:r>
            <a:r>
              <a:rPr lang="en-US" altLang="ko-KR" dirty="0"/>
              <a:t>API</a:t>
            </a:r>
            <a:r>
              <a:rPr lang="ko-KR" altLang="ko-KR" dirty="0"/>
              <a:t>를 선택을 위한</a:t>
            </a:r>
            <a:r>
              <a:rPr lang="en-US" altLang="ko-KR" dirty="0"/>
              <a:t> </a:t>
            </a:r>
            <a:r>
              <a:rPr lang="ko-KR" altLang="ko-KR" dirty="0"/>
              <a:t>참고정보</a:t>
            </a:r>
            <a:r>
              <a:rPr lang="en-US" altLang="ko-KR" dirty="0"/>
              <a:t> </a:t>
            </a:r>
            <a:r>
              <a:rPr lang="ko-KR" altLang="ko-KR" dirty="0" smtClean="0"/>
              <a:t>공유</a:t>
            </a:r>
            <a:endParaRPr lang="en-US" altLang="ko-KR" dirty="0" smtClean="0"/>
          </a:p>
          <a:p>
            <a:pPr lvl="1" algn="l"/>
            <a:r>
              <a:rPr lang="ko-KR" altLang="ko-KR" dirty="0" smtClean="0"/>
              <a:t>간단한 </a:t>
            </a:r>
            <a:r>
              <a:rPr lang="ko-KR" altLang="ko-KR" dirty="0"/>
              <a:t>사용법 숙지를 통해</a:t>
            </a:r>
            <a:r>
              <a:rPr lang="en-US" altLang="ko-KR" dirty="0"/>
              <a:t> API</a:t>
            </a:r>
            <a:r>
              <a:rPr lang="ko-KR" altLang="ko-KR" dirty="0"/>
              <a:t>사용을 위한</a:t>
            </a:r>
            <a:r>
              <a:rPr lang="en-US" altLang="ko-KR" dirty="0"/>
              <a:t> </a:t>
            </a:r>
            <a:r>
              <a:rPr lang="ko-KR" altLang="ko-KR" dirty="0"/>
              <a:t>초기허들</a:t>
            </a:r>
            <a:r>
              <a:rPr lang="en-US" altLang="ko-KR" dirty="0"/>
              <a:t> </a:t>
            </a:r>
            <a:r>
              <a:rPr lang="ko-KR" altLang="ko-KR" dirty="0"/>
              <a:t>제거</a:t>
            </a:r>
          </a:p>
          <a:p>
            <a:pPr algn="l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1445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9165" y="776753"/>
            <a:ext cx="5088976" cy="5559119"/>
          </a:xfrm>
          <a:prstGeom prst="rect">
            <a:avLst/>
          </a:prstGeom>
        </p:spPr>
      </p:pic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56611" y="776753"/>
            <a:ext cx="5238919" cy="57870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-1"/>
            <a:ext cx="7667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IBM AI vs Google AI</a:t>
            </a:r>
            <a:endParaRPr lang="ko-KR" altLang="en-US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r="17792"/>
          <a:stretch/>
        </p:blipFill>
        <p:spPr>
          <a:xfrm>
            <a:off x="2209021" y="1544487"/>
            <a:ext cx="3613347" cy="200174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rcRect r="26422"/>
          <a:stretch/>
        </p:blipFill>
        <p:spPr>
          <a:xfrm>
            <a:off x="8773742" y="1573062"/>
            <a:ext cx="3005882" cy="1978824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8923677" y="3946016"/>
            <a:ext cx="2391307" cy="22179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/>
              <a:t>TensorFlow</a:t>
            </a:r>
            <a:r>
              <a:rPr lang="en-US" altLang="ko-KR" sz="1000" dirty="0"/>
              <a:t> is a library</a:t>
            </a:r>
          </a:p>
          <a:p>
            <a:r>
              <a:rPr lang="en-US" altLang="ko-KR" sz="1000" dirty="0" err="1"/>
              <a:t>TensorFlow</a:t>
            </a:r>
            <a:r>
              <a:rPr lang="en-US" altLang="ko-KR" sz="1000" dirty="0"/>
              <a:t> is hard but free, and a bit more powerful</a:t>
            </a:r>
            <a:endParaRPr lang="ko-KR" altLang="en-US" sz="1000" dirty="0"/>
          </a:p>
          <a:p>
            <a:endParaRPr lang="en-US" altLang="ko-KR" sz="1000" dirty="0" smtClean="0"/>
          </a:p>
          <a:p>
            <a:r>
              <a:rPr lang="en-US" altLang="ko-KR" sz="1000" dirty="0" err="1" smtClean="0"/>
              <a:t>Tensorflow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focuses on data scientists as </a:t>
            </a:r>
            <a:r>
              <a:rPr lang="en-US" altLang="ko-KR" sz="1000" dirty="0" smtClean="0"/>
              <a:t>users</a:t>
            </a:r>
          </a:p>
          <a:p>
            <a:endParaRPr lang="en-US" altLang="ko-KR" sz="1000" dirty="0" smtClean="0"/>
          </a:p>
          <a:p>
            <a:r>
              <a:rPr lang="en-US" altLang="ko-KR" sz="1000" dirty="0" err="1"/>
              <a:t>Tensorflow</a:t>
            </a:r>
            <a:r>
              <a:rPr lang="en-US" altLang="ko-KR" sz="1000" dirty="0"/>
              <a:t> is for more advanced users that have a grasp on some pretty complex concepts and a decent amount of computing </a:t>
            </a:r>
            <a:r>
              <a:rPr lang="en-US" altLang="ko-KR" sz="1000" dirty="0" smtClean="0"/>
              <a:t>power</a:t>
            </a:r>
          </a:p>
          <a:p>
            <a:endParaRPr lang="en-US" altLang="ko-KR" sz="10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470351" y="3946016"/>
            <a:ext cx="2586260" cy="22179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Watson is a platform.</a:t>
            </a:r>
          </a:p>
          <a:p>
            <a:endParaRPr lang="en-US" altLang="ko-KR" sz="1000" dirty="0"/>
          </a:p>
          <a:p>
            <a:r>
              <a:rPr lang="en-US" altLang="ko-KR" sz="1000" dirty="0"/>
              <a:t>Watson is a lot easier and managed, but costs money.</a:t>
            </a:r>
            <a:endParaRPr lang="ko-KR" altLang="en-US" sz="1000" dirty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Watson </a:t>
            </a:r>
            <a:r>
              <a:rPr lang="en-US" altLang="ko-KR" sz="1000" dirty="0"/>
              <a:t>Analytics is primarily for subject-matter experts and places where there’s a large body of </a:t>
            </a:r>
            <a:r>
              <a:rPr lang="en-US" altLang="ko-KR" sz="1000" dirty="0" smtClean="0"/>
              <a:t>data.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IBM </a:t>
            </a:r>
            <a:r>
              <a:rPr lang="en-US" altLang="ko-KR" sz="1000" dirty="0"/>
              <a:t>Watson is aimed at putting machine learning capabilities into the hands of everyone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/>
          </a:p>
          <a:p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6988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linkback.itworld.co.kr/images/onebyone.gif?action_id=bb02e284b375555b99fc4581a6b13a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550" y="214313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59976" y="487722"/>
            <a:ext cx="115286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IBM,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구글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, MS, 아마존이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클라우드에서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머신러닝을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구현하는 방식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  <a:hlinkClick r:id="rId3"/>
              </a:rPr>
              <a:t>http://www.itworld.co.kr/news/98153#csidxbb02e284b375555b99fc4581a6b13a2 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lang="ko-KR" altLang="en-US" sz="16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259976" y="1473402"/>
          <a:ext cx="11313458" cy="4071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774"/>
                <a:gridCol w="1301127"/>
                <a:gridCol w="1755598"/>
                <a:gridCol w="1267142"/>
                <a:gridCol w="6124817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Platform(Tool)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API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타겟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IBM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블루믹스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arn-CL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Bluemix) PaaS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기상 예측</a:t>
                      </a:r>
                      <a:endParaRPr lang="en-US" altLang="ko-KR" sz="12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언어 분석 시스템</a:t>
                      </a:r>
                      <a:endParaRPr lang="en-US" altLang="ko-KR" sz="12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이미지 인식 시스템</a:t>
                      </a:r>
                      <a:endParaRPr lang="en-US" altLang="ko-KR" sz="12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언어 번역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감성 및 톤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(tone) 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분석</a:t>
                      </a:r>
                      <a:r>
                        <a:rPr lang="ko-KR" altLang="en-US" sz="1200" dirty="0" smtClean="0"/>
                        <a:t/>
                      </a:r>
                      <a:br>
                        <a:rPr lang="ko-KR" altLang="en-US" sz="1200" dirty="0" smtClean="0"/>
                      </a:b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다수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클라우드를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기반으로 머신 </a:t>
                      </a:r>
                      <a:r>
                        <a:rPr lang="ko-KR" alt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인텔리전스를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제공</a:t>
                      </a:r>
                      <a:r>
                        <a:rPr lang="ko-KR" altLang="en-US" sz="1200" dirty="0" smtClean="0"/>
                        <a:t/>
                      </a:r>
                      <a:br>
                        <a:rPr lang="ko-KR" altLang="en-US" sz="1200" dirty="0" smtClean="0"/>
                      </a:br>
                      <a:r>
                        <a:rPr lang="ko-KR" alt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큐레이트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데이터를 이용해 폐쇄적으로 동작을 조정하는 </a:t>
                      </a:r>
                      <a:r>
                        <a:rPr lang="ko-KR" alt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왓슨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ko-KR" altLang="en-US" sz="1200" dirty="0" smtClean="0"/>
                        <a:t/>
                      </a:r>
                      <a:br>
                        <a:rPr lang="ko-KR" altLang="en-US" sz="1200" dirty="0" smtClean="0"/>
                      </a:br>
                      <a:endParaRPr lang="ko-KR" altLang="en-US" sz="1200" dirty="0"/>
                    </a:p>
                  </a:txBody>
                  <a:tcPr/>
                </a:tc>
              </a:tr>
              <a:tr h="10704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구글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구글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번역</a:t>
                      </a:r>
                      <a:endParaRPr lang="en-US" altLang="ko-KR" sz="12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구글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예측 </a:t>
                      </a:r>
                      <a:endParaRPr lang="en-US" altLang="ko-KR" sz="12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개발자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구글의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기존 머신 번역 엔진을 지원하는 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 </a:t>
                      </a:r>
                      <a:r>
                        <a:rPr lang="ko-KR" alt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구글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번역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(Google Translate)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과 </a:t>
                      </a:r>
                      <a:r>
                        <a:rPr lang="ko-KR" alt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구글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예측 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API(Google Prediction API)</a:t>
                      </a:r>
                      <a:r>
                        <a:rPr lang="ko-KR" altLang="en-US" sz="1200" dirty="0" smtClean="0"/>
                        <a:t/>
                      </a:r>
                      <a:br>
                        <a:rPr lang="ko-KR" altLang="en-US" sz="1200" dirty="0" smtClean="0"/>
                      </a:br>
                      <a:endParaRPr lang="ko-KR" altLang="en-US" sz="1200" dirty="0"/>
                    </a:p>
                  </a:txBody>
                  <a:tcPr/>
                </a:tc>
              </a:tr>
              <a:tr h="10704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MS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애저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머신러닝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스튜디오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머신 비전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(machine vision), 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음성 인식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언어 분석</a:t>
                      </a:r>
                      <a:r>
                        <a:rPr lang="ko-KR" altLang="en-US" sz="1200" dirty="0" smtClean="0"/>
                        <a:t/>
                      </a:r>
                      <a:br>
                        <a:rPr lang="ko-KR" altLang="en-US" sz="1200" dirty="0" smtClean="0"/>
                      </a:b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다수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음성 인식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언어 분석을 포괄하는 고수준의 </a:t>
                      </a:r>
                      <a:r>
                        <a:rPr lang="ko-KR" alt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큐레이트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 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세트인 프로젝트 </a:t>
                      </a:r>
                      <a:r>
                        <a:rPr lang="ko-KR" alt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옥스포드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(Project Oxford)</a:t>
                      </a:r>
                      <a:r>
                        <a:rPr lang="ko-KR" altLang="en-US" sz="1200" dirty="0" smtClean="0"/>
                        <a:t/>
                      </a:r>
                      <a:br>
                        <a:rPr lang="ko-KR" altLang="en-US" sz="1200" dirty="0" smtClean="0"/>
                      </a:b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아마존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개발자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특정 문제 해결을 추구하는 개발자들을 끌어들일 의도이거나 시장 테스트에 목적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0" y="-1"/>
            <a:ext cx="7667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왓슨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VS </a:t>
            </a:r>
            <a:r>
              <a:rPr lang="ko-KR" altLang="en-US" b="1" dirty="0" smtClean="0"/>
              <a:t>다른 놈</a:t>
            </a:r>
            <a:r>
              <a:rPr lang="en-US" altLang="ko-KR" b="1" dirty="0" smtClean="0"/>
              <a:t>…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82004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63631" y="430309"/>
            <a:ext cx="93541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i="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왓슨</a:t>
            </a:r>
            <a:r>
              <a:rPr lang="en-US" altLang="ko-KR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(Watson)</a:t>
            </a:r>
            <a:r>
              <a:rPr lang="ko-KR" altLang="en-US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은 </a:t>
            </a:r>
            <a:r>
              <a:rPr lang="ko-KR" altLang="en-US" dirty="0" smtClean="0">
                <a:solidFill>
                  <a:srgbClr val="222222"/>
                </a:solidFill>
                <a:latin typeface="Arial" panose="020B0604020202020204" pitchFamily="34" charset="0"/>
              </a:rPr>
              <a:t>자연어</a:t>
            </a:r>
            <a:r>
              <a:rPr lang="ko-KR" altLang="en-US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형식으로 된 질문들에 답할 수 있는 </a:t>
            </a:r>
            <a:r>
              <a:rPr lang="ko-KR" altLang="en-US" b="0" i="0" u="none" strike="noStrike" dirty="0" smtClean="0">
                <a:solidFill>
                  <a:srgbClr val="0B0080"/>
                </a:solidFill>
                <a:effectLst/>
                <a:latin typeface="Arial" panose="020B0604020202020204" pitchFamily="34" charset="0"/>
              </a:rPr>
              <a:t>인공지능 </a:t>
            </a:r>
            <a:r>
              <a:rPr lang="ko-KR" altLang="en-US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컴퓨터 시스템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63631" y="1064435"/>
            <a:ext cx="93272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시험 책임자 </a:t>
            </a:r>
            <a:r>
              <a:rPr lang="ko-KR" altLang="en-US" b="0" i="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데이비드</a:t>
            </a:r>
            <a:r>
              <a:rPr lang="ko-KR" altLang="en-US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b="0" i="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페루치가</a:t>
            </a:r>
            <a:r>
              <a:rPr lang="ko-KR" altLang="en-US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주도한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 smtClean="0">
                <a:solidFill>
                  <a:srgbClr val="222222"/>
                </a:solidFill>
                <a:latin typeface="Arial" panose="020B0604020202020204" pitchFamily="34" charset="0"/>
              </a:rPr>
              <a:t>IBM</a:t>
            </a:r>
            <a:r>
              <a:rPr lang="ko-KR" altLang="en-US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의 </a:t>
            </a:r>
            <a:r>
              <a:rPr lang="en-US" altLang="ko-KR" b="0" i="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DeepQA</a:t>
            </a:r>
            <a:r>
              <a:rPr lang="en-US" altLang="ko-KR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프로젝트를 통해 개발되었다</a:t>
            </a:r>
            <a:r>
              <a:rPr lang="en-US" altLang="ko-KR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ko-KR" altLang="en-US" b="0" i="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왓슨은</a:t>
            </a:r>
            <a:r>
              <a:rPr lang="ko-KR" altLang="en-US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IBM </a:t>
            </a:r>
            <a:r>
              <a:rPr lang="ko-KR" altLang="en-US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최초의 회장 </a:t>
            </a:r>
            <a:r>
              <a:rPr lang="ko-KR" altLang="en-US" b="0" i="0" strike="noStrike" dirty="0" err="1" smtClean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2" tooltip="토머스 J. 왓슨"/>
              </a:rPr>
              <a:t>토머스</a:t>
            </a:r>
            <a:r>
              <a:rPr lang="ko-KR" altLang="en-US" b="0" i="0" strike="noStrike" dirty="0" smtClean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2" tooltip="토머스 J. 왓슨"/>
              </a:rPr>
              <a:t> </a:t>
            </a:r>
            <a:r>
              <a:rPr lang="en-US" altLang="ko-KR" b="0" i="0" strike="noStrike" dirty="0" smtClean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2" tooltip="토머스 J. 왓슨"/>
              </a:rPr>
              <a:t>J. </a:t>
            </a:r>
            <a:r>
              <a:rPr lang="ko-KR" altLang="en-US" b="0" i="0" strike="noStrike" dirty="0" err="1" smtClean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2" tooltip="토머스 J. 왓슨"/>
              </a:rPr>
              <a:t>왓슨</a:t>
            </a:r>
            <a:r>
              <a:rPr lang="ko-KR" altLang="en-US" b="0" i="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에서</a:t>
            </a:r>
            <a:r>
              <a:rPr lang="ko-KR" altLang="en-US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이름을 땄다</a:t>
            </a:r>
            <a:r>
              <a:rPr lang="en-US" altLang="ko-KR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-1"/>
            <a:ext cx="7667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왓슨은</a:t>
            </a:r>
            <a:r>
              <a:rPr lang="ko-KR" altLang="en-US" b="1" dirty="0" smtClean="0"/>
              <a:t> 무엇인가</a:t>
            </a:r>
            <a:r>
              <a:rPr lang="en-US" altLang="ko-KR" b="1" dirty="0" smtClean="0"/>
              <a:t>?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-1" y="2470363"/>
            <a:ext cx="7667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n-CL" altLang="ko-KR" dirty="0">
                <a:solidFill>
                  <a:srgbClr val="323232"/>
                </a:solidFill>
                <a:latin typeface="HelveticaNeue-bold"/>
              </a:rPr>
              <a:t> </a:t>
            </a:r>
            <a:r>
              <a:rPr lang="arn-CL" altLang="ko-KR" b="1" dirty="0"/>
              <a:t>IBM </a:t>
            </a:r>
            <a:r>
              <a:rPr lang="en-US" altLang="ko-KR" b="1" dirty="0" err="1" smtClean="0"/>
              <a:t>Bluemix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426384" y="3213026"/>
            <a:ext cx="106142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IBM </a:t>
            </a:r>
            <a:r>
              <a:rPr lang="en-US" altLang="ko-KR" dirty="0" err="1"/>
              <a:t>Bluemix</a:t>
            </a:r>
            <a:r>
              <a:rPr lang="ko-KR" altLang="en-US" dirty="0"/>
              <a:t>는 개발자가 최신 </a:t>
            </a:r>
            <a:r>
              <a:rPr lang="ko-KR" altLang="en-US" dirty="0" err="1"/>
              <a:t>앱</a:t>
            </a:r>
            <a:r>
              <a:rPr lang="ko-KR" altLang="en-US" dirty="0"/>
              <a:t> 및 서비스를 구축하고 실행할 수 있는 </a:t>
            </a:r>
            <a:r>
              <a:rPr lang="ko-KR" altLang="en-US" dirty="0" err="1">
                <a:solidFill>
                  <a:srgbClr val="FF0000"/>
                </a:solidFill>
              </a:rPr>
              <a:t>클라우드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플랫폼</a:t>
            </a:r>
            <a:r>
              <a:rPr lang="ko-KR" altLang="en-US" dirty="0" smtClean="0"/>
              <a:t>입니다</a:t>
            </a:r>
            <a:r>
              <a:rPr lang="en-US" altLang="ko-KR" dirty="0"/>
              <a:t>. </a:t>
            </a:r>
            <a:r>
              <a:rPr lang="en-US" altLang="ko-KR" dirty="0" err="1"/>
              <a:t>Bluemix</a:t>
            </a:r>
            <a:r>
              <a:rPr lang="ko-KR" altLang="en-US" dirty="0"/>
              <a:t>는 개발자가 필요한 컴퓨팅 환경 및 서비스에 즉시 액세스하여 신속하게 서비스를 시작하고 반복적으로 활용하고 확장할 수 있도록 지원합니다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 smtClean="0"/>
              <a:t>IBM </a:t>
            </a:r>
            <a:r>
              <a:rPr lang="en-US" altLang="ko-KR" dirty="0" err="1"/>
              <a:t>Bluemix</a:t>
            </a:r>
            <a:r>
              <a:rPr lang="ko-KR" altLang="en-US" dirty="0"/>
              <a:t>는 데이터를 기반으로 하는 차세대 </a:t>
            </a:r>
            <a:r>
              <a:rPr lang="ko-KR" altLang="en-US" dirty="0" err="1"/>
              <a:t>앱에</a:t>
            </a:r>
            <a:r>
              <a:rPr lang="ko-KR" altLang="en-US" dirty="0"/>
              <a:t> </a:t>
            </a:r>
            <a:r>
              <a:rPr lang="ko-KR" altLang="en-US" dirty="0" err="1"/>
              <a:t>모바일</a:t>
            </a:r>
            <a:r>
              <a:rPr lang="en-US" altLang="ko-KR" dirty="0"/>
              <a:t>, </a:t>
            </a:r>
            <a:r>
              <a:rPr lang="en-US" altLang="ko-KR" dirty="0" err="1"/>
              <a:t>IoT</a:t>
            </a:r>
            <a:r>
              <a:rPr lang="en-US" altLang="ko-KR" dirty="0"/>
              <a:t>, Watson </a:t>
            </a:r>
            <a:r>
              <a:rPr lang="ko-KR" altLang="en-US" dirty="0"/>
              <a:t>등의 서비스를 추가하여 강화하는 이상적인 플랫폼입니다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arn-CL" altLang="ko-KR" dirty="0"/>
              <a:t>https://www.ibm.com/kr-ko/marketplace/cloud-platform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971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8416"/>
            <a:ext cx="12192000" cy="507777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-1"/>
            <a:ext cx="7667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IBM </a:t>
            </a:r>
            <a:r>
              <a:rPr lang="en-US" altLang="ko-KR" b="1" dirty="0" err="1" smtClean="0"/>
              <a:t>Bluemix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카탈로그 </a:t>
            </a:r>
            <a:r>
              <a:rPr lang="en-US" altLang="ko-KR" b="1" dirty="0" smtClean="0"/>
              <a:t>&gt; Watson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0805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6284259" y="1159518"/>
            <a:ext cx="5880847" cy="5088883"/>
          </a:xfrm>
          <a:prstGeom prst="roundRect">
            <a:avLst/>
          </a:prstGeom>
          <a:solidFill>
            <a:srgbClr val="5B9BD5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29428" y="18466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altLang="ko-KR" dirty="0" smtClean="0">
              <a:hlinkClick r:id="rId2"/>
            </a:endParaRPr>
          </a:p>
          <a:p>
            <a:r>
              <a:rPr lang="ko-KR" altLang="en-US" dirty="0" err="1"/>
              <a:t>왓슨으로</a:t>
            </a:r>
            <a:r>
              <a:rPr lang="ko-KR" altLang="en-US" dirty="0"/>
              <a:t> 쉽게 개발하는 </a:t>
            </a:r>
            <a:r>
              <a:rPr lang="ko-KR" altLang="en-US" dirty="0" err="1"/>
              <a:t>카카오톡</a:t>
            </a:r>
            <a:r>
              <a:rPr lang="ko-KR" altLang="en-US" dirty="0"/>
              <a:t> </a:t>
            </a:r>
            <a:r>
              <a:rPr lang="ko-KR" altLang="en-US" dirty="0" err="1" smtClean="0"/>
              <a:t>챗봇</a:t>
            </a:r>
            <a:endParaRPr lang="en-US" altLang="ko-KR" dirty="0">
              <a:hlinkClick r:id="rId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Watson Conversation </a:t>
            </a:r>
            <a:r>
              <a:rPr lang="ko-KR" altLang="en-US" dirty="0"/>
              <a:t>서비스로 대화 서비스 만들기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내가 만든 채팅 서비스를 어플리케이션으로 노출하기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대화 내용으로 회의실 </a:t>
            </a:r>
            <a:r>
              <a:rPr lang="ko-KR" altLang="en-US" dirty="0" smtClean="0"/>
              <a:t>예약하기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7667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hlinkClick r:id="rId2"/>
              </a:rPr>
              <a:t>왓슨</a:t>
            </a:r>
            <a:r>
              <a:rPr lang="ko-KR" altLang="en-US" b="1" dirty="0" smtClean="0">
                <a:hlinkClick r:id="rId2"/>
              </a:rPr>
              <a:t> 실습 </a:t>
            </a:r>
            <a:r>
              <a:rPr lang="en-US" altLang="ko-KR" b="1" dirty="0" smtClean="0">
                <a:hlinkClick r:id="rId2"/>
              </a:rPr>
              <a:t>#1</a:t>
            </a:r>
            <a:r>
              <a:rPr lang="ko-KR" altLang="en-US" b="1" dirty="0" smtClean="0">
                <a:hlinkClick r:id="rId2"/>
              </a:rPr>
              <a:t> </a:t>
            </a:r>
            <a:r>
              <a:rPr lang="en-US" altLang="ko-KR" b="1" dirty="0" smtClean="0">
                <a:hlinkClick r:id="rId2"/>
              </a:rPr>
              <a:t>– </a:t>
            </a:r>
            <a:r>
              <a:rPr lang="ko-KR" altLang="en-US" b="1" dirty="0" err="1" smtClean="0">
                <a:hlinkClick r:id="rId2"/>
              </a:rPr>
              <a:t>챗봇</a:t>
            </a:r>
            <a:r>
              <a:rPr lang="ko-KR" altLang="en-US" b="1" dirty="0" smtClean="0">
                <a:hlinkClick r:id="rId2"/>
              </a:rPr>
              <a:t> 만들기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6503334" y="1738266"/>
            <a:ext cx="5572125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333333"/>
                </a:solidFill>
                <a:latin typeface="Open Sans"/>
              </a:rPr>
              <a:t>의도분석</a:t>
            </a:r>
            <a:r>
              <a:rPr lang="en-US" altLang="ko-KR" b="1" dirty="0">
                <a:solidFill>
                  <a:srgbClr val="333333"/>
                </a:solidFill>
                <a:latin typeface="Open Sans"/>
              </a:rPr>
              <a:t>(Intent</a:t>
            </a:r>
            <a:r>
              <a:rPr lang="en-US" altLang="ko-KR" b="1" dirty="0" smtClean="0">
                <a:solidFill>
                  <a:srgbClr val="333333"/>
                </a:solidFill>
                <a:latin typeface="Open Sans"/>
              </a:rPr>
              <a:t>)  </a:t>
            </a:r>
            <a:endParaRPr lang="en-US" altLang="ko-KR" b="1" dirty="0">
              <a:solidFill>
                <a:srgbClr val="333333"/>
              </a:solidFill>
              <a:latin typeface="Open Sans"/>
            </a:endParaRPr>
          </a:p>
          <a:p>
            <a:r>
              <a:rPr lang="ko-KR" altLang="en-US" sz="1600" dirty="0" smtClean="0">
                <a:solidFill>
                  <a:srgbClr val="333333"/>
                </a:solidFill>
                <a:latin typeface="Open Sans"/>
              </a:rPr>
              <a:t>어떤 </a:t>
            </a:r>
            <a:r>
              <a:rPr lang="ko-KR" altLang="en-US" sz="1600" dirty="0">
                <a:solidFill>
                  <a:srgbClr val="333333"/>
                </a:solidFill>
                <a:latin typeface="Open Sans"/>
              </a:rPr>
              <a:t>문장이 어떤 의도를 가지고 있는지를 </a:t>
            </a:r>
            <a:r>
              <a:rPr lang="ko-KR" altLang="en-US" sz="1600" dirty="0" smtClean="0">
                <a:solidFill>
                  <a:srgbClr val="333333"/>
                </a:solidFill>
                <a:latin typeface="Open Sans"/>
              </a:rPr>
              <a:t>분류한다</a:t>
            </a:r>
            <a:r>
              <a:rPr lang="en-US" altLang="ko-KR" sz="1600" dirty="0" smtClean="0">
                <a:solidFill>
                  <a:srgbClr val="333333"/>
                </a:solidFill>
                <a:latin typeface="Open Sans"/>
              </a:rPr>
              <a:t>.</a:t>
            </a:r>
          </a:p>
          <a:p>
            <a:r>
              <a:rPr lang="ko-KR" altLang="en-US" sz="1600" dirty="0" err="1" smtClean="0">
                <a:solidFill>
                  <a:srgbClr val="333333"/>
                </a:solidFill>
                <a:latin typeface="Open Sans"/>
              </a:rPr>
              <a:t>예를들면</a:t>
            </a:r>
            <a:r>
              <a:rPr lang="ko-KR" altLang="en-US" sz="1600" dirty="0" smtClean="0">
                <a:solidFill>
                  <a:srgbClr val="333333"/>
                </a:solidFill>
                <a:latin typeface="Open Sans"/>
              </a:rPr>
              <a:t> </a:t>
            </a:r>
            <a:r>
              <a:rPr lang="en-US" altLang="ko-KR" sz="1600" dirty="0">
                <a:solidFill>
                  <a:srgbClr val="333333"/>
                </a:solidFill>
                <a:latin typeface="Open Sans"/>
              </a:rPr>
              <a:t>"</a:t>
            </a:r>
            <a:r>
              <a:rPr lang="ko-KR" altLang="en-US" sz="1600" dirty="0">
                <a:solidFill>
                  <a:srgbClr val="333333"/>
                </a:solidFill>
                <a:latin typeface="Open Sans"/>
              </a:rPr>
              <a:t>불고기피자 </a:t>
            </a:r>
            <a:r>
              <a:rPr lang="ko-KR" altLang="en-US" sz="1600" dirty="0" err="1">
                <a:solidFill>
                  <a:srgbClr val="333333"/>
                </a:solidFill>
                <a:latin typeface="Open Sans"/>
              </a:rPr>
              <a:t>라지사이즈로</a:t>
            </a:r>
            <a:r>
              <a:rPr lang="ko-KR" altLang="en-US" sz="1600" dirty="0">
                <a:solidFill>
                  <a:srgbClr val="333333"/>
                </a:solidFill>
                <a:latin typeface="Open Sans"/>
              </a:rPr>
              <a:t> 주문할게요</a:t>
            </a:r>
            <a:r>
              <a:rPr lang="en-US" altLang="ko-KR" sz="1600" dirty="0">
                <a:solidFill>
                  <a:srgbClr val="333333"/>
                </a:solidFill>
                <a:latin typeface="Open Sans"/>
              </a:rPr>
              <a:t>"</a:t>
            </a:r>
            <a:r>
              <a:rPr lang="ko-KR" altLang="en-US" sz="1600" dirty="0">
                <a:solidFill>
                  <a:srgbClr val="333333"/>
                </a:solidFill>
                <a:latin typeface="Open Sans"/>
              </a:rPr>
              <a:t>와 같은 문장은 ‘주문’이라는 의도이고</a:t>
            </a:r>
            <a:r>
              <a:rPr lang="en-US" altLang="ko-KR" sz="1600" dirty="0">
                <a:solidFill>
                  <a:srgbClr val="333333"/>
                </a:solidFill>
                <a:latin typeface="Open Sans"/>
              </a:rPr>
              <a:t>, </a:t>
            </a:r>
            <a:endParaRPr lang="en-US" altLang="ko-KR" sz="1600" dirty="0" smtClean="0">
              <a:solidFill>
                <a:srgbClr val="333333"/>
              </a:solidFill>
              <a:latin typeface="Open Sans"/>
            </a:endParaRPr>
          </a:p>
          <a:p>
            <a:r>
              <a:rPr lang="en-US" altLang="ko-KR" sz="1600" dirty="0" smtClean="0">
                <a:solidFill>
                  <a:srgbClr val="333333"/>
                </a:solidFill>
                <a:latin typeface="Open Sans"/>
              </a:rPr>
              <a:t>"</a:t>
            </a:r>
            <a:r>
              <a:rPr lang="ko-KR" altLang="en-US" sz="1600" dirty="0">
                <a:solidFill>
                  <a:srgbClr val="333333"/>
                </a:solidFill>
                <a:latin typeface="Open Sans"/>
              </a:rPr>
              <a:t>오늘 </a:t>
            </a:r>
            <a:r>
              <a:rPr lang="en-US" altLang="ko-KR" sz="1600" dirty="0">
                <a:solidFill>
                  <a:srgbClr val="333333"/>
                </a:solidFill>
                <a:latin typeface="Open Sans"/>
              </a:rPr>
              <a:t>3</a:t>
            </a:r>
            <a:r>
              <a:rPr lang="ko-KR" altLang="en-US" sz="1600" dirty="0">
                <a:solidFill>
                  <a:srgbClr val="333333"/>
                </a:solidFill>
                <a:latin typeface="Open Sans"/>
              </a:rPr>
              <a:t>시에 회의실 예약해줘</a:t>
            </a:r>
            <a:r>
              <a:rPr lang="en-US" altLang="ko-KR" sz="1600" dirty="0">
                <a:solidFill>
                  <a:srgbClr val="333333"/>
                </a:solidFill>
                <a:latin typeface="Open Sans"/>
              </a:rPr>
              <a:t>"</a:t>
            </a:r>
            <a:r>
              <a:rPr lang="ko-KR" altLang="en-US" sz="1600" dirty="0">
                <a:solidFill>
                  <a:srgbClr val="333333"/>
                </a:solidFill>
                <a:latin typeface="Open Sans"/>
              </a:rPr>
              <a:t>라는 문장은 ‘회의실 예약’이라는 의도이다</a:t>
            </a:r>
            <a:r>
              <a:rPr lang="en-US" altLang="ko-KR" sz="1600" dirty="0">
                <a:solidFill>
                  <a:srgbClr val="333333"/>
                </a:solidFill>
                <a:latin typeface="Open Sans"/>
              </a:rPr>
              <a:t>.</a:t>
            </a:r>
            <a:endParaRPr lang="en-US" altLang="ko-KR" sz="1600" dirty="0" smtClean="0">
              <a:solidFill>
                <a:srgbClr val="333333"/>
              </a:solidFill>
              <a:latin typeface="Open Sans"/>
            </a:endParaRPr>
          </a:p>
          <a:p>
            <a:endParaRPr lang="en-US" altLang="ko-KR" dirty="0">
              <a:solidFill>
                <a:srgbClr val="333333"/>
              </a:solidFill>
              <a:latin typeface="Open Sans"/>
            </a:endParaRPr>
          </a:p>
          <a:p>
            <a:r>
              <a:rPr lang="ko-KR" altLang="en-US" b="1" dirty="0" smtClean="0">
                <a:solidFill>
                  <a:srgbClr val="333333"/>
                </a:solidFill>
                <a:latin typeface="Open Sans"/>
              </a:rPr>
              <a:t>성분분석</a:t>
            </a:r>
            <a:r>
              <a:rPr lang="en-US" altLang="ko-KR" b="1" dirty="0">
                <a:solidFill>
                  <a:srgbClr val="333333"/>
                </a:solidFill>
                <a:latin typeface="Open Sans"/>
              </a:rPr>
              <a:t>(Entity</a:t>
            </a:r>
            <a:r>
              <a:rPr lang="en-US" altLang="ko-KR" b="1" dirty="0" smtClean="0">
                <a:solidFill>
                  <a:srgbClr val="333333"/>
                </a:solidFill>
                <a:latin typeface="Open Sans"/>
              </a:rPr>
              <a:t>) </a:t>
            </a:r>
          </a:p>
          <a:p>
            <a:r>
              <a:rPr lang="ko-KR" altLang="en-US" sz="1600" dirty="0" smtClean="0"/>
              <a:t>문장 </a:t>
            </a:r>
            <a:r>
              <a:rPr lang="ko-KR" altLang="en-US" sz="1600" dirty="0"/>
              <a:t>내에 있는 성분들이 </a:t>
            </a:r>
            <a:r>
              <a:rPr lang="ko-KR" altLang="en-US" sz="1600" dirty="0" err="1"/>
              <a:t>어떤것들이</a:t>
            </a:r>
            <a:r>
              <a:rPr lang="ko-KR" altLang="en-US" sz="1600" dirty="0"/>
              <a:t> 있는지 추출해내는 작업이다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r>
              <a:rPr lang="ko-KR" altLang="en-US" sz="1600" dirty="0" err="1"/>
              <a:t>예를들어</a:t>
            </a:r>
            <a:r>
              <a:rPr lang="ko-KR" altLang="en-US" sz="1600" dirty="0"/>
              <a:t> </a:t>
            </a:r>
            <a:r>
              <a:rPr lang="en-US" altLang="ko-KR" sz="1600" dirty="0"/>
              <a:t>"</a:t>
            </a:r>
            <a:r>
              <a:rPr lang="ko-KR" altLang="en-US" sz="1600" dirty="0"/>
              <a:t>불고기피자 </a:t>
            </a:r>
            <a:r>
              <a:rPr lang="ko-KR" altLang="en-US" sz="1600" dirty="0" err="1"/>
              <a:t>라지사이즈로</a:t>
            </a:r>
            <a:r>
              <a:rPr lang="ko-KR" altLang="en-US" sz="1600" dirty="0"/>
              <a:t> 주문할게요</a:t>
            </a:r>
            <a:r>
              <a:rPr lang="en-US" altLang="ko-KR" sz="1600" dirty="0"/>
              <a:t>" </a:t>
            </a:r>
            <a:r>
              <a:rPr lang="ko-KR" altLang="en-US" sz="1600" dirty="0"/>
              <a:t>에서는 피자의 종류와 사이즈를 </a:t>
            </a:r>
            <a:r>
              <a:rPr lang="ko-KR" altLang="en-US" sz="1600" dirty="0" smtClean="0"/>
              <a:t>추출해내고</a:t>
            </a:r>
            <a:endParaRPr lang="ko-KR" altLang="en-US" sz="1600" dirty="0"/>
          </a:p>
          <a:p>
            <a:r>
              <a:rPr lang="en-US" altLang="ko-KR" sz="1600" dirty="0"/>
              <a:t>"</a:t>
            </a:r>
            <a:r>
              <a:rPr lang="ko-KR" altLang="en-US" sz="1600" dirty="0"/>
              <a:t>오늘 </a:t>
            </a:r>
            <a:r>
              <a:rPr lang="en-US" altLang="ko-KR" sz="1600" dirty="0"/>
              <a:t>3</a:t>
            </a:r>
            <a:r>
              <a:rPr lang="ko-KR" altLang="en-US" sz="1600" dirty="0"/>
              <a:t>시에 회의실 예약해줘</a:t>
            </a:r>
            <a:r>
              <a:rPr lang="en-US" altLang="ko-KR" sz="1600" dirty="0"/>
              <a:t>" </a:t>
            </a:r>
            <a:r>
              <a:rPr lang="ko-KR" altLang="en-US" sz="1600" dirty="0"/>
              <a:t>라는 </a:t>
            </a:r>
            <a:r>
              <a:rPr lang="ko-KR" altLang="en-US" sz="1600" dirty="0" smtClean="0"/>
              <a:t>문장에서는 </a:t>
            </a:r>
            <a:r>
              <a:rPr lang="ko-KR" altLang="en-US" sz="1600" dirty="0"/>
              <a:t>시간과 날짜를 추출해내는 작업이다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6503334" y="5716692"/>
            <a:ext cx="26404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hlinkClick r:id="rId3"/>
              </a:rPr>
              <a:t>[</a:t>
            </a:r>
            <a:r>
              <a:rPr lang="ko-KR" altLang="en-US" sz="1200" dirty="0" smtClean="0">
                <a:hlinkClick r:id="rId3"/>
              </a:rPr>
              <a:t>참고</a:t>
            </a:r>
            <a:r>
              <a:rPr lang="en-US" altLang="ko-KR" sz="1200" dirty="0" smtClean="0">
                <a:hlinkClick r:id="rId3"/>
              </a:rPr>
              <a:t>]API.AI</a:t>
            </a:r>
            <a:r>
              <a:rPr lang="ko-KR" altLang="en-US" sz="1200" dirty="0">
                <a:hlinkClick r:id="rId3"/>
              </a:rPr>
              <a:t>로 </a:t>
            </a:r>
            <a:r>
              <a:rPr lang="ko-KR" altLang="en-US" sz="1200" dirty="0" err="1">
                <a:hlinkClick r:id="rId3"/>
              </a:rPr>
              <a:t>코딩없이</a:t>
            </a:r>
            <a:r>
              <a:rPr lang="ko-KR" altLang="en-US" sz="1200" dirty="0">
                <a:hlinkClick r:id="rId3"/>
              </a:rPr>
              <a:t> </a:t>
            </a:r>
            <a:r>
              <a:rPr lang="ko-KR" altLang="en-US" sz="1200" dirty="0" err="1" smtClean="0">
                <a:hlinkClick r:id="rId3"/>
              </a:rPr>
              <a:t>챗봇만들기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0" y="317432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u="sng" dirty="0">
                <a:hlinkClick r:id="rId4"/>
              </a:rPr>
              <a:t>IBM </a:t>
            </a:r>
            <a:r>
              <a:rPr lang="en-US" altLang="ko-KR" b="1" u="sng" dirty="0" err="1" smtClean="0">
                <a:hlinkClick r:id="rId4"/>
              </a:rPr>
              <a:t>Bluemix</a:t>
            </a:r>
            <a:r>
              <a:rPr lang="en-US" altLang="ko-KR" b="1" u="sng" dirty="0" smtClean="0">
                <a:hlinkClick r:id="rId4"/>
              </a:rPr>
              <a:t> Docs </a:t>
            </a:r>
            <a:endParaRPr lang="ko-KR" altLang="en-US" b="1" u="sng" dirty="0">
              <a:hlinkClick r:id="rId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arn-CL" altLang="ko-KR" dirty="0" smtClean="0">
                <a:hlinkClick r:id="rId4"/>
              </a:rPr>
              <a:t>Getting started tutorial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hlinkClick r:id="rId5"/>
              </a:rPr>
              <a:t>Tutorial</a:t>
            </a:r>
            <a:r>
              <a:rPr lang="en-US" altLang="ko-KR" dirty="0">
                <a:hlinkClick r:id="rId5"/>
              </a:rPr>
              <a:t>: Building a complex </a:t>
            </a:r>
            <a:r>
              <a:rPr lang="en-US" altLang="ko-KR" dirty="0" smtClean="0">
                <a:hlinkClick r:id="rId5"/>
              </a:rPr>
              <a:t>dialog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3611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95836" y="1215694"/>
            <a:ext cx="1000461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>
                <a:solidFill>
                  <a:srgbClr val="333333"/>
                </a:solidFill>
                <a:latin typeface="맑은 고딕" panose="020B0503020000020004" pitchFamily="50" charset="-127"/>
              </a:rPr>
              <a:t>왓슨은</a:t>
            </a:r>
            <a:r>
              <a:rPr lang="ko-KR" altLang="en-US" sz="1400" dirty="0">
                <a:solidFill>
                  <a:srgbClr val="333333"/>
                </a:solidFill>
                <a:latin typeface="맑은 고딕" panose="020B0503020000020004" pitchFamily="50" charset="-127"/>
              </a:rPr>
              <a:t> 치료 전 과정에 참여하지만 아쉽게도 모습을 볼 수 없다</a:t>
            </a:r>
            <a:r>
              <a:rPr lang="en-US" altLang="ko-KR" sz="1400" dirty="0">
                <a:solidFill>
                  <a:srgbClr val="333333"/>
                </a:solidFill>
                <a:latin typeface="맑은 고딕" panose="020B0503020000020004" pitchFamily="50" charset="-127"/>
              </a:rPr>
              <a:t>.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</a:rPr>
              <a:t>환자의 정보를 분석하고 결과를 도출하는 </a:t>
            </a:r>
            <a:r>
              <a:rPr lang="ko-KR" altLang="en-US" sz="1400" dirty="0" err="1">
                <a:solidFill>
                  <a:srgbClr val="FF0000"/>
                </a:solidFill>
                <a:latin typeface="맑은 고딕" panose="020B0503020000020004" pitchFamily="50" charset="-127"/>
              </a:rPr>
              <a:t>왓슨은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</a:rPr>
              <a:t> 미국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</a:rPr>
              <a:t>IBM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</a:rPr>
              <a:t>본사에 있다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</a:rPr>
              <a:t>. </a:t>
            </a:r>
            <a:r>
              <a:rPr lang="ko-KR" altLang="en-US" sz="1400" dirty="0" err="1">
                <a:solidFill>
                  <a:srgbClr val="333333"/>
                </a:solidFill>
                <a:latin typeface="맑은 고딕" panose="020B0503020000020004" pitchFamily="50" charset="-127"/>
              </a:rPr>
              <a:t>길병원에서는</a:t>
            </a:r>
            <a:r>
              <a:rPr lang="ko-KR" altLang="en-US" sz="1400" dirty="0">
                <a:solidFill>
                  <a:srgbClr val="333333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400" dirty="0" err="1">
                <a:solidFill>
                  <a:srgbClr val="333333"/>
                </a:solidFill>
                <a:latin typeface="맑은 고딕" panose="020B0503020000020004" pitchFamily="50" charset="-127"/>
              </a:rPr>
              <a:t>왓슨의</a:t>
            </a:r>
            <a:r>
              <a:rPr lang="ko-KR" altLang="en-US" sz="1400" dirty="0">
                <a:solidFill>
                  <a:srgbClr val="333333"/>
                </a:solidFill>
                <a:latin typeface="맑은 고딕" panose="020B0503020000020004" pitchFamily="50" charset="-127"/>
              </a:rPr>
              <a:t> 결과물을 인터넷을 통한 </a:t>
            </a:r>
            <a:r>
              <a:rPr lang="ko-KR" altLang="en-US" sz="1400" dirty="0" err="1">
                <a:solidFill>
                  <a:srgbClr val="333333"/>
                </a:solidFill>
                <a:latin typeface="맑은 고딕" panose="020B0503020000020004" pitchFamily="50" charset="-127"/>
              </a:rPr>
              <a:t>클라우드</a:t>
            </a:r>
            <a:r>
              <a:rPr lang="ko-KR" altLang="en-US" sz="1400" dirty="0">
                <a:solidFill>
                  <a:srgbClr val="333333"/>
                </a:solidFill>
                <a:latin typeface="맑은 고딕" panose="020B0503020000020004" pitchFamily="50" charset="-127"/>
              </a:rPr>
              <a:t> 방식으로 모니터에서 확인할 수 있다</a:t>
            </a:r>
            <a:r>
              <a:rPr lang="en-US" altLang="ko-KR" sz="1400" dirty="0">
                <a:solidFill>
                  <a:srgbClr val="333333"/>
                </a:solidFill>
                <a:latin typeface="맑은 고딕" panose="020B0503020000020004" pitchFamily="50" charset="-127"/>
              </a:rPr>
              <a:t>. </a:t>
            </a:r>
            <a:r>
              <a:rPr lang="ko-KR" altLang="en-US" sz="1400" dirty="0">
                <a:solidFill>
                  <a:srgbClr val="333333"/>
                </a:solidFill>
                <a:latin typeface="맑은 고딕" panose="020B0503020000020004" pitchFamily="50" charset="-127"/>
              </a:rPr>
              <a:t>따라서 </a:t>
            </a:r>
            <a:r>
              <a:rPr lang="ko-KR" altLang="en-US" sz="1400" dirty="0" err="1">
                <a:solidFill>
                  <a:srgbClr val="333333"/>
                </a:solidFill>
                <a:latin typeface="맑은 고딕" panose="020B0503020000020004" pitchFamily="50" charset="-127"/>
              </a:rPr>
              <a:t>왓슨</a:t>
            </a:r>
            <a:r>
              <a:rPr lang="ko-KR" altLang="en-US" sz="1400" dirty="0">
                <a:solidFill>
                  <a:srgbClr val="333333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400" dirty="0" err="1">
                <a:solidFill>
                  <a:srgbClr val="333333"/>
                </a:solidFill>
                <a:latin typeface="맑은 고딕" panose="020B0503020000020004" pitchFamily="50" charset="-127"/>
              </a:rPr>
              <a:t>암센터의</a:t>
            </a:r>
            <a:r>
              <a:rPr lang="ko-KR" altLang="en-US" sz="1400" dirty="0">
                <a:solidFill>
                  <a:srgbClr val="333333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400" dirty="0" err="1">
                <a:solidFill>
                  <a:srgbClr val="333333"/>
                </a:solidFill>
                <a:latin typeface="맑은 고딕" panose="020B0503020000020004" pitchFamily="50" charset="-127"/>
              </a:rPr>
              <a:t>다학제</a:t>
            </a:r>
            <a:r>
              <a:rPr lang="ko-KR" altLang="en-US" sz="1400" dirty="0">
                <a:solidFill>
                  <a:srgbClr val="333333"/>
                </a:solidFill>
                <a:latin typeface="맑은 고딕" panose="020B0503020000020004" pitchFamily="50" charset="-127"/>
              </a:rPr>
              <a:t> 진료실에는 대형 모니터 </a:t>
            </a:r>
            <a:r>
              <a:rPr lang="en-US" altLang="ko-KR" sz="1400" dirty="0">
                <a:solidFill>
                  <a:srgbClr val="333333"/>
                </a:solidFill>
                <a:latin typeface="맑은 고딕" panose="020B0503020000020004" pitchFamily="50" charset="-127"/>
              </a:rPr>
              <a:t>3</a:t>
            </a:r>
            <a:r>
              <a:rPr lang="ko-KR" altLang="en-US" sz="1400" dirty="0">
                <a:solidFill>
                  <a:srgbClr val="333333"/>
                </a:solidFill>
                <a:latin typeface="맑은 고딕" panose="020B0503020000020004" pitchFamily="50" charset="-127"/>
              </a:rPr>
              <a:t>개와 모니터 조명 등을 컨트롤할 수 있는 중앙제어시스템 등으로 구성돼 있다</a:t>
            </a:r>
            <a:r>
              <a:rPr lang="en-US" altLang="ko-KR" sz="1400" dirty="0">
                <a:solidFill>
                  <a:srgbClr val="333333"/>
                </a:solidFill>
                <a:latin typeface="맑은 고딕" panose="020B0503020000020004" pitchFamily="50" charset="-127"/>
              </a:rPr>
              <a:t>. </a:t>
            </a:r>
            <a:r>
              <a:rPr lang="ko-KR" altLang="en-US" sz="1400" dirty="0" err="1">
                <a:solidFill>
                  <a:srgbClr val="333333"/>
                </a:solidFill>
                <a:latin typeface="맑은 고딕" panose="020B0503020000020004" pitchFamily="50" charset="-127"/>
              </a:rPr>
              <a:t>왓슨의</a:t>
            </a:r>
            <a:r>
              <a:rPr lang="ko-KR" altLang="en-US" sz="1400" dirty="0">
                <a:solidFill>
                  <a:srgbClr val="333333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400" dirty="0" err="1">
                <a:solidFill>
                  <a:srgbClr val="333333"/>
                </a:solidFill>
                <a:latin typeface="맑은 고딕" panose="020B0503020000020004" pitchFamily="50" charset="-127"/>
              </a:rPr>
              <a:t>암진단을</a:t>
            </a:r>
            <a:r>
              <a:rPr lang="ko-KR" altLang="en-US" sz="1400" dirty="0">
                <a:solidFill>
                  <a:srgbClr val="333333"/>
                </a:solidFill>
                <a:latin typeface="맑은 고딕" panose="020B0503020000020004" pitchFamily="50" charset="-127"/>
              </a:rPr>
              <a:t> 위해 입력된 환자 정보는 개인정보 보호를 위해 </a:t>
            </a:r>
            <a:r>
              <a:rPr lang="ko-KR" altLang="en-US" sz="1400" dirty="0" err="1">
                <a:solidFill>
                  <a:srgbClr val="333333"/>
                </a:solidFill>
                <a:latin typeface="맑은 고딕" panose="020B0503020000020004" pitchFamily="50" charset="-127"/>
              </a:rPr>
              <a:t>가천대</a:t>
            </a:r>
            <a:r>
              <a:rPr lang="ko-KR" altLang="en-US" sz="1400" dirty="0">
                <a:solidFill>
                  <a:srgbClr val="333333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400" dirty="0" err="1">
                <a:solidFill>
                  <a:srgbClr val="333333"/>
                </a:solidFill>
                <a:latin typeface="맑은 고딕" panose="020B0503020000020004" pitchFamily="50" charset="-127"/>
              </a:rPr>
              <a:t>길병원에서</a:t>
            </a:r>
            <a:r>
              <a:rPr lang="ko-KR" altLang="en-US" sz="1400" dirty="0">
                <a:solidFill>
                  <a:srgbClr val="333333"/>
                </a:solidFill>
                <a:latin typeface="맑은 고딕" panose="020B0503020000020004" pitchFamily="50" charset="-127"/>
              </a:rPr>
              <a:t> 데이터를 보관한다</a:t>
            </a:r>
            <a:r>
              <a:rPr lang="en-US" altLang="ko-KR" sz="1400" dirty="0">
                <a:solidFill>
                  <a:srgbClr val="333333"/>
                </a:solidFill>
                <a:latin typeface="맑은 고딕" panose="020B0503020000020004" pitchFamily="50" charset="-127"/>
              </a:rPr>
              <a:t>. </a:t>
            </a:r>
            <a:r>
              <a:rPr lang="ko-KR" altLang="en-US" sz="1400" dirty="0">
                <a:solidFill>
                  <a:srgbClr val="333333"/>
                </a:solidFill>
                <a:latin typeface="맑은 고딕" panose="020B0503020000020004" pitchFamily="50" charset="-127"/>
              </a:rPr>
              <a:t>개인을 식별할 수 있는 정보는 </a:t>
            </a:r>
            <a:r>
              <a:rPr lang="ko-KR" altLang="en-US" sz="1400" dirty="0" err="1">
                <a:solidFill>
                  <a:srgbClr val="333333"/>
                </a:solidFill>
                <a:latin typeface="맑은 고딕" panose="020B0503020000020004" pitchFamily="50" charset="-127"/>
              </a:rPr>
              <a:t>왓슨에게</a:t>
            </a:r>
            <a:r>
              <a:rPr lang="ko-KR" altLang="en-US" sz="1400" dirty="0">
                <a:solidFill>
                  <a:srgbClr val="333333"/>
                </a:solidFill>
                <a:latin typeface="맑은 고딕" panose="020B0503020000020004" pitchFamily="50" charset="-127"/>
              </a:rPr>
              <a:t> 제공되지 않는다</a:t>
            </a:r>
            <a:r>
              <a:rPr lang="en-US" altLang="ko-KR" sz="1400" dirty="0">
                <a:solidFill>
                  <a:srgbClr val="333333"/>
                </a:solidFill>
                <a:latin typeface="맑은 고딕" panose="020B0503020000020004" pitchFamily="50" charset="-127"/>
              </a:rPr>
              <a:t>.</a:t>
            </a:r>
            <a:br>
              <a:rPr lang="en-US" altLang="ko-KR" sz="1400" dirty="0">
                <a:solidFill>
                  <a:srgbClr val="333333"/>
                </a:solidFill>
                <a:latin typeface="맑은 고딕" panose="020B0503020000020004" pitchFamily="50" charset="-127"/>
              </a:rPr>
            </a:br>
            <a:r>
              <a:rPr lang="ko-KR" altLang="en-US" sz="1400" dirty="0">
                <a:solidFill>
                  <a:srgbClr val="333333"/>
                </a:solidFill>
                <a:latin typeface="맑은 고딕" panose="020B0503020000020004" pitchFamily="50" charset="-127"/>
              </a:rPr>
              <a:t>출처 </a:t>
            </a:r>
            <a:r>
              <a:rPr lang="en-US" altLang="ko-KR" sz="1400" dirty="0">
                <a:solidFill>
                  <a:srgbClr val="333333"/>
                </a:solidFill>
                <a:latin typeface="맑은 고딕" panose="020B0503020000020004" pitchFamily="50" charset="-127"/>
              </a:rPr>
              <a:t>: http://health.chosun.com/site/data/html_dir/2017/06/20/2017062002175.html</a:t>
            </a:r>
          </a:p>
          <a:p>
            <a:r>
              <a:rPr lang="ko-KR" altLang="en-US" sz="1400" dirty="0" smtClean="0"/>
              <a:t/>
            </a:r>
            <a:br>
              <a:rPr lang="ko-KR" altLang="en-US" sz="1400" dirty="0" smtClean="0"/>
            </a:br>
            <a:endParaRPr lang="ko-KR" altLang="en-US" sz="1400" dirty="0"/>
          </a:p>
        </p:txBody>
      </p:sp>
      <p:sp>
        <p:nvSpPr>
          <p:cNvPr id="4" name="직사각형 3"/>
          <p:cNvSpPr/>
          <p:nvPr/>
        </p:nvSpPr>
        <p:spPr>
          <a:xfrm>
            <a:off x="295835" y="2748659"/>
            <a:ext cx="1000461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0" i="0" dirty="0" smtClean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"</a:t>
            </a:r>
            <a:r>
              <a:rPr lang="ko-KR" altLang="en-US" sz="1400" b="0" i="0" dirty="0" err="1" smtClean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가천대</a:t>
            </a:r>
            <a:r>
              <a:rPr lang="ko-KR" altLang="en-US" sz="1400" b="0" i="0" dirty="0" smtClean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sz="1400" b="0" i="0" dirty="0" err="1" smtClean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길병원이</a:t>
            </a:r>
            <a:r>
              <a:rPr lang="ko-KR" altLang="en-US" sz="1400" b="0" i="0" dirty="0" smtClean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sz="1400" b="0" i="0" dirty="0" smtClean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IBM</a:t>
            </a:r>
            <a:r>
              <a:rPr lang="ko-KR" altLang="en-US" sz="1400" b="0" i="0" dirty="0" smtClean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의 인공지능</a:t>
            </a:r>
            <a:r>
              <a:rPr lang="en-US" altLang="ko-KR" sz="1400" b="0" i="0" dirty="0" smtClean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(AI) </a:t>
            </a:r>
            <a:r>
              <a:rPr lang="ko-KR" altLang="en-US" sz="1400" b="0" i="0" dirty="0" err="1" smtClean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왓슨을</a:t>
            </a:r>
            <a:r>
              <a:rPr lang="ko-KR" altLang="en-US" sz="1400" b="0" i="0" dirty="0" smtClean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도입해 홍보효과는 봤을지 몰라도</a:t>
            </a:r>
            <a:r>
              <a:rPr lang="en-US" altLang="ko-KR" sz="1400" b="0" i="0" dirty="0" smtClean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400" b="0" i="0" dirty="0" smtClean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여러 가지 면에서 실패했다고 평가합니다</a:t>
            </a:r>
            <a:r>
              <a:rPr lang="en-US" altLang="ko-KR" sz="1400" b="0" i="0" dirty="0" smtClean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."</a:t>
            </a:r>
          </a:p>
          <a:p>
            <a:r>
              <a:rPr lang="ko-KR" altLang="en-US" sz="1400" b="0" i="0" dirty="0" smtClean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소위 </a:t>
            </a:r>
            <a:r>
              <a:rPr lang="en-US" altLang="ko-KR" sz="1400" b="0" i="0" dirty="0" smtClean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</a:t>
            </a:r>
            <a:r>
              <a:rPr lang="ko-KR" altLang="en-US" sz="1400" b="0" i="0" dirty="0" err="1" smtClean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빅</a:t>
            </a:r>
            <a:r>
              <a:rPr lang="en-US" altLang="ko-KR" sz="1400" b="0" i="0" dirty="0" smtClean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5'</a:t>
            </a:r>
            <a:r>
              <a:rPr lang="ko-KR" altLang="en-US" sz="1400" b="0" i="0" dirty="0" smtClean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라 불리는 대형병원 관계자들은 본지 취재 결과 지난해 국내 최초로 도입된 </a:t>
            </a:r>
            <a:r>
              <a:rPr lang="ko-KR" altLang="en-US" sz="1400" b="0" i="0" dirty="0" err="1" smtClean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가천대</a:t>
            </a:r>
            <a:r>
              <a:rPr lang="ko-KR" altLang="en-US" sz="1400" b="0" i="0" dirty="0" smtClean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sz="1400" b="0" i="0" dirty="0" err="1" smtClean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길병원의</a:t>
            </a:r>
            <a:r>
              <a:rPr lang="ko-KR" altLang="en-US" sz="1400" b="0" i="0" dirty="0" smtClean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sz="1400" b="0" i="0" dirty="0" smtClean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IBM ‘</a:t>
            </a:r>
            <a:r>
              <a:rPr lang="ko-KR" altLang="en-US" sz="1400" b="0" i="0" dirty="0" err="1" smtClean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왓슨</a:t>
            </a:r>
            <a:r>
              <a:rPr lang="ko-KR" altLang="en-US" sz="1400" b="0" i="0" dirty="0" smtClean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포 </a:t>
            </a:r>
            <a:r>
              <a:rPr lang="ko-KR" altLang="en-US" sz="1400" b="0" i="0" dirty="0" err="1" smtClean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온콜로지</a:t>
            </a:r>
            <a:r>
              <a:rPr lang="ko-KR" altLang="en-US" sz="1400" b="0" i="0" dirty="0" smtClean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’를 </a:t>
            </a:r>
            <a:r>
              <a:rPr lang="en-US" altLang="ko-KR" sz="1400" b="0" i="0" dirty="0" smtClean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"</a:t>
            </a:r>
            <a:r>
              <a:rPr lang="ko-KR" altLang="en-US" sz="1400" b="0" i="0" dirty="0" smtClean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실패작</a:t>
            </a:r>
            <a:r>
              <a:rPr lang="en-US" altLang="ko-KR" sz="1400" b="0" i="0" dirty="0" smtClean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"</a:t>
            </a:r>
            <a:r>
              <a:rPr lang="ko-KR" altLang="en-US" sz="1400" b="0" i="0" dirty="0" smtClean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이라고 혹평했다</a:t>
            </a:r>
            <a:r>
              <a:rPr lang="en-US" altLang="ko-KR" sz="1400" b="0" i="0" dirty="0" smtClean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400" b="0" i="0" dirty="0" smtClean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현재 </a:t>
            </a:r>
            <a:r>
              <a:rPr lang="ko-KR" altLang="en-US" sz="1400" b="0" i="0" dirty="0" err="1" smtClean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부산대병원</a:t>
            </a:r>
            <a:r>
              <a:rPr lang="en-US" altLang="ko-KR" sz="1400" b="0" i="0" dirty="0" smtClean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400" b="0" i="0" dirty="0" err="1" smtClean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건양대병원</a:t>
            </a:r>
            <a:r>
              <a:rPr lang="ko-KR" altLang="en-US" sz="1400" b="0" i="0" dirty="0" smtClean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등에서도 </a:t>
            </a:r>
            <a:r>
              <a:rPr lang="ko-KR" altLang="en-US" sz="1400" b="0" i="0" dirty="0" err="1" smtClean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왓슨</a:t>
            </a:r>
            <a:r>
              <a:rPr lang="ko-KR" altLang="en-US" sz="1400" b="0" i="0" dirty="0" smtClean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솔루션을 잇달아 도입하고 있는 터라 이들의 주장을 </a:t>
            </a:r>
            <a:r>
              <a:rPr lang="ko-KR" altLang="en-US" sz="1400" b="0" i="0" dirty="0" err="1" smtClean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눈여겨</a:t>
            </a:r>
            <a:r>
              <a:rPr lang="ko-KR" altLang="en-US" sz="1400" b="0" i="0" dirty="0" smtClean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볼 만하다</a:t>
            </a:r>
            <a:r>
              <a:rPr lang="en-US" altLang="ko-KR" sz="1400" b="0" i="0" dirty="0" smtClean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r>
              <a:rPr lang="ko-KR" altLang="en-US" sz="1400" b="0" i="0" dirty="0" smtClean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우선</a:t>
            </a:r>
            <a:r>
              <a:rPr lang="en-US" altLang="ko-KR" sz="1400" b="0" i="0" dirty="0" smtClean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400" b="0" i="0" dirty="0" smtClean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이들은 비즈니스적인 측면에서 실패라고 지적했다</a:t>
            </a:r>
            <a:r>
              <a:rPr lang="en-US" altLang="ko-KR" sz="1400" b="0" i="0" dirty="0" smtClean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A</a:t>
            </a:r>
            <a:r>
              <a:rPr lang="ko-KR" altLang="en-US" sz="1400" b="0" i="0" dirty="0" smtClean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대형병원 관계자는 </a:t>
            </a:r>
            <a:r>
              <a:rPr lang="en-US" altLang="ko-KR" sz="1400" b="0" i="0" dirty="0" smtClean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"</a:t>
            </a:r>
            <a:r>
              <a:rPr lang="ko-KR" altLang="en-US" sz="1400" b="0" i="0" dirty="0" err="1" smtClean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가천길병원은</a:t>
            </a:r>
            <a:r>
              <a:rPr lang="ko-KR" altLang="en-US" sz="1400" b="0" i="0" dirty="0" smtClean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사실 말도 안 되게 </a:t>
            </a:r>
            <a:r>
              <a:rPr lang="ko-KR" altLang="en-US" sz="1400" b="0" i="0" dirty="0" err="1" smtClean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손해보는</a:t>
            </a:r>
            <a:r>
              <a:rPr lang="ko-KR" altLang="en-US" sz="1400" b="0" i="0" dirty="0" smtClean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계약을 한 것</a:t>
            </a:r>
            <a:r>
              <a:rPr lang="en-US" altLang="ko-KR" sz="1400" b="0" i="0" dirty="0" smtClean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"</a:t>
            </a:r>
            <a:r>
              <a:rPr lang="ko-KR" altLang="en-US" sz="1400" b="0" i="0" dirty="0" smtClean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이라며 </a:t>
            </a:r>
            <a:r>
              <a:rPr lang="en-US" altLang="ko-KR" sz="1400" b="0" i="0" dirty="0" smtClean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"</a:t>
            </a:r>
            <a:r>
              <a:rPr lang="ko-KR" altLang="en-US" sz="1400" b="0" i="0" dirty="0" smtClean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왜냐면 </a:t>
            </a:r>
            <a:r>
              <a:rPr lang="ko-KR" altLang="en-US" sz="1400" b="0" i="0" dirty="0" err="1" smtClean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길병원이</a:t>
            </a:r>
            <a:r>
              <a:rPr lang="ko-KR" altLang="en-US" sz="1400" b="0" i="0" dirty="0" smtClean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sz="1400" b="0" i="0" dirty="0" smtClean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IBM</a:t>
            </a:r>
            <a:r>
              <a:rPr lang="ko-KR" altLang="en-US" sz="1400" b="0" i="0" dirty="0" smtClean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에 </a:t>
            </a:r>
            <a:r>
              <a:rPr lang="en-US" altLang="ko-KR" sz="1400" b="0" i="0" dirty="0" smtClean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</a:t>
            </a:r>
            <a:r>
              <a:rPr lang="ko-KR" altLang="en-US" sz="1400" b="0" i="0" dirty="0" smtClean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년에 약 </a:t>
            </a:r>
            <a:r>
              <a:rPr lang="en-US" altLang="ko-KR" sz="1400" b="0" i="0" dirty="0" smtClean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30</a:t>
            </a:r>
            <a:r>
              <a:rPr lang="ko-KR" altLang="en-US" sz="1400" b="0" i="0" dirty="0" smtClean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억씩 돈을 지불하고 있다</a:t>
            </a:r>
            <a:r>
              <a:rPr lang="en-US" altLang="ko-KR" sz="1400" b="0" i="0" dirty="0" smtClean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400" b="0" i="0" dirty="0" smtClean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그런데 </a:t>
            </a:r>
            <a:r>
              <a:rPr lang="ko-KR" altLang="en-US" sz="1400" b="0" i="0" dirty="0" err="1" smtClean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왓슨을</a:t>
            </a:r>
            <a:r>
              <a:rPr lang="ko-KR" altLang="en-US" sz="1400" b="0" i="0" dirty="0" smtClean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학습시키기 위해 </a:t>
            </a:r>
            <a:r>
              <a:rPr lang="ko-KR" altLang="en-US" sz="1400" b="0" i="0" dirty="0" err="1" smtClean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길병원은</a:t>
            </a:r>
            <a:r>
              <a:rPr lang="ko-KR" altLang="en-US" sz="1400" b="0" i="0" dirty="0" smtClean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관련 데이터도 주고 있다</a:t>
            </a:r>
            <a:r>
              <a:rPr lang="en-US" altLang="ko-KR" sz="1400" b="0" i="0" dirty="0" smtClean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400" b="0" i="0" dirty="0" err="1" smtClean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왓슨</a:t>
            </a:r>
            <a:r>
              <a:rPr lang="ko-KR" altLang="en-US" sz="1400" b="0" i="0" dirty="0" smtClean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도입을 위해 돈도 주고</a:t>
            </a:r>
            <a:r>
              <a:rPr lang="en-US" altLang="ko-KR" sz="1400" b="0" i="0" dirty="0" smtClean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400" b="0" i="0" dirty="0" smtClean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데이터도 주는 그런 계약을 왜 급하게 체결했는지 이해가 안 된다</a:t>
            </a:r>
            <a:r>
              <a:rPr lang="en-US" altLang="ko-KR" sz="1400" b="0" i="0" dirty="0" smtClean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"</a:t>
            </a:r>
            <a:r>
              <a:rPr lang="ko-KR" altLang="en-US" sz="1400" b="0" i="0" dirty="0" smtClean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고 말했다</a:t>
            </a:r>
            <a:r>
              <a:rPr lang="en-US" altLang="ko-KR" sz="1400" b="0" i="0" dirty="0" smtClean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en-US" altLang="ko-KR" sz="1400" dirty="0">
              <a:solidFill>
                <a:srgbClr val="333333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1400" b="0" i="0" dirty="0" smtClean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http://www.mpress.kr/news/articleView.html?idxno=15448</a:t>
            </a:r>
            <a:endParaRPr lang="en-US" altLang="ko-KR" sz="1400" b="0" i="0" dirty="0">
              <a:solidFill>
                <a:srgbClr val="333333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-1"/>
            <a:ext cx="7667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왓슨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실사례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-</a:t>
            </a:r>
            <a:r>
              <a:rPr lang="ko-KR" altLang="en-US" b="1" dirty="0" err="1" smtClean="0"/>
              <a:t>길병원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6864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1380</TotalTime>
  <Words>577</Words>
  <Application>Microsoft Office PowerPoint</Application>
  <PresentationFormat>와이드스크린</PresentationFormat>
  <Paragraphs>85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HelveticaNeue-bold</vt:lpstr>
      <vt:lpstr>Nanum Gothic</vt:lpstr>
      <vt:lpstr>Open Sans</vt:lpstr>
      <vt:lpstr>맑은 고딕</vt:lpstr>
      <vt:lpstr>맑은 고딕</vt:lpstr>
      <vt:lpstr>Arial</vt:lpstr>
      <vt:lpstr>Office 테마</vt:lpstr>
      <vt:lpstr>IBM ML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김미선</dc:creator>
  <cp:lastModifiedBy>김미선</cp:lastModifiedBy>
  <cp:revision>44</cp:revision>
  <dcterms:created xsi:type="dcterms:W3CDTF">2017-10-05T06:35:58Z</dcterms:created>
  <dcterms:modified xsi:type="dcterms:W3CDTF">2017-10-30T05:52:07Z</dcterms:modified>
</cp:coreProperties>
</file>