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  <p:sldMasterId id="2147483664" r:id="rId2"/>
  </p:sldMasterIdLst>
  <p:notesMasterIdLst>
    <p:notesMasterId r:id="rId8"/>
  </p:notesMasterIdLst>
  <p:sldIdLst>
    <p:sldId id="271" r:id="rId3"/>
    <p:sldId id="277" r:id="rId4"/>
    <p:sldId id="278" r:id="rId5"/>
    <p:sldId id="279" r:id="rId6"/>
    <p:sldId id="280" r:id="rId7"/>
  </p:sldIdLst>
  <p:sldSz cx="12192000" cy="6858000"/>
  <p:notesSz cx="6858000" cy="9144000"/>
  <p:embeddedFontLst>
    <p:embeddedFont>
      <p:font typeface="Albert Sans" panose="020B0604020202020204" charset="0"/>
      <p:regular r:id="rId9"/>
      <p:bold r:id="rId10"/>
      <p:italic r:id="rId11"/>
      <p:boldItalic r:id="rId12"/>
    </p:embeddedFont>
    <p:embeddedFont>
      <p:font typeface="Cambria Math" panose="02040503050406030204" pitchFamily="18" charset="0"/>
      <p:regular r:id="rId13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dus Aldag" initials="MA" lastIdx="19" clrIdx="0">
    <p:extLst>
      <p:ext uri="{19B8F6BF-5375-455C-9EA6-DF929625EA0E}">
        <p15:presenceInfo xmlns:p15="http://schemas.microsoft.com/office/powerpoint/2012/main" userId="e5b07a35e1d26d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5F8"/>
    <a:srgbClr val="619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5455" autoAdjust="0"/>
  </p:normalViewPr>
  <p:slideViewPr>
    <p:cSldViewPr snapToGrid="0" showGuides="1">
      <p:cViewPr>
        <p:scale>
          <a:sx n="80" d="100"/>
          <a:sy n="80" d="100"/>
        </p:scale>
        <p:origin x="249" y="11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2547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E479C-8473-5649-B36A-750E7B20C633}" type="datetimeFigureOut">
              <a:rPr lang="de-DE" smtClean="0"/>
              <a:t>01.03.2025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E2BE3-FDEB-B245-8AD9-FE155515E7D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969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2BE3-FDEB-B245-8AD9-FE155515E7D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83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4A7FF-C30C-8EAF-90D6-59E610807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1E844B9-6941-EFC2-8288-93A512CED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3691D94-92ED-32FC-53F7-3F0565519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6E93B1-DD4F-5EE7-460A-7D4571B645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2BE3-FDEB-B245-8AD9-FE155515E7D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877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26C46-BB8E-CD13-E7DA-8B0E9F567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1A8817A-390A-747A-3ADC-89C54025A1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C88EC08-BC2C-7145-1F33-FFEDB5563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7B279F-E46F-EC81-F5E1-6CD8B1B13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2BE3-FDEB-B245-8AD9-FE155515E7D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85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B4380-608D-D836-4C83-13EC0273C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6DF822C-AC0D-52FD-0B41-0AA399556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C125F26-BC95-A1EB-D087-7FB6F7137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A63C67-42C3-B742-4C43-72F90EC78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E2BE3-FDEB-B245-8AD9-FE155515E7D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93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E09D31D-F38C-EEB6-B21C-18608CCD2A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B626D3E-1B09-408A-A2C0-B68CF0D22C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Albert Sans" pitchFamily="2" charset="0"/>
              </a:defRPr>
            </a:lvl1pPr>
          </a:lstStyle>
          <a:p>
            <a:r>
              <a:rPr lang="de-DE" dirty="0"/>
              <a:t>06.03.2025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C3DB5F2-3F4E-4A12-9FEB-A876A951A9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lbert Sans" pitchFamily="2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849ABC20-F75F-4E1D-BD15-DBC9D6909F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7572" y="1925948"/>
            <a:ext cx="9561843" cy="2133241"/>
          </a:xfrm>
        </p:spPr>
        <p:txBody>
          <a:bodyPr anchor="b" anchorCtr="0">
            <a:noAutofit/>
          </a:bodyPr>
          <a:lstStyle>
            <a:lvl1pPr algn="l">
              <a:defRPr sz="4400" b="1" i="0">
                <a:solidFill>
                  <a:schemeClr val="bg1"/>
                </a:solidFill>
                <a:latin typeface="Albert Sans" pitchFamily="2" charset="0"/>
              </a:defRPr>
            </a:lvl1pPr>
          </a:lstStyle>
          <a:p>
            <a:r>
              <a:rPr lang="de-DE" dirty="0" err="1"/>
              <a:t>Simulating</a:t>
            </a:r>
            <a:r>
              <a:rPr lang="de-DE" dirty="0"/>
              <a:t> Self </a:t>
            </a:r>
            <a:r>
              <a:rPr lang="de-DE" dirty="0" err="1"/>
              <a:t>Avoiding</a:t>
            </a:r>
            <a:r>
              <a:rPr lang="de-DE" dirty="0"/>
              <a:t> Polymers 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C0968FB3-E8DB-458A-A4F8-BFA34FFE81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7571" y="4419338"/>
            <a:ext cx="9561843" cy="934634"/>
          </a:xfrm>
        </p:spPr>
        <p:txBody>
          <a:bodyPr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lbert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physics760: Computational Physics </a:t>
            </a:r>
          </a:p>
          <a:p>
            <a:r>
              <a:rPr lang="de-DE" dirty="0"/>
              <a:t>Alexandros </a:t>
            </a:r>
            <a:r>
              <a:rPr lang="de-DE" dirty="0" err="1"/>
              <a:t>Mylanos</a:t>
            </a:r>
            <a:r>
              <a:rPr lang="de-DE" dirty="0"/>
              <a:t>, Mandus Aldag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FD1DD12-F043-4583-B836-133EAD4FE0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55603" y="651889"/>
            <a:ext cx="3016801" cy="11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3F2ED0D-59AA-1DCB-151E-733D18A5D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305" y="1925432"/>
            <a:ext cx="10954833" cy="4167393"/>
          </a:xfrm>
        </p:spPr>
        <p:txBody>
          <a:bodyPr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B3FC9CDE-4414-3EAA-F594-B1C3BC6D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05" y="491060"/>
            <a:ext cx="10954833" cy="1215630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864DA7-6C02-419E-8405-6BE90083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de-DE" dirty="0"/>
              <a:t>06.03.2025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BD6E6C-07E6-4F88-B45C-2056E3E3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de-DE" dirty="0" err="1"/>
              <a:t>Simulating</a:t>
            </a:r>
            <a:r>
              <a:rPr lang="de-DE" dirty="0"/>
              <a:t> Self-</a:t>
            </a:r>
            <a:r>
              <a:rPr lang="de-DE" dirty="0" err="1"/>
              <a:t>Avoiding</a:t>
            </a:r>
            <a:r>
              <a:rPr lang="de-DE" dirty="0"/>
              <a:t> Polymers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0C6C7F-0833-4D5B-A2C2-173B6B37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FA4B0-7731-EC49-88EA-B5E921ABE78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2401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E09D31D-F38C-EEB6-B21C-18608CCD2A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B626D3E-1B09-408A-A2C0-B68CF0D22C4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Albert Sans" pitchFamily="2" charset="0"/>
              </a:defRPr>
            </a:lvl1pPr>
          </a:lstStyle>
          <a:p>
            <a:r>
              <a:rPr lang="de-DE" dirty="0"/>
              <a:t>06.03.2025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1C3DB5F2-3F4E-4A12-9FEB-A876A951A9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lbert Sans" pitchFamily="2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849ABC20-F75F-4E1D-BD15-DBC9D6909F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7572" y="1925948"/>
            <a:ext cx="9561843" cy="2133241"/>
          </a:xfrm>
        </p:spPr>
        <p:txBody>
          <a:bodyPr anchor="b" anchorCtr="0">
            <a:noAutofit/>
          </a:bodyPr>
          <a:lstStyle>
            <a:lvl1pPr algn="l">
              <a:defRPr sz="4400" b="1" i="0">
                <a:solidFill>
                  <a:schemeClr val="bg1"/>
                </a:solidFill>
                <a:latin typeface="Albert Sans" pitchFamily="2" charset="0"/>
              </a:defRPr>
            </a:lvl1pPr>
          </a:lstStyle>
          <a:p>
            <a:r>
              <a:rPr lang="de-DE" dirty="0" err="1"/>
              <a:t>Simulating</a:t>
            </a:r>
            <a:r>
              <a:rPr lang="de-DE" dirty="0"/>
              <a:t> Self </a:t>
            </a:r>
            <a:r>
              <a:rPr lang="de-DE" dirty="0" err="1"/>
              <a:t>Avoiding</a:t>
            </a:r>
            <a:r>
              <a:rPr lang="de-DE" dirty="0"/>
              <a:t> Polymers 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C0968FB3-E8DB-458A-A4F8-BFA34FFE81B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7571" y="4419338"/>
            <a:ext cx="9561843" cy="934634"/>
          </a:xfrm>
        </p:spPr>
        <p:txBody>
          <a:bodyPr>
            <a:noAutofit/>
          </a:bodyPr>
          <a:lstStyle>
            <a:lvl1pPr marL="0" indent="0" algn="l">
              <a:buNone/>
              <a:defRPr sz="2400" b="0" i="0">
                <a:solidFill>
                  <a:schemeClr val="bg1"/>
                </a:solidFill>
                <a:latin typeface="Albert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physics760: Computational Physics </a:t>
            </a:r>
          </a:p>
          <a:p>
            <a:r>
              <a:rPr lang="de-DE" dirty="0"/>
              <a:t>Alexandros </a:t>
            </a:r>
            <a:r>
              <a:rPr lang="de-DE" dirty="0" err="1"/>
              <a:t>Mylanos</a:t>
            </a:r>
            <a:r>
              <a:rPr lang="de-DE" dirty="0"/>
              <a:t>, Mandus Aldag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AFD1DD12-F043-4583-B836-133EAD4FE0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55603" y="651889"/>
            <a:ext cx="3016801" cy="11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46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470D71-D16E-50A0-925D-BA830252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05" y="491060"/>
            <a:ext cx="10954833" cy="12156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F9142C-32A3-29E3-FA58-AB5F5D1D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600" y="1922400"/>
            <a:ext cx="10953538" cy="417062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B9DB8-3727-FEA1-3D37-DE24327B5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6227" y="6323366"/>
            <a:ext cx="1221711" cy="24483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50" b="0" i="0">
                <a:solidFill>
                  <a:schemeClr val="bg2"/>
                </a:solidFill>
                <a:latin typeface="Albert Sans" pitchFamily="2" charset="0"/>
              </a:defRPr>
            </a:lvl1pPr>
          </a:lstStyle>
          <a:p>
            <a:endParaRPr lang="de-DE" dirty="0"/>
          </a:p>
          <a:p>
            <a:r>
              <a:rPr lang="de-DE" dirty="0"/>
              <a:t>15.07.2024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71991-F9E6-D3A5-AE88-C9E13C745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7938" y="6323366"/>
            <a:ext cx="2743200" cy="24483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100" b="1" i="0">
                <a:solidFill>
                  <a:schemeClr val="bg2"/>
                </a:solidFill>
                <a:latin typeface="Albert Sans" pitchFamily="2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625F8F00-DDB6-EAC2-94F0-6E3DE7068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9360" y="6323366"/>
            <a:ext cx="5169436" cy="24483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50" b="0" i="0">
                <a:solidFill>
                  <a:schemeClr val="bg2"/>
                </a:solidFill>
                <a:latin typeface="Albert Sans" pitchFamily="2" charset="0"/>
              </a:defRPr>
            </a:lvl1pPr>
          </a:lstStyle>
          <a:p>
            <a:r>
              <a:rPr lang="de-DE" dirty="0"/>
              <a:t>Alexandros </a:t>
            </a:r>
            <a:r>
              <a:rPr lang="de-DE" dirty="0" err="1"/>
              <a:t>Mylanos</a:t>
            </a:r>
            <a:r>
              <a:rPr lang="de-DE" dirty="0"/>
              <a:t>, Mandus Aldag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F3BDEE-35A9-44DE-B226-BF27396B4E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22141" y="6180377"/>
            <a:ext cx="1373522" cy="5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6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cap="all" baseline="0">
          <a:solidFill>
            <a:schemeClr val="accent1"/>
          </a:solidFill>
          <a:latin typeface="Albert Sans" pitchFamily="2" charset="0"/>
          <a:ea typeface="+mj-ea"/>
          <a:cs typeface="+mj-cs"/>
        </a:defRPr>
      </a:lvl1pPr>
    </p:titleStyle>
    <p:bodyStyle>
      <a:lvl1pPr marL="2286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lbert Sans" pitchFamily="2" charset="0"/>
          <a:ea typeface="+mn-ea"/>
          <a:cs typeface="Albert Sans" pitchFamily="2" charset="0"/>
        </a:defRPr>
      </a:lvl1pPr>
      <a:lvl2pPr marL="446400" indent="-228600" algn="l" defTabSz="73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lbert Sans" pitchFamily="2" charset="0"/>
          <a:ea typeface="+mn-ea"/>
          <a:cs typeface="Albert Sans" pitchFamily="2" charset="0"/>
        </a:defRPr>
      </a:lvl2pPr>
      <a:lvl3pPr marL="675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lbert Sans" pitchFamily="2" charset="0"/>
          <a:ea typeface="+mn-ea"/>
          <a:cs typeface="Albert Sans" pitchFamily="2" charset="0"/>
        </a:defRPr>
      </a:lvl3pPr>
      <a:lvl4pPr marL="88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lbert Sans" pitchFamily="2" charset="0"/>
          <a:ea typeface="+mn-ea"/>
          <a:cs typeface="Albert Sans" pitchFamily="2" charset="0"/>
        </a:defRPr>
      </a:lvl4pPr>
      <a:lvl5pPr marL="1121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lbert Sans" pitchFamily="2" charset="0"/>
          <a:ea typeface="+mn-ea"/>
          <a:cs typeface="Albert Sans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pos="7333" userDrawn="1">
          <p15:clr>
            <a:srgbClr val="F26B43"/>
          </p15:clr>
        </p15:guide>
        <p15:guide id="4" orient="horz" pos="3838" userDrawn="1">
          <p15:clr>
            <a:srgbClr val="F26B43"/>
          </p15:clr>
        </p15:guide>
        <p15:guide id="5" orient="horz" pos="1207" userDrawn="1">
          <p15:clr>
            <a:srgbClr val="F26B43"/>
          </p15:clr>
        </p15:guide>
        <p15:guide id="6" orient="horz" pos="408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470D71-D16E-50A0-925D-BA8302529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05" y="491060"/>
            <a:ext cx="10954833" cy="12156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Test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F9142C-32A3-29E3-FA58-AB5F5D1D7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600" y="1922400"/>
            <a:ext cx="10953538" cy="417062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B9DB8-3727-FEA1-3D37-DE24327B5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76227" y="6323366"/>
            <a:ext cx="1221711" cy="24483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50" b="0" i="0">
                <a:solidFill>
                  <a:schemeClr val="bg2"/>
                </a:solidFill>
                <a:latin typeface="Albert Sans" pitchFamily="2" charset="0"/>
              </a:defRPr>
            </a:lvl1pPr>
          </a:lstStyle>
          <a:p>
            <a:endParaRPr lang="de-DE" dirty="0"/>
          </a:p>
          <a:p>
            <a:r>
              <a:rPr lang="de-DE" dirty="0"/>
              <a:t>15.07.2024</a:t>
            </a:r>
          </a:p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071991-F9E6-D3A5-AE88-C9E13C745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7938" y="6323366"/>
            <a:ext cx="2743200" cy="24483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100" b="1" i="0">
                <a:solidFill>
                  <a:schemeClr val="bg2"/>
                </a:solidFill>
                <a:latin typeface="Albert Sans" pitchFamily="2" charset="0"/>
              </a:defRPr>
            </a:lvl1pPr>
          </a:lstStyle>
          <a:p>
            <a:fld id="{833FA4B0-7731-EC49-88EA-B5E921ABE78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625F8F00-DDB6-EAC2-94F0-6E3DE7068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9360" y="6323366"/>
            <a:ext cx="5169436" cy="24483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50" b="0" i="0">
                <a:solidFill>
                  <a:schemeClr val="bg2"/>
                </a:solidFill>
                <a:latin typeface="Albert Sans" pitchFamily="2" charset="0"/>
              </a:defRPr>
            </a:lvl1pPr>
          </a:lstStyle>
          <a:p>
            <a:r>
              <a:rPr lang="de-DE" dirty="0"/>
              <a:t>Alexandros </a:t>
            </a:r>
            <a:r>
              <a:rPr lang="de-DE" dirty="0" err="1"/>
              <a:t>Mylanos</a:t>
            </a:r>
            <a:r>
              <a:rPr lang="de-DE" dirty="0"/>
              <a:t>, Mandus Aldag</a:t>
            </a:r>
          </a:p>
        </p:txBody>
      </p:sp>
    </p:spTree>
    <p:extLst>
      <p:ext uri="{BB962C8B-B14F-4D97-AF65-F5344CB8AC3E}">
        <p14:creationId xmlns:p14="http://schemas.microsoft.com/office/powerpoint/2010/main" val="225132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cap="all" baseline="0">
          <a:solidFill>
            <a:schemeClr val="accent1"/>
          </a:solidFill>
          <a:latin typeface="Albert Sans" pitchFamily="2" charset="0"/>
          <a:ea typeface="+mj-ea"/>
          <a:cs typeface="+mj-cs"/>
        </a:defRPr>
      </a:lvl1pPr>
    </p:titleStyle>
    <p:bodyStyle>
      <a:lvl1pPr marL="2286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lbert Sans" pitchFamily="2" charset="0"/>
          <a:ea typeface="+mn-ea"/>
          <a:cs typeface="Albert Sans" pitchFamily="2" charset="0"/>
        </a:defRPr>
      </a:lvl1pPr>
      <a:lvl2pPr marL="446400" indent="-228600" algn="l" defTabSz="73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lbert Sans" pitchFamily="2" charset="0"/>
          <a:ea typeface="+mn-ea"/>
          <a:cs typeface="Albert Sans" pitchFamily="2" charset="0"/>
        </a:defRPr>
      </a:lvl2pPr>
      <a:lvl3pPr marL="6750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lbert Sans" pitchFamily="2" charset="0"/>
          <a:ea typeface="+mn-ea"/>
          <a:cs typeface="Albert Sans" pitchFamily="2" charset="0"/>
        </a:defRPr>
      </a:lvl3pPr>
      <a:lvl4pPr marL="8802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lbert Sans" pitchFamily="2" charset="0"/>
          <a:ea typeface="+mn-ea"/>
          <a:cs typeface="Albert Sans" pitchFamily="2" charset="0"/>
        </a:defRPr>
      </a:lvl4pPr>
      <a:lvl5pPr marL="1121400" indent="-228600" algn="l" defTabSz="914400" rtl="0" eaLnBrk="1" fontAlgn="ctr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SzPct val="140000"/>
        <a:buFont typeface="Arial" panose="020B0604020202020204" pitchFamily="34" charset="0"/>
        <a:buChar char="•"/>
        <a:defRPr sz="1750" b="0" i="0" kern="1200" baseline="0">
          <a:solidFill>
            <a:schemeClr val="tx1"/>
          </a:solidFill>
          <a:latin typeface="Albert Sans" pitchFamily="2" charset="0"/>
          <a:ea typeface="+mn-ea"/>
          <a:cs typeface="Albert Sans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3">
          <p15:clr>
            <a:srgbClr val="F26B43"/>
          </p15:clr>
        </p15:guide>
        <p15:guide id="2" pos="438">
          <p15:clr>
            <a:srgbClr val="F26B43"/>
          </p15:clr>
        </p15:guide>
        <p15:guide id="3" pos="7333">
          <p15:clr>
            <a:srgbClr val="F26B43"/>
          </p15:clr>
        </p15:guide>
        <p15:guide id="4" orient="horz" pos="3838">
          <p15:clr>
            <a:srgbClr val="F26B43"/>
          </p15:clr>
        </p15:guide>
        <p15:guide id="5" orient="horz" pos="1207">
          <p15:clr>
            <a:srgbClr val="F26B43"/>
          </p15:clr>
        </p15:guide>
        <p15:guide id="6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DFFCBE-9191-4B22-8E32-31255A99FE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z="1500" dirty="0"/>
              <a:t>06.03.2025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081AA8E4-EF1B-4AE5-97A4-6D53C8E5F9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Simulating</a:t>
            </a:r>
            <a:r>
              <a:rPr lang="de-DE" dirty="0"/>
              <a:t> Self-</a:t>
            </a:r>
            <a:r>
              <a:rPr lang="de-DE" dirty="0" err="1"/>
              <a:t>Avoiding</a:t>
            </a:r>
            <a:r>
              <a:rPr lang="de-DE" dirty="0"/>
              <a:t> Polymers </a:t>
            </a:r>
            <a:endParaRPr lang="en-US" noProof="0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7D245291-B15B-4CBE-A96D-85A10BCC6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physics760: Computational Physics </a:t>
            </a:r>
          </a:p>
          <a:p>
            <a:r>
              <a:rPr lang="de-DE" dirty="0"/>
              <a:t>Alexandros </a:t>
            </a:r>
            <a:r>
              <a:rPr lang="de-DE" dirty="0" err="1"/>
              <a:t>Mylanos</a:t>
            </a:r>
            <a:r>
              <a:rPr lang="de-DE" dirty="0"/>
              <a:t>, Mandus Aldag</a:t>
            </a:r>
          </a:p>
        </p:txBody>
      </p:sp>
    </p:spTree>
    <p:extLst>
      <p:ext uri="{BB962C8B-B14F-4D97-AF65-F5344CB8AC3E}">
        <p14:creationId xmlns:p14="http://schemas.microsoft.com/office/powerpoint/2010/main" val="185075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4B208F5-7A8D-4CCE-AB01-EB01A32E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92" y="331095"/>
            <a:ext cx="11567824" cy="502595"/>
          </a:xfrm>
        </p:spPr>
        <p:txBody>
          <a:bodyPr/>
          <a:lstStyle/>
          <a:p>
            <a:pPr algn="ctr"/>
            <a:r>
              <a:rPr lang="en-US" sz="2800" noProof="0" dirty="0"/>
              <a:t>Structure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A7E391-C2DE-4939-97A2-171175E4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5499" y="6323366"/>
            <a:ext cx="1221711" cy="244830"/>
          </a:xfrm>
        </p:spPr>
        <p:txBody>
          <a:bodyPr/>
          <a:lstStyle/>
          <a:p>
            <a:r>
              <a:rPr lang="en-US" dirty="0"/>
              <a:t>06.03.2025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FCA29C-DDBE-4F40-8A3B-6BD163DC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Simulating Self-Avoiding Polymers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31D763-F177-4455-8C86-D8BE13A9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0521" y="6328378"/>
            <a:ext cx="2743200" cy="244830"/>
          </a:xfrm>
        </p:spPr>
        <p:txBody>
          <a:bodyPr/>
          <a:lstStyle/>
          <a:p>
            <a:r>
              <a:rPr lang="de-DE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5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21CFE-EEB9-AF43-8756-CFFE2024D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FC783162-B074-FC2A-08F1-0878C602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88" y="447253"/>
            <a:ext cx="11567824" cy="502595"/>
          </a:xfrm>
        </p:spPr>
        <p:txBody>
          <a:bodyPr/>
          <a:lstStyle/>
          <a:p>
            <a:pPr algn="ctr"/>
            <a:r>
              <a:rPr lang="en-US" sz="2800" noProof="0" dirty="0"/>
              <a:t>Observables of interest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FABF39-91A0-5A2C-B975-63742706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5499" y="6323366"/>
            <a:ext cx="1221711" cy="244830"/>
          </a:xfrm>
        </p:spPr>
        <p:txBody>
          <a:bodyPr/>
          <a:lstStyle/>
          <a:p>
            <a:r>
              <a:rPr lang="en-US" dirty="0"/>
              <a:t>06.03.2025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C36EC-CFE5-06C6-07F1-31646588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Simulating Self-Avoiding Polymers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B7B7FB-84EC-0CFC-D256-77699023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4911" y="6328378"/>
            <a:ext cx="2743200" cy="244830"/>
          </a:xfrm>
        </p:spPr>
        <p:txBody>
          <a:bodyPr/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5B34F65-AD09-F36E-658D-CCD24542BEAB}"/>
                  </a:ext>
                </a:extLst>
              </p:cNvPr>
              <p:cNvSpPr txBox="1"/>
              <p:nvPr/>
            </p:nvSpPr>
            <p:spPr>
              <a:xfrm>
                <a:off x="875726" y="1295689"/>
                <a:ext cx="52202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DE" sz="2400" dirty="0"/>
                  <a:t>Squared end-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-end </a:t>
                </a:r>
                <a:r>
                  <a:rPr lang="de-DE" sz="2400" dirty="0" err="1"/>
                  <a:t>distance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dirty="0">
                            <a:solidFill>
                              <a:srgbClr val="282829"/>
                            </a:solidFill>
                            <a:latin typeface="-apple-system"/>
                          </a:rPr>
                          <m:t>ω</m:t>
                        </m:r>
                      </m:e>
                      <m:sup>
                        <m:r>
                          <a:rPr lang="de-DE" sz="2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2400" dirty="0"/>
                  <a:t> </a:t>
                </a: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B5B34F65-AD09-F36E-658D-CCD24542B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26" y="1295689"/>
                <a:ext cx="5220274" cy="461665"/>
              </a:xfrm>
              <a:prstGeom prst="rect">
                <a:avLst/>
              </a:prstGeom>
              <a:blipFill>
                <a:blip r:embed="rId3"/>
                <a:stretch>
                  <a:fillRect l="-2220" t="-21333" r="-3388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1BF4365-60DD-4A67-3CF5-192B1DD7C057}"/>
                  </a:ext>
                </a:extLst>
              </p:cNvPr>
              <p:cNvSpPr txBox="1"/>
              <p:nvPr/>
            </p:nvSpPr>
            <p:spPr>
              <a:xfrm>
                <a:off x="875726" y="1803584"/>
                <a:ext cx="9372706" cy="627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DE" sz="2400" dirty="0"/>
                  <a:t>Squared </a:t>
                </a:r>
                <a:r>
                  <a:rPr lang="de-DE" sz="2400" dirty="0" err="1"/>
                  <a:t>radius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gyration</a:t>
                </a:r>
                <a:r>
                  <a:rPr lang="de-DE" sz="2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𝑚𝑒𝑎𝑛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de-DE" sz="2400" dirty="0"/>
                  <a:t> </a:t>
                </a:r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1BF4365-60DD-4A67-3CF5-192B1DD7C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26" y="1803584"/>
                <a:ext cx="9372706" cy="627159"/>
              </a:xfrm>
              <a:prstGeom prst="rect">
                <a:avLst/>
              </a:prstGeom>
              <a:blipFill>
                <a:blip r:embed="rId4"/>
                <a:stretch>
                  <a:fillRect l="-1236" t="-3883" b="-10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4B0DD835-93C8-4C24-3C28-51CB1FD07460}"/>
              </a:ext>
            </a:extLst>
          </p:cNvPr>
          <p:cNvSpPr txBox="1"/>
          <p:nvPr/>
        </p:nvSpPr>
        <p:spPr>
          <a:xfrm>
            <a:off x="875726" y="3950244"/>
            <a:ext cx="9372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de-DE" sz="2400" dirty="0"/>
              <a:t>Acceptance rate 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F549617-B016-4B76-17BF-DAC56BAAB63A}"/>
                  </a:ext>
                </a:extLst>
              </p:cNvPr>
              <p:cNvSpPr txBox="1"/>
              <p:nvPr/>
            </p:nvSpPr>
            <p:spPr>
              <a:xfrm>
                <a:off x="875726" y="4727979"/>
                <a:ext cx="937270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DE" sz="2400" dirty="0"/>
                  <a:t>Autocorrelation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F549617-B016-4B76-17BF-DAC56BAAB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26" y="4727979"/>
                <a:ext cx="9372706" cy="461665"/>
              </a:xfrm>
              <a:prstGeom prst="rect">
                <a:avLst/>
              </a:prstGeom>
              <a:blipFill>
                <a:blip r:embed="rId5"/>
                <a:stretch>
                  <a:fillRect l="-1236" t="-2133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D1591023-D63E-18B9-B81E-440CABEA51E4}"/>
              </a:ext>
            </a:extLst>
          </p:cNvPr>
          <p:cNvSpPr/>
          <p:nvPr/>
        </p:nvSpPr>
        <p:spPr>
          <a:xfrm>
            <a:off x="1368795" y="2632665"/>
            <a:ext cx="639519" cy="4169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77073C8B-0F26-71B5-D5B7-C87E53E4EC52}"/>
                  </a:ext>
                </a:extLst>
              </p:cNvPr>
              <p:cNvSpPr txBox="1"/>
              <p:nvPr/>
            </p:nvSpPr>
            <p:spPr>
              <a:xfrm>
                <a:off x="2137615" y="2584243"/>
                <a:ext cx="7998896" cy="505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2"/>
                  </a:buClr>
                  <a:buSzPct val="120000"/>
                </a:pPr>
                <a:r>
                  <a:rPr lang="de-DE" sz="2400" dirty="0"/>
                  <a:t>Critical </a:t>
                </a:r>
                <a:r>
                  <a:rPr lang="de-DE" sz="2400" dirty="0" err="1"/>
                  <a:t>exponents</a:t>
                </a:r>
                <a:r>
                  <a:rPr lang="de-DE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400" i="1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2400" dirty="0">
                                <a:solidFill>
                                  <a:srgbClr val="282829"/>
                                </a:solidFill>
                                <a:latin typeface="-apple-system"/>
                              </a:rPr>
                              <m:t>ω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p>
                    </m:sSup>
                    <m:r>
                      <a:rPr lang="de-D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400" i="1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400" b="0" i="0" smtClean="0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p>
                    </m:sSup>
                  </m:oMath>
                </a14:m>
                <a:endParaRPr lang="de-DE" sz="2400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77073C8B-0F26-71B5-D5B7-C87E53E4E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15" y="2584243"/>
                <a:ext cx="7998896" cy="505779"/>
              </a:xfrm>
              <a:prstGeom prst="rect">
                <a:avLst/>
              </a:prstGeom>
              <a:blipFill>
                <a:blip r:embed="rId6"/>
                <a:stretch>
                  <a:fillRect l="-1220"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3C72E4F-BC34-7302-29E6-2CE880582198}"/>
                  </a:ext>
                </a:extLst>
              </p:cNvPr>
              <p:cNvSpPr txBox="1"/>
              <p:nvPr/>
            </p:nvSpPr>
            <p:spPr>
              <a:xfrm>
                <a:off x="2666193" y="3936011"/>
                <a:ext cx="32353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2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43C72E4F-BC34-7302-29E6-2CE880582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193" y="3936011"/>
                <a:ext cx="3235333" cy="461665"/>
              </a:xfrm>
              <a:prstGeom prst="rect">
                <a:avLst/>
              </a:prstGeom>
              <a:blipFill>
                <a:blip r:embed="rId7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4BCDE5FE-B746-F982-941D-ECD8B8BAA674}"/>
                  </a:ext>
                </a:extLst>
              </p:cNvPr>
              <p:cNvSpPr txBox="1"/>
              <p:nvPr/>
            </p:nvSpPr>
            <p:spPr>
              <a:xfrm>
                <a:off x="3521107" y="4782000"/>
                <a:ext cx="32353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2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4BCDE5FE-B746-F982-941D-ECD8B8BA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107" y="4782000"/>
                <a:ext cx="3235333" cy="461665"/>
              </a:xfrm>
              <a:prstGeom prst="rect">
                <a:avLst/>
              </a:prstGeom>
              <a:blipFill>
                <a:blip r:embed="rId8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37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94966-B768-DF29-8E88-C53BB056C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C687FB-EF1E-B2B4-8B8B-E70B917F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51" y="432550"/>
            <a:ext cx="11567824" cy="502595"/>
          </a:xfrm>
        </p:spPr>
        <p:txBody>
          <a:bodyPr/>
          <a:lstStyle/>
          <a:p>
            <a:pPr algn="ctr"/>
            <a:r>
              <a:rPr lang="en-US" sz="2800" noProof="0" dirty="0"/>
              <a:t>Results in 2D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4FF8F-7125-C3A0-BBCD-9F6EA9CF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5499" y="6323366"/>
            <a:ext cx="1221711" cy="244830"/>
          </a:xfrm>
        </p:spPr>
        <p:txBody>
          <a:bodyPr/>
          <a:lstStyle/>
          <a:p>
            <a:r>
              <a:rPr lang="en-US" dirty="0"/>
              <a:t>06.03.2025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54D56F-D974-3209-6872-D4514C8D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Simulating Self-Avoiding Polymers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BE0FF6-3D96-A8FB-3D46-FE4848F6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4911" y="6328378"/>
            <a:ext cx="2743200" cy="244830"/>
          </a:xfrm>
        </p:spPr>
        <p:txBody>
          <a:bodyPr/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elle 8">
                <a:extLst>
                  <a:ext uri="{FF2B5EF4-FFF2-40B4-BE49-F238E27FC236}">
                    <a16:creationId xmlns:a16="http://schemas.microsoft.com/office/drawing/2014/main" id="{BF332FBD-214C-592F-EA7F-59EBA48873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3281166"/>
                  </p:ext>
                </p:extLst>
              </p:nvPr>
            </p:nvGraphicFramePr>
            <p:xfrm>
              <a:off x="526408" y="1584912"/>
              <a:ext cx="10981703" cy="4276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067">
                      <a:extLst>
                        <a:ext uri="{9D8B030D-6E8A-4147-A177-3AD203B41FA5}">
                          <a16:colId xmlns:a16="http://schemas.microsoft.com/office/drawing/2014/main" val="688297580"/>
                        </a:ext>
                      </a:extLst>
                    </a:gridCol>
                    <a:gridCol w="2415418">
                      <a:extLst>
                        <a:ext uri="{9D8B030D-6E8A-4147-A177-3AD203B41FA5}">
                          <a16:colId xmlns:a16="http://schemas.microsoft.com/office/drawing/2014/main" val="4222185642"/>
                        </a:ext>
                      </a:extLst>
                    </a:gridCol>
                    <a:gridCol w="1845806">
                      <a:extLst>
                        <a:ext uri="{9D8B030D-6E8A-4147-A177-3AD203B41FA5}">
                          <a16:colId xmlns:a16="http://schemas.microsoft.com/office/drawing/2014/main" val="3642991932"/>
                        </a:ext>
                      </a:extLst>
                    </a:gridCol>
                    <a:gridCol w="2426447">
                      <a:extLst>
                        <a:ext uri="{9D8B030D-6E8A-4147-A177-3AD203B41FA5}">
                          <a16:colId xmlns:a16="http://schemas.microsoft.com/office/drawing/2014/main" val="705194635"/>
                        </a:ext>
                      </a:extLst>
                    </a:gridCol>
                    <a:gridCol w="1595717">
                      <a:extLst>
                        <a:ext uri="{9D8B030D-6E8A-4147-A177-3AD203B41FA5}">
                          <a16:colId xmlns:a16="http://schemas.microsoft.com/office/drawing/2014/main" val="2140029757"/>
                        </a:ext>
                      </a:extLst>
                    </a:gridCol>
                    <a:gridCol w="1715248">
                      <a:extLst>
                        <a:ext uri="{9D8B030D-6E8A-4147-A177-3AD203B41FA5}">
                          <a16:colId xmlns:a16="http://schemas.microsoft.com/office/drawing/2014/main" val="41412273"/>
                        </a:ext>
                      </a:extLst>
                    </a:gridCol>
                  </a:tblGrid>
                  <a:tr h="459278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N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de-DE" sz="2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l-GR" sz="2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sz="2200" dirty="0" smtClean="0">
                                            <a:solidFill>
                                              <a:schemeClr val="bg1"/>
                                            </a:solidFill>
                                            <a:latin typeface="-apple-system"/>
                                          </a:rPr>
                                          <m:t>ω</m:t>
                                        </m:r>
                                      </m:e>
                                      <m:sup>
                                        <m:r>
                                          <a:rPr lang="de-DE" sz="2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220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220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nor/>
                                    </m:rPr>
                                    <a:rPr lang="el-GR" sz="2200" dirty="0" smtClean="0">
                                      <a:solidFill>
                                        <a:schemeClr val="bg1"/>
                                      </a:solidFill>
                                      <a:latin typeface="-apple-system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lang="de-DE" sz="2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de-DE" sz="22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l-GR" sz="2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e-DE" sz="2200" b="1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sup>
                                        <m:r>
                                          <a:rPr lang="de-DE" sz="22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22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l-GR" sz="220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220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2200" b="1" i="0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p>
                                  <m:r>
                                    <a:rPr lang="de-DE" sz="2200" b="1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2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f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9210556"/>
                      </a:ext>
                    </a:extLst>
                  </a:tr>
                  <a:tr h="427439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200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2184.7 (</a:t>
                          </a:r>
                          <a:r>
                            <a:rPr lang="de-DE" sz="2200" i="1" dirty="0"/>
                            <a:t>2195.2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7.4 (</a:t>
                          </a:r>
                          <a:r>
                            <a:rPr lang="de-DE" sz="2200" i="1" dirty="0"/>
                            <a:t>6.5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306.2 </a:t>
                          </a:r>
                          <a:r>
                            <a:rPr lang="de-DE" sz="2200" i="0" dirty="0"/>
                            <a:t>(</a:t>
                          </a:r>
                          <a:r>
                            <a:rPr lang="de-DE" sz="2200" i="1" dirty="0"/>
                            <a:t>308.1</a:t>
                          </a:r>
                          <a:r>
                            <a:rPr lang="de-DE" sz="2200" i="0" dirty="0"/>
                            <a:t>)</a:t>
                          </a:r>
                          <a:endParaRPr lang="en-US" sz="22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0.9 (</a:t>
                          </a:r>
                          <a:r>
                            <a:rPr lang="de-DE" sz="2200" i="1" dirty="0"/>
                            <a:t>0.8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0.348 (</a:t>
                          </a:r>
                          <a:r>
                            <a:rPr lang="de-DE" sz="2200" i="1" dirty="0"/>
                            <a:t>0.346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4833404"/>
                      </a:ext>
                    </a:extLst>
                  </a:tr>
                  <a:tr h="427439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600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11403 (</a:t>
                          </a:r>
                          <a:r>
                            <a:rPr lang="de-DE" sz="2200" i="1" dirty="0"/>
                            <a:t>11335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40.5 (</a:t>
                          </a:r>
                          <a:r>
                            <a:rPr lang="de-DE" sz="2200" i="1" dirty="0"/>
                            <a:t>39.4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1600.2 (</a:t>
                          </a:r>
                          <a:r>
                            <a:rPr lang="de-DE" sz="2200" i="1" dirty="0"/>
                            <a:t>1593.7</a:t>
                          </a:r>
                          <a:r>
                            <a:rPr lang="de-DE" sz="2200" dirty="0"/>
                            <a:t>) 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5.2 (</a:t>
                          </a:r>
                          <a:r>
                            <a:rPr lang="de-DE" sz="2200" i="1" dirty="0"/>
                            <a:t>5.0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0.281 (</a:t>
                          </a:r>
                          <a:r>
                            <a:rPr lang="de-DE" sz="2200" i="1" dirty="0"/>
                            <a:t>0.279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9333599"/>
                      </a:ext>
                    </a:extLst>
                  </a:tr>
                  <a:tr h="427439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1000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24446 (</a:t>
                          </a:r>
                          <a:r>
                            <a:rPr lang="de-DE" sz="2200" i="1" dirty="0"/>
                            <a:t>24495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101 (</a:t>
                          </a:r>
                          <a:r>
                            <a:rPr lang="de-DE" sz="2200" i="1" dirty="0"/>
                            <a:t>88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3417.3 (</a:t>
                          </a:r>
                          <a:r>
                            <a:rPr lang="de-DE" sz="2200" i="1" dirty="0"/>
                            <a:t>3428.0</a:t>
                          </a:r>
                          <a:r>
                            <a:rPr lang="de-DE" sz="2200" dirty="0"/>
                            <a:t>) 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13.2 (</a:t>
                          </a:r>
                          <a:r>
                            <a:rPr lang="de-DE" sz="2200" i="1" dirty="0"/>
                            <a:t>10.9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i="1" dirty="0"/>
                            <a:t>0.254 (0.253)</a:t>
                          </a:r>
                          <a:endParaRPr lang="en-US" sz="22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494430"/>
                      </a:ext>
                    </a:extLst>
                  </a:tr>
                  <a:tr h="427439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5000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271910 (</a:t>
                          </a:r>
                          <a:r>
                            <a:rPr lang="de-DE" sz="2200" i="1" dirty="0"/>
                            <a:t>270471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1299 (</a:t>
                          </a:r>
                          <a:r>
                            <a:rPr lang="de-DE" sz="2200" i="1" dirty="0"/>
                            <a:t>1316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38140 (</a:t>
                          </a:r>
                          <a:r>
                            <a:rPr lang="de-DE" sz="2200" i="1" dirty="0"/>
                            <a:t>37891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169 (</a:t>
                          </a:r>
                          <a:r>
                            <a:rPr lang="de-DE" sz="2200" i="1" dirty="0"/>
                            <a:t>163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0.186 (</a:t>
                          </a:r>
                          <a:r>
                            <a:rPr lang="de-DE" sz="2200" i="1" dirty="0"/>
                            <a:t>0.184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58172"/>
                      </a:ext>
                    </a:extLst>
                  </a:tr>
                  <a:tr h="427439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10000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778877 (</a:t>
                          </a:r>
                          <a:r>
                            <a:rPr lang="de-DE" sz="2200" i="1" dirty="0"/>
                            <a:t>776717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5797 (</a:t>
                          </a:r>
                          <a:r>
                            <a:rPr lang="de-DE" sz="2200" i="1" dirty="0"/>
                            <a:t>3987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109657 (</a:t>
                          </a:r>
                          <a:r>
                            <a:rPr lang="de-DE" sz="2200" i="1" dirty="0"/>
                            <a:t>108383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737 (</a:t>
                          </a:r>
                          <a:r>
                            <a:rPr lang="de-DE" sz="2200" i="1" dirty="0"/>
                            <a:t>492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0.165 (</a:t>
                          </a:r>
                          <a:r>
                            <a:rPr lang="de-DE" sz="2200" i="1" dirty="0"/>
                            <a:t>0.163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26224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elle 8">
                <a:extLst>
                  <a:ext uri="{FF2B5EF4-FFF2-40B4-BE49-F238E27FC236}">
                    <a16:creationId xmlns:a16="http://schemas.microsoft.com/office/drawing/2014/main" id="{BF332FBD-214C-592F-EA7F-59EBA48873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3281166"/>
                  </p:ext>
                </p:extLst>
              </p:nvPr>
            </p:nvGraphicFramePr>
            <p:xfrm>
              <a:off x="526408" y="1584912"/>
              <a:ext cx="10981703" cy="42767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067">
                      <a:extLst>
                        <a:ext uri="{9D8B030D-6E8A-4147-A177-3AD203B41FA5}">
                          <a16:colId xmlns:a16="http://schemas.microsoft.com/office/drawing/2014/main" val="688297580"/>
                        </a:ext>
                      </a:extLst>
                    </a:gridCol>
                    <a:gridCol w="2415418">
                      <a:extLst>
                        <a:ext uri="{9D8B030D-6E8A-4147-A177-3AD203B41FA5}">
                          <a16:colId xmlns:a16="http://schemas.microsoft.com/office/drawing/2014/main" val="4222185642"/>
                        </a:ext>
                      </a:extLst>
                    </a:gridCol>
                    <a:gridCol w="1845806">
                      <a:extLst>
                        <a:ext uri="{9D8B030D-6E8A-4147-A177-3AD203B41FA5}">
                          <a16:colId xmlns:a16="http://schemas.microsoft.com/office/drawing/2014/main" val="3642991932"/>
                        </a:ext>
                      </a:extLst>
                    </a:gridCol>
                    <a:gridCol w="2426447">
                      <a:extLst>
                        <a:ext uri="{9D8B030D-6E8A-4147-A177-3AD203B41FA5}">
                          <a16:colId xmlns:a16="http://schemas.microsoft.com/office/drawing/2014/main" val="705194635"/>
                        </a:ext>
                      </a:extLst>
                    </a:gridCol>
                    <a:gridCol w="1595717">
                      <a:extLst>
                        <a:ext uri="{9D8B030D-6E8A-4147-A177-3AD203B41FA5}">
                          <a16:colId xmlns:a16="http://schemas.microsoft.com/office/drawing/2014/main" val="2140029757"/>
                        </a:ext>
                      </a:extLst>
                    </a:gridCol>
                    <a:gridCol w="1715248">
                      <a:extLst>
                        <a:ext uri="{9D8B030D-6E8A-4147-A177-3AD203B41FA5}">
                          <a16:colId xmlns:a16="http://schemas.microsoft.com/office/drawing/2014/main" val="41412273"/>
                        </a:ext>
                      </a:extLst>
                    </a:gridCol>
                  </a:tblGrid>
                  <a:tr h="466789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N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806" t="-6494" r="-314358" b="-840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4488" t="-6494" r="-311881" b="-840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6583" t="-6494" r="-137437" b="-840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0916" t="-6494" r="-108779" b="-840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f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9210556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200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2184.7 (</a:t>
                          </a:r>
                          <a:r>
                            <a:rPr lang="de-DE" sz="2200" i="1" dirty="0"/>
                            <a:t>2195.2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7.4 (</a:t>
                          </a:r>
                          <a:r>
                            <a:rPr lang="de-DE" sz="2200" i="1" dirty="0"/>
                            <a:t>6.5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306.2 </a:t>
                          </a:r>
                          <a:r>
                            <a:rPr lang="de-DE" sz="2200" i="0" dirty="0"/>
                            <a:t>(</a:t>
                          </a:r>
                          <a:r>
                            <a:rPr lang="de-DE" sz="2200" i="1" dirty="0"/>
                            <a:t>308.1</a:t>
                          </a:r>
                          <a:r>
                            <a:rPr lang="de-DE" sz="2200" i="0" dirty="0"/>
                            <a:t>)</a:t>
                          </a:r>
                          <a:endParaRPr lang="en-US" sz="22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0.9 (</a:t>
                          </a:r>
                          <a:r>
                            <a:rPr lang="de-DE" sz="2200" i="1" dirty="0"/>
                            <a:t>0.8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0.348 (</a:t>
                          </a:r>
                          <a:r>
                            <a:rPr lang="de-DE" sz="2200" i="1" dirty="0"/>
                            <a:t>0.346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94833404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600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11403 (</a:t>
                          </a:r>
                          <a:r>
                            <a:rPr lang="de-DE" sz="2200" i="1" dirty="0"/>
                            <a:t>11335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40.5 (</a:t>
                          </a:r>
                          <a:r>
                            <a:rPr lang="de-DE" sz="2200" i="1" dirty="0"/>
                            <a:t>39.4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1600.2 (</a:t>
                          </a:r>
                          <a:r>
                            <a:rPr lang="de-DE" sz="2200" i="1" dirty="0"/>
                            <a:t>1593.7</a:t>
                          </a:r>
                          <a:r>
                            <a:rPr lang="de-DE" sz="2200" dirty="0"/>
                            <a:t>) 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5.2 (</a:t>
                          </a:r>
                          <a:r>
                            <a:rPr lang="de-DE" sz="2200" i="1" dirty="0"/>
                            <a:t>5.0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0.281 (</a:t>
                          </a:r>
                          <a:r>
                            <a:rPr lang="de-DE" sz="2200" i="1" dirty="0"/>
                            <a:t>0.279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9333599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1000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24446 (</a:t>
                          </a:r>
                          <a:r>
                            <a:rPr lang="de-DE" sz="2200" i="1" dirty="0"/>
                            <a:t>24495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101 (</a:t>
                          </a:r>
                          <a:r>
                            <a:rPr lang="de-DE" sz="2200" i="1" dirty="0"/>
                            <a:t>88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3417.3 (</a:t>
                          </a:r>
                          <a:r>
                            <a:rPr lang="de-DE" sz="2200" i="1" dirty="0"/>
                            <a:t>3428.0</a:t>
                          </a:r>
                          <a:r>
                            <a:rPr lang="de-DE" sz="2200" dirty="0"/>
                            <a:t>) 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13.2 (</a:t>
                          </a:r>
                          <a:r>
                            <a:rPr lang="de-DE" sz="2200" i="1" dirty="0"/>
                            <a:t>10.9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i="1" dirty="0"/>
                            <a:t>0.254 (0.253)</a:t>
                          </a:r>
                          <a:endParaRPr lang="en-US" sz="22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49443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5000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271910 (</a:t>
                          </a:r>
                          <a:r>
                            <a:rPr lang="de-DE" sz="2200" i="1" dirty="0"/>
                            <a:t>270471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1299 (</a:t>
                          </a:r>
                          <a:r>
                            <a:rPr lang="de-DE" sz="2200" i="1" dirty="0"/>
                            <a:t>1316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38140 (</a:t>
                          </a:r>
                          <a:r>
                            <a:rPr lang="de-DE" sz="2200" i="1" dirty="0"/>
                            <a:t>37891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169 (</a:t>
                          </a:r>
                          <a:r>
                            <a:rPr lang="de-DE" sz="2200" i="1" dirty="0"/>
                            <a:t>163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0.186 (</a:t>
                          </a:r>
                          <a:r>
                            <a:rPr lang="de-DE" sz="2200" i="1" dirty="0"/>
                            <a:t>0.184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58172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10000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778877 (</a:t>
                          </a:r>
                          <a:r>
                            <a:rPr lang="de-DE" sz="2200" i="1" dirty="0"/>
                            <a:t>776717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5797 (</a:t>
                          </a:r>
                          <a:r>
                            <a:rPr lang="de-DE" sz="2200" i="1" dirty="0"/>
                            <a:t>3987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109657 (</a:t>
                          </a:r>
                          <a:r>
                            <a:rPr lang="de-DE" sz="2200" i="1" dirty="0"/>
                            <a:t>108383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737 (</a:t>
                          </a:r>
                          <a:r>
                            <a:rPr lang="de-DE" sz="2200" i="1" dirty="0"/>
                            <a:t>492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2200" dirty="0"/>
                            <a:t>0.165 (</a:t>
                          </a:r>
                          <a:r>
                            <a:rPr lang="de-DE" sz="2200" i="1" dirty="0"/>
                            <a:t>0.163</a:t>
                          </a:r>
                          <a:r>
                            <a:rPr lang="de-DE" sz="2200" dirty="0"/>
                            <a:t>)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26224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D08E535-0851-F8DF-9457-2136D277E43D}"/>
                  </a:ext>
                </a:extLst>
              </p:cNvPr>
              <p:cNvSpPr txBox="1"/>
              <p:nvPr/>
            </p:nvSpPr>
            <p:spPr>
              <a:xfrm>
                <a:off x="785968" y="935145"/>
                <a:ext cx="99456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DE" sz="2400" dirty="0"/>
                  <a:t>19 </a:t>
                </a:r>
                <a:r>
                  <a:rPr lang="de-DE" sz="2400" dirty="0" err="1"/>
                  <a:t>simulations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with</a:t>
                </a:r>
                <a:r>
                  <a:rPr lang="de-DE" sz="2400" dirty="0"/>
                  <a:t> different polymer </a:t>
                </a:r>
                <a:r>
                  <a:rPr lang="de-DE" sz="2400" dirty="0" err="1"/>
                  <a:t>chain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lengths</a:t>
                </a:r>
                <a:r>
                  <a:rPr lang="de-DE" sz="2400" dirty="0"/>
                  <a:t> 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de-DE" sz="2400" dirty="0"/>
                  <a:t> iterations </a:t>
                </a: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D08E535-0851-F8DF-9457-2136D277E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68" y="935145"/>
                <a:ext cx="9945609" cy="461665"/>
              </a:xfrm>
              <a:prstGeom prst="rect">
                <a:avLst/>
              </a:prstGeom>
              <a:blipFill>
                <a:blip r:embed="rId4"/>
                <a:stretch>
                  <a:fillRect l="-1165" t="-19737" r="-1165" b="-35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2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FB251-F729-33CD-467F-7145D515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B45CB4E-7CCE-5597-E283-774CC7C2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88" y="432550"/>
            <a:ext cx="11567824" cy="502595"/>
          </a:xfrm>
        </p:spPr>
        <p:txBody>
          <a:bodyPr/>
          <a:lstStyle/>
          <a:p>
            <a:pPr algn="ctr"/>
            <a:r>
              <a:rPr lang="en-US" sz="2800" noProof="0" dirty="0"/>
              <a:t>Binning analysis to obtain the standard errors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9F3A11-7C39-3E94-A345-6EA62AF4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5499" y="6323366"/>
            <a:ext cx="1221711" cy="244830"/>
          </a:xfrm>
        </p:spPr>
        <p:txBody>
          <a:bodyPr/>
          <a:lstStyle/>
          <a:p>
            <a:r>
              <a:rPr lang="en-US" dirty="0"/>
              <a:t>06.03.2025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AF8126-5FEB-2E9F-88EE-7F15DFF1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Simulating Self-Avoiding Polymers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503CAD-1AEB-A52F-B2AA-BD132223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64911" y="6328378"/>
            <a:ext cx="2743200" cy="244830"/>
          </a:xfrm>
        </p:spPr>
        <p:txBody>
          <a:bodyPr/>
          <a:lstStyle/>
          <a:p>
            <a:r>
              <a:rPr lang="de-DE" sz="1400" dirty="0"/>
              <a:t>1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46553D9-9022-5DF0-ECA8-9687D66EC281}"/>
                  </a:ext>
                </a:extLst>
              </p:cNvPr>
              <p:cNvSpPr txBox="1"/>
              <p:nvPr/>
            </p:nvSpPr>
            <p:spPr>
              <a:xfrm>
                <a:off x="875726" y="1295689"/>
                <a:ext cx="522027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DE" sz="2400" dirty="0"/>
                  <a:t>Squared end-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-end </a:t>
                </a:r>
                <a:r>
                  <a:rPr lang="de-DE" sz="2400" dirty="0" err="1"/>
                  <a:t>distance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240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400" dirty="0">
                            <a:solidFill>
                              <a:srgbClr val="282829"/>
                            </a:solidFill>
                            <a:latin typeface="-apple-system"/>
                          </a:rPr>
                          <m:t>ω</m:t>
                        </m:r>
                      </m:e>
                      <m:sup>
                        <m:r>
                          <a:rPr lang="de-DE" sz="2400" b="0" i="1" smtClean="0">
                            <a:solidFill>
                              <a:srgbClr val="28282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2400" dirty="0"/>
                  <a:t> </a:t>
                </a: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46553D9-9022-5DF0-ECA8-9687D66EC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26" y="1295689"/>
                <a:ext cx="5220274" cy="461665"/>
              </a:xfrm>
              <a:prstGeom prst="rect">
                <a:avLst/>
              </a:prstGeom>
              <a:blipFill>
                <a:blip r:embed="rId3"/>
                <a:stretch>
                  <a:fillRect l="-2220" t="-21333" r="-3388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7D177408-F48D-C13F-B145-47CA593EFB15}"/>
                  </a:ext>
                </a:extLst>
              </p:cNvPr>
              <p:cNvSpPr txBox="1"/>
              <p:nvPr/>
            </p:nvSpPr>
            <p:spPr>
              <a:xfrm>
                <a:off x="875726" y="1803584"/>
                <a:ext cx="9372706" cy="627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DE" sz="2400" dirty="0"/>
                  <a:t>Squared </a:t>
                </a:r>
                <a:r>
                  <a:rPr lang="de-DE" sz="2400" dirty="0" err="1"/>
                  <a:t>radius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gyration</a:t>
                </a:r>
                <a:r>
                  <a:rPr lang="de-DE" sz="2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𝑚𝑒𝑎𝑛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de-DE" sz="2400" dirty="0"/>
                  <a:t> </a:t>
                </a:r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7D177408-F48D-C13F-B145-47CA593EF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26" y="1803584"/>
                <a:ext cx="9372706" cy="627159"/>
              </a:xfrm>
              <a:prstGeom prst="rect">
                <a:avLst/>
              </a:prstGeom>
              <a:blipFill>
                <a:blip r:embed="rId4"/>
                <a:stretch>
                  <a:fillRect l="-1236" t="-3883" b="-10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26CD5536-AAC3-5ABB-3DF0-EEC614EE3722}"/>
              </a:ext>
            </a:extLst>
          </p:cNvPr>
          <p:cNvSpPr txBox="1"/>
          <p:nvPr/>
        </p:nvSpPr>
        <p:spPr>
          <a:xfrm>
            <a:off x="875726" y="3950244"/>
            <a:ext cx="9372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</a:pPr>
            <a:r>
              <a:rPr lang="de-DE" sz="2400" dirty="0"/>
              <a:t>Acceptance rate 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C951B16-6F47-D2E7-97E8-454FBF442D02}"/>
                  </a:ext>
                </a:extLst>
              </p:cNvPr>
              <p:cNvSpPr txBox="1"/>
              <p:nvPr/>
            </p:nvSpPr>
            <p:spPr>
              <a:xfrm>
                <a:off x="875726" y="4727979"/>
                <a:ext cx="937270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chemeClr val="tx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de-DE" sz="2400" dirty="0"/>
                  <a:t>Autocorrelation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de-DE" sz="2400" dirty="0"/>
                  <a:t> </a:t>
                </a:r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C951B16-6F47-D2E7-97E8-454FBF442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26" y="4727979"/>
                <a:ext cx="9372706" cy="461665"/>
              </a:xfrm>
              <a:prstGeom prst="rect">
                <a:avLst/>
              </a:prstGeom>
              <a:blipFill>
                <a:blip r:embed="rId5"/>
                <a:stretch>
                  <a:fillRect l="-1236" t="-2133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99F24F12-F358-5545-3E5F-C83E5E009032}"/>
              </a:ext>
            </a:extLst>
          </p:cNvPr>
          <p:cNvSpPr/>
          <p:nvPr/>
        </p:nvSpPr>
        <p:spPr>
          <a:xfrm>
            <a:off x="1368795" y="2632665"/>
            <a:ext cx="639519" cy="4169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0890F00-F68C-5E06-666A-F78530B246F1}"/>
                  </a:ext>
                </a:extLst>
              </p:cNvPr>
              <p:cNvSpPr txBox="1"/>
              <p:nvPr/>
            </p:nvSpPr>
            <p:spPr>
              <a:xfrm>
                <a:off x="2137615" y="2584243"/>
                <a:ext cx="7998896" cy="505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2"/>
                  </a:buClr>
                  <a:buSzPct val="120000"/>
                </a:pPr>
                <a:r>
                  <a:rPr lang="de-DE" sz="2400" dirty="0"/>
                  <a:t>Critical </a:t>
                </a:r>
                <a:r>
                  <a:rPr lang="de-DE" sz="2400" dirty="0" err="1"/>
                  <a:t>exponents</a:t>
                </a:r>
                <a:r>
                  <a:rPr lang="de-DE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400" i="1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sz="2400" dirty="0">
                                <a:solidFill>
                                  <a:srgbClr val="282829"/>
                                </a:solidFill>
                                <a:latin typeface="-apple-system"/>
                              </a:rPr>
                              <m:t>ω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de-D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p>
                    </m:sSup>
                    <m:r>
                      <a:rPr lang="de-D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begChr m:val="⟨"/>
                        <m:endChr m:val="⟩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400" i="1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de-DE" sz="2400" b="0" i="0" smtClean="0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de-DE" sz="2400" i="1">
                                <a:solidFill>
                                  <a:srgbClr val="28282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sup>
                    </m:sSup>
                  </m:oMath>
                </a14:m>
                <a:endParaRPr lang="de-DE" sz="2400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D0890F00-F68C-5E06-666A-F78530B24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615" y="2584243"/>
                <a:ext cx="7998896" cy="505779"/>
              </a:xfrm>
              <a:prstGeom prst="rect">
                <a:avLst/>
              </a:prstGeom>
              <a:blipFill>
                <a:blip r:embed="rId6"/>
                <a:stretch>
                  <a:fillRect l="-1220"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0FE99FD-5319-ACDF-D989-353276C577E2}"/>
                  </a:ext>
                </a:extLst>
              </p:cNvPr>
              <p:cNvSpPr txBox="1"/>
              <p:nvPr/>
            </p:nvSpPr>
            <p:spPr>
              <a:xfrm>
                <a:off x="2666193" y="3936011"/>
                <a:ext cx="32353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2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0FE99FD-5319-ACDF-D989-353276C57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193" y="3936011"/>
                <a:ext cx="3235333" cy="461665"/>
              </a:xfrm>
              <a:prstGeom prst="rect">
                <a:avLst/>
              </a:prstGeom>
              <a:blipFill>
                <a:blip r:embed="rId7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E4001F31-6DDD-CFE9-FC81-BF49D67AA822}"/>
                  </a:ext>
                </a:extLst>
              </p:cNvPr>
              <p:cNvSpPr txBox="1"/>
              <p:nvPr/>
            </p:nvSpPr>
            <p:spPr>
              <a:xfrm>
                <a:off x="3521107" y="4782000"/>
                <a:ext cx="32353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2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de-DE" sz="2400" dirty="0"/>
              </a:p>
            </p:txBody>
          </p:sp>
        </mc:Choice>
        <mc:Fallback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E4001F31-6DDD-CFE9-FC81-BF49D67AA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107" y="4782000"/>
                <a:ext cx="3235333" cy="461665"/>
              </a:xfrm>
              <a:prstGeom prst="rect">
                <a:avLst/>
              </a:prstGeom>
              <a:blipFill>
                <a:blip r:embed="rId8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86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FFFFF"/>
      </a:lt1>
      <a:dk2>
        <a:srgbClr val="005176"/>
      </a:dk2>
      <a:lt2>
        <a:srgbClr val="005176"/>
      </a:lt2>
      <a:accent1>
        <a:srgbClr val="005176"/>
      </a:accent1>
      <a:accent2>
        <a:srgbClr val="00A1C0"/>
      </a:accent2>
      <a:accent3>
        <a:srgbClr val="00A1C0"/>
      </a:accent3>
      <a:accent4>
        <a:srgbClr val="E05A52"/>
      </a:accent4>
      <a:accent5>
        <a:srgbClr val="E05A52"/>
      </a:accent5>
      <a:accent6>
        <a:srgbClr val="E05A52"/>
      </a:accent6>
      <a:hlink>
        <a:srgbClr val="00A1C0"/>
      </a:hlink>
      <a:folHlink>
        <a:srgbClr val="E05A52"/>
      </a:folHlink>
    </a:clrScheme>
    <a:fontScheme name="UzK 2023">
      <a:majorFont>
        <a:latin typeface="Albert Sans"/>
        <a:ea typeface=""/>
        <a:cs typeface=""/>
      </a:majorFont>
      <a:minorFont>
        <a:latin typeface="Alber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zK_PPT-Master_230201" id="{B5418ECA-8C0A-8F41-8796-9ECF9392E09D}" vid="{F9A25019-F941-2746-8D73-6550E2F1187E}"/>
    </a:ext>
  </a:extLst>
</a:theme>
</file>

<file path=ppt/theme/theme2.xml><?xml version="1.0" encoding="utf-8"?>
<a:theme xmlns:a="http://schemas.openxmlformats.org/drawingml/2006/main" name="1_Office">
  <a:themeElements>
    <a:clrScheme name="Benutzerdefiniert 2">
      <a:dk1>
        <a:srgbClr val="000000"/>
      </a:dk1>
      <a:lt1>
        <a:srgbClr val="FFFFFF"/>
      </a:lt1>
      <a:dk2>
        <a:srgbClr val="005176"/>
      </a:dk2>
      <a:lt2>
        <a:srgbClr val="005176"/>
      </a:lt2>
      <a:accent1>
        <a:srgbClr val="005176"/>
      </a:accent1>
      <a:accent2>
        <a:srgbClr val="00A1C0"/>
      </a:accent2>
      <a:accent3>
        <a:srgbClr val="00A1C0"/>
      </a:accent3>
      <a:accent4>
        <a:srgbClr val="E05A52"/>
      </a:accent4>
      <a:accent5>
        <a:srgbClr val="E05A52"/>
      </a:accent5>
      <a:accent6>
        <a:srgbClr val="E05A52"/>
      </a:accent6>
      <a:hlink>
        <a:srgbClr val="00A1C0"/>
      </a:hlink>
      <a:folHlink>
        <a:srgbClr val="E05A52"/>
      </a:folHlink>
    </a:clrScheme>
    <a:fontScheme name="UzK 2023">
      <a:majorFont>
        <a:latin typeface="Albert Sans"/>
        <a:ea typeface=""/>
        <a:cs typeface=""/>
      </a:majorFont>
      <a:minorFont>
        <a:latin typeface="Alber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zK_PPT-Master_230201" id="{B5418ECA-8C0A-8F41-8796-9ECF9392E09D}" vid="{F9A25019-F941-2746-8D73-6550E2F1187E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238</Words>
  <Application>Microsoft Office PowerPoint</Application>
  <PresentationFormat>Breitbild</PresentationFormat>
  <Paragraphs>75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Cambria Math</vt:lpstr>
      <vt:lpstr>Arial</vt:lpstr>
      <vt:lpstr>Albert Sans</vt:lpstr>
      <vt:lpstr>Calibri</vt:lpstr>
      <vt:lpstr>-apple-system</vt:lpstr>
      <vt:lpstr>Office</vt:lpstr>
      <vt:lpstr>1_Office</vt:lpstr>
      <vt:lpstr>Simulating Self-Avoiding Polymers </vt:lpstr>
      <vt:lpstr>Structure</vt:lpstr>
      <vt:lpstr>Observables of interest</vt:lpstr>
      <vt:lpstr>Results in 2D </vt:lpstr>
      <vt:lpstr>Binning analysis to obtain the standard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Sophia Bernhöft</dc:creator>
  <cp:lastModifiedBy>Mandus Aldag</cp:lastModifiedBy>
  <cp:revision>95</cp:revision>
  <dcterms:created xsi:type="dcterms:W3CDTF">2023-01-31T13:16:58Z</dcterms:created>
  <dcterms:modified xsi:type="dcterms:W3CDTF">2025-03-01T19:46:08Z</dcterms:modified>
</cp:coreProperties>
</file>