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64" r:id="rId2"/>
  </p:sldMasterIdLst>
  <p:notesMasterIdLst>
    <p:notesMasterId r:id="rId15"/>
  </p:notesMasterIdLst>
  <p:sldIdLst>
    <p:sldId id="271" r:id="rId3"/>
    <p:sldId id="277" r:id="rId4"/>
    <p:sldId id="291" r:id="rId5"/>
    <p:sldId id="278" r:id="rId6"/>
    <p:sldId id="281" r:id="rId7"/>
    <p:sldId id="282" r:id="rId8"/>
    <p:sldId id="279" r:id="rId9"/>
    <p:sldId id="283" r:id="rId10"/>
    <p:sldId id="284" r:id="rId11"/>
    <p:sldId id="287" r:id="rId12"/>
    <p:sldId id="286" r:id="rId13"/>
    <p:sldId id="289" r:id="rId14"/>
  </p:sldIdLst>
  <p:sldSz cx="12192000" cy="6858000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Merriweather Sans" pitchFamily="2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us Aldag" initials="MA" lastIdx="19" clrIdx="0">
    <p:extLst>
      <p:ext uri="{19B8F6BF-5375-455C-9EA6-DF929625EA0E}">
        <p15:presenceInfo xmlns:p15="http://schemas.microsoft.com/office/powerpoint/2012/main" userId="e5b07a35e1d26d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ECF"/>
    <a:srgbClr val="69B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5455" autoAdjust="0"/>
  </p:normalViewPr>
  <p:slideViewPr>
    <p:cSldViewPr snapToGrid="0" showGuides="1">
      <p:cViewPr varScale="1">
        <p:scale>
          <a:sx n="78" d="100"/>
          <a:sy n="78" d="100"/>
        </p:scale>
        <p:origin x="74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47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479C-8473-5649-B36A-750E7B20C63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E2BE3-FDEB-B245-8AD9-FE155515E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9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838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727E9-C6C5-BBF2-A670-E19CBAA5F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A63AAF-283C-4230-DA52-FC6C253A2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886757-1F20-0142-1DBA-C79E3F5BB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08FDF8-3088-11EB-0C81-9D58D4E15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69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F0291-911F-C864-265A-5BF7A1DD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791234-D429-1FFB-474E-E1E915928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8CC2D53-2C53-ABEC-BFA7-ED19B3A44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C85BB-772B-85C1-45C9-CCD182B84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4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88924-6AB0-6D31-10AC-AADC5A92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41193EB-1DA5-D9BE-A69F-9F64FFD9D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EDBAC4E-A7C9-62E0-52D9-8833AEF17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018016-40C5-4FFA-9351-B5A4A9C54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3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4A7FF-C30C-8EAF-90D6-59E61080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1E844B9-6941-EFC2-8288-93A512CED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691D94-92ED-32FC-53F7-3F0565519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6E93B1-DD4F-5EE7-460A-7D4571B64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7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D217D-1DE4-1056-48DD-DBF6A74AA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E37325-6814-8C8A-7EEA-0B9C034CA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588AA70-EEB5-0A3C-BCA9-F6430BE0A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F8CA8-CAC1-46C9-3E49-C0033BC2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93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E4471-4FB2-0330-1759-1980C3E76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74E8C88-2AAD-CDF1-A183-77DD294B2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35CA66-62F3-C7CF-8F14-38A123CB6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E0E29E-26F6-B5F0-B06E-7396AEB44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01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26C46-BB8E-CD13-E7DA-8B0E9F567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A8817A-390A-747A-3ADC-89C54025A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C88EC08-BC2C-7145-1F33-FFEDB5563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7B279F-E46F-EC81-F5E1-6CD8B1B13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8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33B3-1345-C689-128A-0127F323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09DA0AA-B247-9410-32BB-CF15B7EFC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130996-4276-0756-2A64-193565F2A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CB56DF-D0AB-9B94-944E-609EF5253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93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808FE-65F0-5802-3A91-A2B9339C2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01D83A-A546-0333-C6D2-B52F82409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73F6F62-16F4-872C-303C-976FB0A6C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24B02-8654-B5E9-7616-E39AFCD86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49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47E57-F486-A8DA-BAB4-93B9C61B2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F6A687-961D-9B36-AA82-B52BCA995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FB5BB71-F355-FB73-0E3F-01EE4798A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0DEB4-C4CE-2FC4-FBDC-8869E0444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88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r>
              <a:rPr lang="de-DE" dirty="0"/>
              <a:t>06.03.2025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849ABC20-F75F-4E1D-BD15-DBC9D6909F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72" y="1925948"/>
            <a:ext cx="9561843" cy="2133241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r>
              <a:rPr lang="de-DE" dirty="0" err="1"/>
              <a:t>Simulating</a:t>
            </a:r>
            <a:r>
              <a:rPr lang="de-DE" dirty="0"/>
              <a:t> Self </a:t>
            </a:r>
            <a:r>
              <a:rPr lang="de-DE" dirty="0" err="1"/>
              <a:t>Avoiding</a:t>
            </a:r>
            <a:r>
              <a:rPr lang="de-DE" dirty="0"/>
              <a:t> Polymers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0968FB3-E8DB-458A-A4F8-BFA34FFE81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lbert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physics760: Computational Physics </a:t>
            </a:r>
          </a:p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FD1DD12-F043-4583-B836-133EAD4F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5603" y="651889"/>
            <a:ext cx="3016801" cy="11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3F2ED0D-59AA-1DCB-151E-733D18A5D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10954833" cy="4167393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B3FC9CDE-4414-3EAA-F594-B1C3BC6D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64DA7-6C02-419E-8405-6BE90083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 dirty="0"/>
              <a:t>06.03.2025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BD6E6C-07E6-4F88-B45C-2056E3E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 dirty="0" err="1"/>
              <a:t>Simulating</a:t>
            </a:r>
            <a:r>
              <a:rPr lang="de-DE" dirty="0"/>
              <a:t> Self-</a:t>
            </a:r>
            <a:r>
              <a:rPr lang="de-DE" dirty="0" err="1"/>
              <a:t>Avoiding</a:t>
            </a:r>
            <a:r>
              <a:rPr lang="de-DE" dirty="0"/>
              <a:t> Polymers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C6C7F-0833-4D5B-A2C2-173B6B3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401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r>
              <a:rPr lang="de-DE" dirty="0"/>
              <a:t>06.03.2025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849ABC20-F75F-4E1D-BD15-DBC9D6909F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72" y="1925948"/>
            <a:ext cx="9561843" cy="2133241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r>
              <a:rPr lang="de-DE" dirty="0" err="1"/>
              <a:t>Simulating</a:t>
            </a:r>
            <a:r>
              <a:rPr lang="de-DE" dirty="0"/>
              <a:t> Self </a:t>
            </a:r>
            <a:r>
              <a:rPr lang="de-DE" dirty="0" err="1"/>
              <a:t>Avoiding</a:t>
            </a:r>
            <a:r>
              <a:rPr lang="de-DE" dirty="0"/>
              <a:t> Polymers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0968FB3-E8DB-458A-A4F8-BFA34FFE81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lbert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physics760: Computational Physics </a:t>
            </a:r>
          </a:p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FD1DD12-F043-4583-B836-133EAD4F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5603" y="651889"/>
            <a:ext cx="3016801" cy="11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6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470D71-D16E-50A0-925D-BA83025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F9142C-32A3-29E3-FA58-AB5F5D1D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00" y="1922400"/>
            <a:ext cx="10953538" cy="41706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B9DB8-3727-FEA1-3D37-DE24327B5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6227" y="6323366"/>
            <a:ext cx="1221711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endParaRPr lang="de-DE" dirty="0"/>
          </a:p>
          <a:p>
            <a:r>
              <a:rPr lang="de-DE" dirty="0"/>
              <a:t>15.07.2024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71991-F9E6-D3A5-AE88-C9E13C74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7938" y="6323366"/>
            <a:ext cx="2743200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 b="1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25F8F00-DDB6-EAC2-94F0-6E3DE706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9360" y="6323366"/>
            <a:ext cx="5169436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F3BDEE-35A9-44DE-B226-BF27396B4E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22141" y="6180377"/>
            <a:ext cx="1373522" cy="5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 baseline="0">
          <a:solidFill>
            <a:schemeClr val="accent1"/>
          </a:solidFill>
          <a:latin typeface="Albert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1pPr>
      <a:lvl2pPr marL="446400" indent="-228600" algn="l" defTabSz="73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2pPr>
      <a:lvl3pPr marL="675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3pPr>
      <a:lvl4pPr marL="88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4pPr>
      <a:lvl5pPr marL="1121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orient="horz" pos="1207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470D71-D16E-50A0-925D-BA83025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F9142C-32A3-29E3-FA58-AB5F5D1D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00" y="1922400"/>
            <a:ext cx="10953538" cy="41706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B9DB8-3727-FEA1-3D37-DE24327B5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6227" y="6323366"/>
            <a:ext cx="1221711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endParaRPr lang="de-DE" dirty="0"/>
          </a:p>
          <a:p>
            <a:r>
              <a:rPr lang="de-DE" dirty="0"/>
              <a:t>15.07.2024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71991-F9E6-D3A5-AE88-C9E13C74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7938" y="6323366"/>
            <a:ext cx="2743200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 b="1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25F8F00-DDB6-EAC2-94F0-6E3DE706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9360" y="6323366"/>
            <a:ext cx="5169436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</p:spTree>
    <p:extLst>
      <p:ext uri="{BB962C8B-B14F-4D97-AF65-F5344CB8AC3E}">
        <p14:creationId xmlns:p14="http://schemas.microsoft.com/office/powerpoint/2010/main" val="22513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 baseline="0">
          <a:solidFill>
            <a:schemeClr val="accent1"/>
          </a:solidFill>
          <a:latin typeface="Albert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1pPr>
      <a:lvl2pPr marL="446400" indent="-228600" algn="l" defTabSz="73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2pPr>
      <a:lvl3pPr marL="675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3pPr>
      <a:lvl4pPr marL="88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4pPr>
      <a:lvl5pPr marL="1121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438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3838">
          <p15:clr>
            <a:srgbClr val="F26B43"/>
          </p15:clr>
        </p15:guide>
        <p15:guide id="5" orient="horz" pos="1207">
          <p15:clr>
            <a:srgbClr val="F26B43"/>
          </p15:clr>
        </p15:guide>
        <p15:guide id="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8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DFFCBE-9191-4B22-8E32-31255A99F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500" dirty="0"/>
              <a:t>06.03.2025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81AA8E4-EF1B-4AE5-97A4-6D53C8E5F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Simulating</a:t>
            </a:r>
            <a:r>
              <a:rPr lang="de-DE" dirty="0"/>
              <a:t> Self-</a:t>
            </a:r>
            <a:r>
              <a:rPr lang="de-DE" dirty="0" err="1"/>
              <a:t>Avoiding</a:t>
            </a:r>
            <a:r>
              <a:rPr lang="de-DE" dirty="0"/>
              <a:t> Polymers </a:t>
            </a:r>
            <a:endParaRPr lang="en-US" noProof="0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D245291-B15B-4CBE-A96D-85A10BCC6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physics760: Computational Physics </a:t>
            </a:r>
          </a:p>
          <a:p>
            <a:r>
              <a:rPr lang="de-DE" dirty="0"/>
              <a:t>Alexandros </a:t>
            </a:r>
            <a:r>
              <a:rPr lang="de-DE" dirty="0" err="1"/>
              <a:t>Mylonas</a:t>
            </a:r>
            <a:r>
              <a:rPr lang="de-DE" dirty="0"/>
              <a:t>, Mandus Aldag</a:t>
            </a:r>
          </a:p>
        </p:txBody>
      </p:sp>
    </p:spTree>
    <p:extLst>
      <p:ext uri="{BB962C8B-B14F-4D97-AF65-F5344CB8AC3E}">
        <p14:creationId xmlns:p14="http://schemas.microsoft.com/office/powerpoint/2010/main" val="185075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0CD6B-113D-E4B0-2E2D-0CC8A3BA4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46C6C6A-ECB6-73E3-58D6-EED1C5FE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09" y="164155"/>
            <a:ext cx="4940982" cy="251297"/>
          </a:xfrm>
        </p:spPr>
        <p:txBody>
          <a:bodyPr/>
          <a:lstStyle/>
          <a:p>
            <a:pPr algn="ctr"/>
            <a:r>
              <a:rPr lang="de-DE" sz="2000" noProof="0" dirty="0"/>
              <a:t>Outlook </a:t>
            </a:r>
            <a:r>
              <a:rPr lang="de-DE" sz="2000" noProof="0" dirty="0" err="1"/>
              <a:t>for</a:t>
            </a:r>
            <a:r>
              <a:rPr lang="de-DE" sz="2000" noProof="0" dirty="0"/>
              <a:t> </a:t>
            </a:r>
            <a:r>
              <a:rPr lang="de-DE" sz="2000" noProof="0" dirty="0" err="1"/>
              <a:t>the</a:t>
            </a:r>
            <a:r>
              <a:rPr lang="de-DE" sz="2000" noProof="0" dirty="0"/>
              <a:t> </a:t>
            </a:r>
            <a:r>
              <a:rPr lang="de-DE" sz="2000" noProof="0" dirty="0" err="1"/>
              <a:t>report</a:t>
            </a:r>
            <a:endParaRPr lang="en-US" sz="2000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03FC5-8BE5-F9FF-F470-2B40A91C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99F86-0584-7A61-F284-BAEEEFAA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D73079-4C98-EA7E-FDFB-68BA4D76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7B976A-569F-2996-ABF4-D9C14F568BFD}"/>
              </a:ext>
            </a:extLst>
          </p:cNvPr>
          <p:cNvSpPr txBox="1"/>
          <p:nvPr/>
        </p:nvSpPr>
        <p:spPr>
          <a:xfrm>
            <a:off x="4524805" y="415452"/>
            <a:ext cx="314239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20000"/>
            </a:pPr>
            <a:r>
              <a:rPr lang="de-DE" sz="2800" b="1" dirty="0" err="1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Simulations</a:t>
            </a:r>
            <a:r>
              <a:rPr lang="de-DE" sz="2800" b="1" dirty="0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 in 3D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79F8C-5A62-F4AC-C565-A28FB72A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35" y="2683275"/>
            <a:ext cx="2942495" cy="3033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B58AD-FFDF-0FE1-7E8E-5C3D24AE7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752" y="2669853"/>
            <a:ext cx="2942495" cy="3027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B6BE5-C7AA-CD0D-308C-96DA0B72B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469" y="2683275"/>
            <a:ext cx="2962067" cy="30338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9">
                <a:extLst>
                  <a:ext uri="{FF2B5EF4-FFF2-40B4-BE49-F238E27FC236}">
                    <a16:creationId xmlns:a16="http://schemas.microsoft.com/office/drawing/2014/main" id="{1847DB53-B6BF-8517-2D7A-15748A6824BE}"/>
                  </a:ext>
                </a:extLst>
              </p:cNvPr>
              <p:cNvSpPr txBox="1"/>
              <p:nvPr/>
            </p:nvSpPr>
            <p:spPr>
              <a:xfrm>
                <a:off x="145851" y="5558573"/>
                <a:ext cx="5098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9">
                <a:extLst>
                  <a:ext uri="{FF2B5EF4-FFF2-40B4-BE49-F238E27FC236}">
                    <a16:creationId xmlns:a16="http://schemas.microsoft.com/office/drawing/2014/main" id="{1847DB53-B6BF-8517-2D7A-15748A682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1" y="5558573"/>
                <a:ext cx="5098131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9">
                <a:extLst>
                  <a:ext uri="{FF2B5EF4-FFF2-40B4-BE49-F238E27FC236}">
                    <a16:creationId xmlns:a16="http://schemas.microsoft.com/office/drawing/2014/main" id="{F9F24804-F62E-9385-D680-3726AB3388C5}"/>
                  </a:ext>
                </a:extLst>
              </p:cNvPr>
              <p:cNvSpPr txBox="1"/>
              <p:nvPr/>
            </p:nvSpPr>
            <p:spPr>
              <a:xfrm>
                <a:off x="3546933" y="5558573"/>
                <a:ext cx="5098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9">
                <a:extLst>
                  <a:ext uri="{FF2B5EF4-FFF2-40B4-BE49-F238E27FC236}">
                    <a16:creationId xmlns:a16="http://schemas.microsoft.com/office/drawing/2014/main" id="{F9F24804-F62E-9385-D680-3726AB33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33" y="5558573"/>
                <a:ext cx="5098131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9">
                <a:extLst>
                  <a:ext uri="{FF2B5EF4-FFF2-40B4-BE49-F238E27FC236}">
                    <a16:creationId xmlns:a16="http://schemas.microsoft.com/office/drawing/2014/main" id="{C306A577-359F-F54B-290E-880022C9120A}"/>
                  </a:ext>
                </a:extLst>
              </p:cNvPr>
              <p:cNvSpPr txBox="1"/>
              <p:nvPr/>
            </p:nvSpPr>
            <p:spPr>
              <a:xfrm>
                <a:off x="6948015" y="5558573"/>
                <a:ext cx="5098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9">
                <a:extLst>
                  <a:ext uri="{FF2B5EF4-FFF2-40B4-BE49-F238E27FC236}">
                    <a16:creationId xmlns:a16="http://schemas.microsoft.com/office/drawing/2014/main" id="{C306A577-359F-F54B-290E-880022C9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15" y="5558573"/>
                <a:ext cx="5098131" cy="369332"/>
              </a:xfrm>
              <a:prstGeom prst="rect">
                <a:avLst/>
              </a:prstGeom>
              <a:blipFill>
                <a:blip r:embed="rId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6A3FDC5A-AE1D-058B-AA1C-F089230B1A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792" y="1131057"/>
            <a:ext cx="3447135" cy="14175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F699FD-4B5B-A58D-104D-81EB70E8C1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3774" y="1161022"/>
            <a:ext cx="3224447" cy="1325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E506BA-9C4B-132A-0DAD-D5971CEFD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4130" y="1161181"/>
            <a:ext cx="3224448" cy="13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70137-ADD5-B054-8F79-955836AA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EFF72-211F-C2DD-FEC5-6215BEA8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CAF9E-B48B-B495-13AD-FC20C3E0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F556E5-2770-984E-F5D0-4F5ECEAF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F98AB709-F467-3C6A-D6B8-333C21D75282}"/>
              </a:ext>
            </a:extLst>
          </p:cNvPr>
          <p:cNvSpPr txBox="1">
            <a:spLocks/>
          </p:cNvSpPr>
          <p:nvPr/>
        </p:nvSpPr>
        <p:spPr>
          <a:xfrm>
            <a:off x="3625509" y="164155"/>
            <a:ext cx="4940982" cy="2512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none" baseline="0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/>
              <a:t>Outlook for the report</a:t>
            </a:r>
            <a:endParaRPr lang="en-US" sz="2000" dirty="0"/>
          </a:p>
        </p:txBody>
      </p:sp>
      <p:sp>
        <p:nvSpPr>
          <p:cNvPr id="11" name="Textfeld 11">
            <a:extLst>
              <a:ext uri="{FF2B5EF4-FFF2-40B4-BE49-F238E27FC236}">
                <a16:creationId xmlns:a16="http://schemas.microsoft.com/office/drawing/2014/main" id="{7E225320-A322-CBAA-5581-BD0FF5DAD526}"/>
              </a:ext>
            </a:extLst>
          </p:cNvPr>
          <p:cNvSpPr txBox="1"/>
          <p:nvPr/>
        </p:nvSpPr>
        <p:spPr>
          <a:xfrm>
            <a:off x="3560261" y="415019"/>
            <a:ext cx="507147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20000"/>
            </a:pPr>
            <a:r>
              <a:rPr lang="de-DE" sz="2800" b="1" dirty="0" err="1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Simulations</a:t>
            </a:r>
            <a:r>
              <a:rPr lang="de-DE" sz="2800" b="1" dirty="0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 in 3D </a:t>
            </a:r>
            <a:r>
              <a:rPr lang="de-DE" sz="2800" b="1" dirty="0" err="1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including</a:t>
            </a:r>
            <a:r>
              <a:rPr lang="de-DE" sz="2800" b="1" dirty="0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interactions</a:t>
            </a:r>
            <a:endParaRPr lang="de-DE" sz="2800" b="1" dirty="0">
              <a:solidFill>
                <a:schemeClr val="accent1"/>
              </a:solidFill>
              <a:latin typeface="Albert Sans" pitchFamily="2" charset="0"/>
              <a:ea typeface="+mj-ea"/>
              <a:cs typeface="+mj-cs"/>
            </a:endParaRPr>
          </a:p>
        </p:txBody>
      </p:sp>
      <p:pic>
        <p:nvPicPr>
          <p:cNvPr id="15" name="Picture 14" descr="A group of white rectangular objects with black text&#10;&#10;AI-generated content may be incorrect.">
            <a:extLst>
              <a:ext uri="{FF2B5EF4-FFF2-40B4-BE49-F238E27FC236}">
                <a16:creationId xmlns:a16="http://schemas.microsoft.com/office/drawing/2014/main" id="{C63FC33C-C13B-45FE-E282-0D22E86C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314450"/>
            <a:ext cx="10277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DC8EF-E234-7684-ECE9-E6718909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4C57856-13C9-C93D-55C9-2C714BDF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841" r="66357" b="22536"/>
          <a:stretch/>
        </p:blipFill>
        <p:spPr>
          <a:xfrm>
            <a:off x="85182" y="1238717"/>
            <a:ext cx="3974135" cy="438046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6C71C-8ACE-7C54-3DAC-0B6E5F1C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22B91-E598-CD94-A0DC-C8BD3F58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9E3EB2-7348-2C80-DA0D-F51DDB31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D1C82F-FD47-ED61-A534-02AA6926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42" t="21759" r="33638" b="24335"/>
          <a:stretch/>
        </p:blipFill>
        <p:spPr>
          <a:xfrm>
            <a:off x="4110001" y="1186743"/>
            <a:ext cx="3974135" cy="43649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DE3EBCC-DBFE-EF09-21C6-11A1A28C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287" t="22973" r="1612" b="25400"/>
          <a:stretch/>
        </p:blipFill>
        <p:spPr>
          <a:xfrm>
            <a:off x="8081999" y="1238717"/>
            <a:ext cx="3974135" cy="4260979"/>
          </a:xfrm>
          <a:prstGeom prst="rect">
            <a:avLst/>
          </a:prstGeom>
        </p:spPr>
      </p:pic>
      <p:sp>
        <p:nvSpPr>
          <p:cNvPr id="10" name="Titel 2">
            <a:extLst>
              <a:ext uri="{FF2B5EF4-FFF2-40B4-BE49-F238E27FC236}">
                <a16:creationId xmlns:a16="http://schemas.microsoft.com/office/drawing/2014/main" id="{6BABC264-F158-17D2-F12A-60548FC1F1FF}"/>
              </a:ext>
            </a:extLst>
          </p:cNvPr>
          <p:cNvSpPr txBox="1">
            <a:spLocks/>
          </p:cNvSpPr>
          <p:nvPr/>
        </p:nvSpPr>
        <p:spPr>
          <a:xfrm>
            <a:off x="3625509" y="164155"/>
            <a:ext cx="4940982" cy="2512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none" baseline="0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/>
              <a:t>Outlook for the report</a:t>
            </a:r>
            <a:endParaRPr lang="en-US" sz="2000" dirty="0"/>
          </a:p>
        </p:txBody>
      </p:sp>
      <p:sp>
        <p:nvSpPr>
          <p:cNvPr id="11" name="Textfeld 11">
            <a:extLst>
              <a:ext uri="{FF2B5EF4-FFF2-40B4-BE49-F238E27FC236}">
                <a16:creationId xmlns:a16="http://schemas.microsoft.com/office/drawing/2014/main" id="{EFE0265C-B190-BB00-2306-75BDB0702145}"/>
              </a:ext>
            </a:extLst>
          </p:cNvPr>
          <p:cNvSpPr txBox="1"/>
          <p:nvPr/>
        </p:nvSpPr>
        <p:spPr>
          <a:xfrm>
            <a:off x="3560261" y="415019"/>
            <a:ext cx="507147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20000"/>
            </a:pPr>
            <a:r>
              <a:rPr lang="de-DE" sz="2800" b="1" dirty="0" err="1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Simulations</a:t>
            </a:r>
            <a:r>
              <a:rPr lang="de-DE" sz="2800" b="1" dirty="0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 in 3D </a:t>
            </a:r>
            <a:r>
              <a:rPr lang="de-DE" sz="2800" b="1" dirty="0" err="1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including</a:t>
            </a:r>
            <a:r>
              <a:rPr lang="de-DE" sz="2800" b="1" dirty="0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accent1"/>
                </a:solidFill>
                <a:latin typeface="Albert Sans" pitchFamily="2" charset="0"/>
                <a:ea typeface="+mj-ea"/>
                <a:cs typeface="+mj-cs"/>
              </a:rPr>
              <a:t>interactions</a:t>
            </a:r>
            <a:endParaRPr lang="de-DE" sz="2800" b="1" dirty="0">
              <a:solidFill>
                <a:schemeClr val="accent1"/>
              </a:solidFill>
              <a:latin typeface="Albert Sans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828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urple spheres&#10;&#10;AI-generated content may be incorrect.">
            <a:extLst>
              <a:ext uri="{FF2B5EF4-FFF2-40B4-BE49-F238E27FC236}">
                <a16:creationId xmlns:a16="http://schemas.microsoft.com/office/drawing/2014/main" id="{7BF42677-1295-6631-C818-6AAF0637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99" y="-957826"/>
            <a:ext cx="5812221" cy="8427209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4B208F5-7A8D-4CCE-AB01-EB01A32E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92" y="331095"/>
            <a:ext cx="11567824" cy="502595"/>
          </a:xfrm>
        </p:spPr>
        <p:txBody>
          <a:bodyPr/>
          <a:lstStyle/>
          <a:p>
            <a:pPr algn="ctr"/>
            <a:r>
              <a:rPr lang="en-US" sz="4000" noProof="0" dirty="0"/>
              <a:t>Introduction</a:t>
            </a:r>
            <a:endParaRPr lang="en-US" sz="2800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7E391-C2DE-4939-97A2-171175E4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43343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FCA29C-DDBE-4F40-8A3B-6BD163DC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1D763-F177-4455-8C86-D8BE13A9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521" y="6328378"/>
            <a:ext cx="2743200" cy="244830"/>
          </a:xfrm>
        </p:spPr>
        <p:txBody>
          <a:bodyPr/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0DD05-E69C-052F-785F-C0573B38FD2F}"/>
              </a:ext>
            </a:extLst>
          </p:cNvPr>
          <p:cNvSpPr txBox="1"/>
          <p:nvPr/>
        </p:nvSpPr>
        <p:spPr>
          <a:xfrm>
            <a:off x="648929" y="1351508"/>
            <a:ext cx="71578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A </a:t>
            </a:r>
            <a:r>
              <a:rPr lang="en-US" sz="4400" b="1" dirty="0"/>
              <a:t>polymer chain</a:t>
            </a:r>
            <a:r>
              <a:rPr lang="en-US" sz="4400" dirty="0"/>
              <a:t> is a long, repeating sequence of molecules called </a:t>
            </a:r>
            <a:r>
              <a:rPr lang="en-US" sz="4400" b="1" dirty="0"/>
              <a:t>monomers</a:t>
            </a:r>
            <a:r>
              <a:rPr lang="en-US" sz="4400" dirty="0"/>
              <a:t>, which are chemically bonded together.</a:t>
            </a:r>
          </a:p>
        </p:txBody>
      </p:sp>
    </p:spTree>
    <p:extLst>
      <p:ext uri="{BB962C8B-B14F-4D97-AF65-F5344CB8AC3E}">
        <p14:creationId xmlns:p14="http://schemas.microsoft.com/office/powerpoint/2010/main" val="101945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22ABE-AE3F-B725-DCEB-A42C0FE7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38EB4B-36CA-2232-865F-C470AFFB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92" y="331095"/>
            <a:ext cx="11567824" cy="502595"/>
          </a:xfrm>
        </p:spPr>
        <p:txBody>
          <a:bodyPr/>
          <a:lstStyle/>
          <a:p>
            <a:pPr algn="ctr"/>
            <a:r>
              <a:rPr lang="en-US" sz="4000" noProof="0" dirty="0"/>
              <a:t>Introduction</a:t>
            </a:r>
            <a:endParaRPr lang="en-US" sz="2800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D5BB9-85AE-1881-8BA6-BC9D5D7B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5BA0E-8BFD-A424-79CF-428BCEC9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0B4D85-D270-E6D3-8BC5-9FFE6B1C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521" y="6328378"/>
            <a:ext cx="2743200" cy="244830"/>
          </a:xfrm>
        </p:spPr>
        <p:txBody>
          <a:bodyPr/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FEF98-78D2-C25C-370B-E2E51398AD88}"/>
              </a:ext>
            </a:extLst>
          </p:cNvPr>
          <p:cNvSpPr txBox="1"/>
          <p:nvPr/>
        </p:nvSpPr>
        <p:spPr>
          <a:xfrm>
            <a:off x="1900059" y="1013052"/>
            <a:ext cx="8272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Polymer chains can be modeled using random walk </a:t>
            </a:r>
            <a:r>
              <a:rPr lang="en-US" sz="3600" dirty="0" err="1"/>
              <a:t>algoritms</a:t>
            </a:r>
            <a:r>
              <a:rPr lang="en-US" sz="3600" dirty="0"/>
              <a:t>, especially </a:t>
            </a:r>
            <a:r>
              <a:rPr lang="en-US" sz="3600" b="1" dirty="0"/>
              <a:t>Self Avoiding Walk (SAW)</a:t>
            </a:r>
          </a:p>
        </p:txBody>
      </p:sp>
      <p:pic>
        <p:nvPicPr>
          <p:cNvPr id="9" name="Picture 8" descr="A black background with white dots and red x&#10;&#10;AI-generated content may be incorrect.">
            <a:extLst>
              <a:ext uri="{FF2B5EF4-FFF2-40B4-BE49-F238E27FC236}">
                <a16:creationId xmlns:a16="http://schemas.microsoft.com/office/drawing/2014/main" id="{873A4DA6-20C7-69E7-EE2C-D33C7ECA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76" y="2819604"/>
            <a:ext cx="8814448" cy="31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1CFE-EEB9-AF43-8756-CFFE2024D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783162-B074-FC2A-08F1-0878C602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88" y="447253"/>
            <a:ext cx="11567824" cy="502595"/>
          </a:xfrm>
        </p:spPr>
        <p:txBody>
          <a:bodyPr/>
          <a:lstStyle/>
          <a:p>
            <a:pPr algn="ctr"/>
            <a:r>
              <a:rPr lang="en-US" sz="4000" noProof="0" dirty="0"/>
              <a:t>Observables of interest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ABF39-91A0-5A2C-B975-63742706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C36EC-CFE5-06C6-07F1-31646588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B7B7FB-84EC-0CFC-D256-7769902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5B34F65-AD09-F36E-658D-CCD24542BEAB}"/>
                  </a:ext>
                </a:extLst>
              </p:cNvPr>
              <p:cNvSpPr txBox="1"/>
              <p:nvPr/>
            </p:nvSpPr>
            <p:spPr>
              <a:xfrm>
                <a:off x="875726" y="1295689"/>
                <a:ext cx="52202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Squared end-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-end </a:t>
                </a:r>
                <a:r>
                  <a:rPr lang="de-DE" sz="2400" dirty="0" err="1"/>
                  <a:t>distance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rgbClr val="282829"/>
                            </a:solidFill>
                            <a:latin typeface="-apple-system"/>
                          </a:rPr>
                          <m:t>ω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5B34F65-AD09-F36E-658D-CCD24542B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1295689"/>
                <a:ext cx="5220274" cy="461665"/>
              </a:xfrm>
              <a:prstGeom prst="rect">
                <a:avLst/>
              </a:prstGeom>
              <a:blipFill>
                <a:blip r:embed="rId3"/>
                <a:stretch>
                  <a:fillRect l="-2220" t="-21333" r="-338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1BF4365-60DD-4A67-3CF5-192B1DD7C057}"/>
                  </a:ext>
                </a:extLst>
              </p:cNvPr>
              <p:cNvSpPr txBox="1"/>
              <p:nvPr/>
            </p:nvSpPr>
            <p:spPr>
              <a:xfrm>
                <a:off x="875726" y="1803584"/>
                <a:ext cx="9372706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Squared </a:t>
                </a:r>
                <a:r>
                  <a:rPr lang="de-DE" sz="2400" dirty="0" err="1"/>
                  <a:t>radius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gyration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1BF4365-60DD-4A67-3CF5-192B1DD7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1803584"/>
                <a:ext cx="9372706" cy="627159"/>
              </a:xfrm>
              <a:prstGeom prst="rect">
                <a:avLst/>
              </a:prstGeom>
              <a:blipFill>
                <a:blip r:embed="rId4"/>
                <a:stretch>
                  <a:fillRect l="-1236" t="-3883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4B0DD835-93C8-4C24-3C28-51CB1FD07460}"/>
              </a:ext>
            </a:extLst>
          </p:cNvPr>
          <p:cNvSpPr txBox="1"/>
          <p:nvPr/>
        </p:nvSpPr>
        <p:spPr>
          <a:xfrm>
            <a:off x="875726" y="3950244"/>
            <a:ext cx="937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sz="2400" dirty="0"/>
              <a:t>Acceptance rate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549617-B016-4B76-17BF-DAC56BAAB63A}"/>
                  </a:ext>
                </a:extLst>
              </p:cNvPr>
              <p:cNvSpPr txBox="1"/>
              <p:nvPr/>
            </p:nvSpPr>
            <p:spPr>
              <a:xfrm>
                <a:off x="875726" y="4727979"/>
                <a:ext cx="93727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Autocorrelation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549617-B016-4B76-17BF-DAC56BAA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4727979"/>
                <a:ext cx="9372706" cy="461665"/>
              </a:xfrm>
              <a:prstGeom prst="rect">
                <a:avLst/>
              </a:prstGeom>
              <a:blipFill>
                <a:blip r:embed="rId5"/>
                <a:stretch>
                  <a:fillRect l="-1236" t="-213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1591023-D63E-18B9-B81E-440CABEA51E4}"/>
              </a:ext>
            </a:extLst>
          </p:cNvPr>
          <p:cNvSpPr/>
          <p:nvPr/>
        </p:nvSpPr>
        <p:spPr>
          <a:xfrm>
            <a:off x="1368795" y="2632665"/>
            <a:ext cx="639519" cy="416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7073C8B-0F26-71B5-D5B7-C87E53E4EC52}"/>
                  </a:ext>
                </a:extLst>
              </p:cNvPr>
              <p:cNvSpPr txBox="1"/>
              <p:nvPr/>
            </p:nvSpPr>
            <p:spPr>
              <a:xfrm>
                <a:off x="2137615" y="2584243"/>
                <a:ext cx="7998896" cy="505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:r>
                  <a:rPr lang="de-DE" sz="2400" dirty="0"/>
                  <a:t>Critical </a:t>
                </a:r>
                <a:r>
                  <a:rPr lang="de-DE" sz="2400" dirty="0" err="1"/>
                  <a:t>exponents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400" dirty="0">
                                <a:solidFill>
                                  <a:srgbClr val="282829"/>
                                </a:solidFill>
                                <a:latin typeface="-apple-system"/>
                              </a:rPr>
                              <m:t>ω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400" b="0" i="0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7073C8B-0F26-71B5-D5B7-C87E53E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15" y="2584243"/>
                <a:ext cx="7998896" cy="505779"/>
              </a:xfrm>
              <a:prstGeom prst="rect">
                <a:avLst/>
              </a:prstGeom>
              <a:blipFill>
                <a:blip r:embed="rId6"/>
                <a:stretch>
                  <a:fillRect l="-1220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3C72E4F-BC34-7302-29E6-2CE880582198}"/>
                  </a:ext>
                </a:extLst>
              </p:cNvPr>
              <p:cNvSpPr txBox="1"/>
              <p:nvPr/>
            </p:nvSpPr>
            <p:spPr>
              <a:xfrm>
                <a:off x="2666193" y="3936011"/>
                <a:ext cx="32353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3C72E4F-BC34-7302-29E6-2CE88058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93" y="3936011"/>
                <a:ext cx="3235333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BCDE5FE-B746-F982-941D-ECD8B8BAA674}"/>
                  </a:ext>
                </a:extLst>
              </p:cNvPr>
              <p:cNvSpPr txBox="1"/>
              <p:nvPr/>
            </p:nvSpPr>
            <p:spPr>
              <a:xfrm>
                <a:off x="3521107" y="4782000"/>
                <a:ext cx="32353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BCDE5FE-B746-F982-941D-ECD8B8BA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07" y="4782000"/>
                <a:ext cx="3235333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FF6E0-105B-5701-4B62-B6B09160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93FB8D53-4358-966C-797B-990D51753D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6094" y="284792"/>
                <a:ext cx="11567824" cy="502595"/>
              </a:xfrm>
            </p:spPr>
            <p:txBody>
              <a:bodyPr/>
              <a:lstStyle/>
              <a:p>
                <a:pPr algn="ctr"/>
                <a:r>
                  <a:rPr lang="en-US" sz="3000" noProof="0" dirty="0">
                    <a:latin typeface="+mj-lt"/>
                  </a:rPr>
                  <a:t>Binning analysis to obtain the standard errors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3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3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𝛕</m:t>
                        </m:r>
                      </m:e>
                      <m:sub>
                        <m:r>
                          <a:rPr kumimoji="0" lang="de-DE" sz="3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𝐢𝐧𝐭</m:t>
                        </m:r>
                      </m:sub>
                    </m:sSub>
                  </m:oMath>
                </a14:m>
                <a:r>
                  <a:rPr lang="en-US" sz="3000" noProof="0" dirty="0">
                    <a:solidFill>
                      <a:schemeClr val="bg2"/>
                    </a:solidFill>
                    <a:latin typeface="+mj-lt"/>
                  </a:rPr>
                  <a:t> </a:t>
                </a:r>
                <a:endParaRPr lang="en-US" sz="3000" noProof="0" dirty="0">
                  <a:latin typeface="+mj-lt"/>
                </a:endParaRPr>
              </a:p>
            </p:txBody>
          </p:sp>
        </mc:Choice>
        <mc:Fallback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93FB8D53-4358-966C-797B-990D51753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094" y="284792"/>
                <a:ext cx="11567824" cy="502595"/>
              </a:xfrm>
              <a:blipFill>
                <a:blip r:embed="rId3"/>
                <a:stretch>
                  <a:fillRect t="-3414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E3AFF-EB07-071A-590F-33BE169E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FA12-772F-5896-7E67-1FFE3334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A378B-F10E-CB08-5AA5-569A5E9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EDF06AB-C5E4-4800-5FB1-246E6A27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42873" y="941595"/>
            <a:ext cx="6826662" cy="487618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5C8C5C-CD4D-3644-DDB1-5543894FC71C}"/>
              </a:ext>
            </a:extLst>
          </p:cNvPr>
          <p:cNvSpPr txBox="1"/>
          <p:nvPr/>
        </p:nvSpPr>
        <p:spPr>
          <a:xfrm>
            <a:off x="1118180" y="708257"/>
            <a:ext cx="937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120000"/>
            </a:pPr>
            <a:r>
              <a:rPr lang="de-DE" sz="2400" dirty="0" err="1"/>
              <a:t>Example</a:t>
            </a:r>
            <a:r>
              <a:rPr lang="de-DE" sz="2400" dirty="0"/>
              <a:t> </a:t>
            </a:r>
            <a:r>
              <a:rPr lang="de-DE" sz="2400" dirty="0" err="1"/>
              <a:t>trajectory</a:t>
            </a:r>
            <a:r>
              <a:rPr lang="de-D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30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5C26E-BECD-AF11-99C4-CF1D83CB3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2EFF5FC-9377-E18F-1C98-7044D86E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48" y="1837349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095F0254-6D58-7A92-0E6B-29ABCD742A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6094" y="284792"/>
                <a:ext cx="11567824" cy="502595"/>
              </a:xfrm>
            </p:spPr>
            <p:txBody>
              <a:bodyPr/>
              <a:lstStyle/>
              <a:p>
                <a:pPr algn="ctr"/>
                <a:r>
                  <a:rPr lang="en-US" sz="3000" noProof="0" dirty="0">
                    <a:latin typeface="+mj-lt"/>
                  </a:rPr>
                  <a:t>Binning analysis to obtain the standard errors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3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3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𝛕</m:t>
                        </m:r>
                      </m:e>
                      <m:sub>
                        <m:r>
                          <a:rPr kumimoji="0" lang="de-DE" sz="3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𝐢𝐧𝐭</m:t>
                        </m:r>
                      </m:sub>
                    </m:sSub>
                  </m:oMath>
                </a14:m>
                <a:r>
                  <a:rPr lang="en-US" sz="3000" noProof="0" dirty="0">
                    <a:solidFill>
                      <a:schemeClr val="bg2"/>
                    </a:solidFill>
                    <a:latin typeface="+mj-lt"/>
                  </a:rPr>
                  <a:t> </a:t>
                </a:r>
                <a:endParaRPr lang="en-US" sz="3000" noProof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095F0254-6D58-7A92-0E6B-29ABCD742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094" y="284792"/>
                <a:ext cx="11567824" cy="502595"/>
              </a:xfrm>
              <a:blipFill>
                <a:blip r:embed="rId4"/>
                <a:stretch>
                  <a:fillRect t="-3414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5FB88-C634-6AC3-E063-A5CA764E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942F14-9F7B-1149-CC88-F1D87437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D5881-2535-71CC-3B22-FDB59E47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B8D4AFB-BF66-2ACF-AAFF-13B9E2D1FDD8}"/>
                  </a:ext>
                </a:extLst>
              </p:cNvPr>
              <p:cNvSpPr txBox="1"/>
              <p:nvPr/>
            </p:nvSpPr>
            <p:spPr>
              <a:xfrm>
                <a:off x="763805" y="787387"/>
                <a:ext cx="937270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s</a:t>
                </a:r>
                <a:r>
                  <a:rPr lang="de-DE" sz="2400" dirty="0" err="1"/>
                  <a:t>equence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means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coarse-grained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sequences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length</a:t>
                </a:r>
                <a:r>
                  <a:rPr lang="de-DE" sz="2400" dirty="0"/>
                  <a:t> k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B8D4AFB-BF66-2ACF-AAFF-13B9E2D1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05" y="787387"/>
                <a:ext cx="9372706" cy="830997"/>
              </a:xfrm>
              <a:prstGeom prst="rect">
                <a:avLst/>
              </a:prstGeom>
              <a:blipFill>
                <a:blip r:embed="rId5"/>
                <a:stretch>
                  <a:fillRect l="-1235" t="-11765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DDE0F12-4E76-192B-ECC1-0BD773DDC5F5}"/>
                  </a:ext>
                </a:extLst>
              </p:cNvPr>
              <p:cNvSpPr txBox="1"/>
              <p:nvPr/>
            </p:nvSpPr>
            <p:spPr>
              <a:xfrm>
                <a:off x="763805" y="1555450"/>
                <a:ext cx="9372706" cy="721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converges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higher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binning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levels</a:t>
                </a:r>
                <a:endParaRPr lang="de-DE" sz="2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DDE0F12-4E76-192B-ECC1-0BD773DD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05" y="1555450"/>
                <a:ext cx="9372706" cy="721608"/>
              </a:xfrm>
              <a:prstGeom prst="rect">
                <a:avLst/>
              </a:prstGeom>
              <a:blipFill>
                <a:blip r:embed="rId6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056AEDA-5251-5C0A-B2C2-DF45C1405884}"/>
                  </a:ext>
                </a:extLst>
              </p:cNvPr>
              <p:cNvSpPr txBox="1"/>
              <p:nvPr/>
            </p:nvSpPr>
            <p:spPr>
              <a:xfrm>
                <a:off x="763805" y="2567125"/>
                <a:ext cx="4743377" cy="914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24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2400" b="0" i="0" smtClean="0">
                                            <a:latin typeface="Cambria Math" panose="02040503050406030204" pitchFamily="18" charset="0"/>
                                          </a:rPr>
                                          <m:t>conv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24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056AEDA-5251-5C0A-B2C2-DF45C1405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05" y="2567125"/>
                <a:ext cx="4743377" cy="914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420820E-E3B9-2EE5-A3A8-7155F1B6FE0A}"/>
                  </a:ext>
                </a:extLst>
              </p:cNvPr>
              <p:cNvSpPr txBox="1"/>
              <p:nvPr/>
            </p:nvSpPr>
            <p:spPr>
              <a:xfrm>
                <a:off x="763805" y="3778257"/>
                <a:ext cx="4819576" cy="128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b="0" i="0" dirty="0">
                    <a:latin typeface="Cambria Math" panose="02040503050406030204" pitchFamily="18" charset="0"/>
                  </a:rPr>
                  <a:t>Error:</a:t>
                </a:r>
              </a:p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</a:rPr>
                                    <m:t>con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std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420820E-E3B9-2EE5-A3A8-7155F1B6F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05" y="3778257"/>
                <a:ext cx="4819576" cy="1283428"/>
              </a:xfrm>
              <a:prstGeom prst="rect">
                <a:avLst/>
              </a:prstGeom>
              <a:blipFill>
                <a:blip r:embed="rId8"/>
                <a:stretch>
                  <a:fillRect l="-2402"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27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94966-B768-DF29-8E88-C53BB056C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C687FB-EF1E-B2B4-8B8B-E70B917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51" y="202548"/>
            <a:ext cx="11567824" cy="502595"/>
          </a:xfrm>
        </p:spPr>
        <p:txBody>
          <a:bodyPr/>
          <a:lstStyle/>
          <a:p>
            <a:pPr algn="ctr"/>
            <a:r>
              <a:rPr lang="en-US" sz="2800" noProof="0" dirty="0"/>
              <a:t>Results in 2D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4FF8F-7125-C3A0-BBCD-9F6EA9CF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4D56F-D974-3209-6872-D4514C8D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E0FF6-3D96-A8FB-3D46-FE4848F6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BF332FBD-214C-592F-EA7F-59EBA4887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477759"/>
                  </p:ext>
                </p:extLst>
              </p:nvPr>
            </p:nvGraphicFramePr>
            <p:xfrm>
              <a:off x="526408" y="1192221"/>
              <a:ext cx="10981703" cy="4269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067">
                      <a:extLst>
                        <a:ext uri="{9D8B030D-6E8A-4147-A177-3AD203B41FA5}">
                          <a16:colId xmlns:a16="http://schemas.microsoft.com/office/drawing/2014/main" val="688297580"/>
                        </a:ext>
                      </a:extLst>
                    </a:gridCol>
                    <a:gridCol w="2415418">
                      <a:extLst>
                        <a:ext uri="{9D8B030D-6E8A-4147-A177-3AD203B41FA5}">
                          <a16:colId xmlns:a16="http://schemas.microsoft.com/office/drawing/2014/main" val="4222185642"/>
                        </a:ext>
                      </a:extLst>
                    </a:gridCol>
                    <a:gridCol w="1845806">
                      <a:extLst>
                        <a:ext uri="{9D8B030D-6E8A-4147-A177-3AD203B41FA5}">
                          <a16:colId xmlns:a16="http://schemas.microsoft.com/office/drawing/2014/main" val="3642991932"/>
                        </a:ext>
                      </a:extLst>
                    </a:gridCol>
                    <a:gridCol w="2426447">
                      <a:extLst>
                        <a:ext uri="{9D8B030D-6E8A-4147-A177-3AD203B41FA5}">
                          <a16:colId xmlns:a16="http://schemas.microsoft.com/office/drawing/2014/main" val="705194635"/>
                        </a:ext>
                      </a:extLst>
                    </a:gridCol>
                    <a:gridCol w="1595717">
                      <a:extLst>
                        <a:ext uri="{9D8B030D-6E8A-4147-A177-3AD203B41FA5}">
                          <a16:colId xmlns:a16="http://schemas.microsoft.com/office/drawing/2014/main" val="2140029757"/>
                        </a:ext>
                      </a:extLst>
                    </a:gridCol>
                    <a:gridCol w="1715248">
                      <a:extLst>
                        <a:ext uri="{9D8B030D-6E8A-4147-A177-3AD203B41FA5}">
                          <a16:colId xmlns:a16="http://schemas.microsoft.com/office/drawing/2014/main" val="41412273"/>
                        </a:ext>
                      </a:extLst>
                    </a:gridCol>
                  </a:tblGrid>
                  <a:tr h="459278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N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de-DE" sz="2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2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sz="2200" dirty="0" smtClean="0">
                                            <a:solidFill>
                                              <a:schemeClr val="bg1"/>
                                            </a:solidFill>
                                            <a:latin typeface="-apple-system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de-DE" sz="2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22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2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200" dirty="0" smtClean="0">
                                      <a:solidFill>
                                        <a:schemeClr val="bg1"/>
                                      </a:solidFill>
                                      <a:latin typeface="-apple-system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de-DE" sz="2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de-DE" sz="2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2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e-DE" sz="2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a:rPr lang="de-DE" sz="2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22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2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2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de-DE" sz="2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f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210556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2184.7 (</a:t>
                          </a:r>
                          <a:r>
                            <a:rPr lang="de-DE" sz="2200" i="1" dirty="0"/>
                            <a:t>2195.2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7.4 (</a:t>
                          </a:r>
                          <a:r>
                            <a:rPr lang="de-DE" sz="2200" i="1" dirty="0"/>
                            <a:t>6.5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306.2 </a:t>
                          </a:r>
                          <a:r>
                            <a:rPr lang="de-DE" sz="2200" i="0" dirty="0"/>
                            <a:t>(</a:t>
                          </a:r>
                          <a:r>
                            <a:rPr lang="de-DE" sz="2200" i="1" dirty="0"/>
                            <a:t>308.1</a:t>
                          </a:r>
                          <a:r>
                            <a:rPr lang="de-DE" sz="2200" i="0" dirty="0"/>
                            <a:t>)</a:t>
                          </a:r>
                          <a:endParaRPr lang="en-US" sz="22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0.9 (</a:t>
                          </a:r>
                          <a:r>
                            <a:rPr lang="de-DE" sz="2200" i="1" dirty="0"/>
                            <a:t>0.8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0.348 (</a:t>
                          </a:r>
                          <a:r>
                            <a:rPr lang="de-DE" sz="2200" i="1" dirty="0"/>
                            <a:t>0.346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833404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600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11403 (</a:t>
                          </a:r>
                          <a:r>
                            <a:rPr lang="de-DE" sz="2200" i="1" dirty="0"/>
                            <a:t>11335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40.5 (</a:t>
                          </a:r>
                          <a:r>
                            <a:rPr lang="de-DE" sz="2200" i="1" dirty="0"/>
                            <a:t>39.4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1600.2 (</a:t>
                          </a:r>
                          <a:r>
                            <a:rPr lang="de-DE" sz="2200" i="1" dirty="0"/>
                            <a:t>1593.7</a:t>
                          </a:r>
                          <a:r>
                            <a:rPr lang="de-DE" sz="2200" dirty="0"/>
                            <a:t>)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5.2 (</a:t>
                          </a:r>
                          <a:r>
                            <a:rPr lang="de-DE" sz="2200" i="1" dirty="0"/>
                            <a:t>5.0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0.281 (</a:t>
                          </a:r>
                          <a:r>
                            <a:rPr lang="de-DE" sz="2200" i="1" dirty="0"/>
                            <a:t>0.279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333599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24446 (</a:t>
                          </a:r>
                          <a:r>
                            <a:rPr lang="de-DE" sz="2200" i="1" dirty="0"/>
                            <a:t>24495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101 (</a:t>
                          </a:r>
                          <a:r>
                            <a:rPr lang="de-DE" sz="2200" i="1" dirty="0"/>
                            <a:t>88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3417.3 (</a:t>
                          </a:r>
                          <a:r>
                            <a:rPr lang="de-DE" sz="2200" i="1" dirty="0"/>
                            <a:t>3428.0</a:t>
                          </a:r>
                          <a:r>
                            <a:rPr lang="de-DE" sz="2200" dirty="0"/>
                            <a:t>)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13.2 (</a:t>
                          </a:r>
                          <a:r>
                            <a:rPr lang="de-DE" sz="2200" i="1" dirty="0"/>
                            <a:t>10.9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i="1" dirty="0"/>
                            <a:t>0.254 (0.253)</a:t>
                          </a:r>
                          <a:endParaRPr lang="en-US" sz="22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494430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271910 (</a:t>
                          </a:r>
                          <a:r>
                            <a:rPr lang="de-DE" sz="2200" i="1" dirty="0"/>
                            <a:t>270471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1299 (</a:t>
                          </a:r>
                          <a:r>
                            <a:rPr lang="de-DE" sz="2200" i="1" dirty="0"/>
                            <a:t>1316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38140 (</a:t>
                          </a:r>
                          <a:r>
                            <a:rPr lang="de-DE" sz="2200" i="1" dirty="0"/>
                            <a:t>37891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169 (</a:t>
                          </a:r>
                          <a:r>
                            <a:rPr lang="de-DE" sz="2200" i="1" dirty="0"/>
                            <a:t>163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0.186 (</a:t>
                          </a:r>
                          <a:r>
                            <a:rPr lang="de-DE" sz="2200" i="1" dirty="0"/>
                            <a:t>0.184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58172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778877 (</a:t>
                          </a:r>
                          <a:r>
                            <a:rPr lang="de-DE" sz="2200" i="1" dirty="0"/>
                            <a:t>776717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5797 (</a:t>
                          </a:r>
                          <a:r>
                            <a:rPr lang="de-DE" sz="2200" i="1" dirty="0"/>
                            <a:t>3987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109657 (</a:t>
                          </a:r>
                          <a:r>
                            <a:rPr lang="de-DE" sz="2200" i="1" dirty="0"/>
                            <a:t>108383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737 (</a:t>
                          </a:r>
                          <a:r>
                            <a:rPr lang="de-DE" sz="2200" i="1" dirty="0"/>
                            <a:t>492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0.165 (</a:t>
                          </a:r>
                          <a:r>
                            <a:rPr lang="de-DE" sz="2200" i="1" dirty="0"/>
                            <a:t>0.163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622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BF332FBD-214C-592F-EA7F-59EBA4887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477759"/>
                  </p:ext>
                </p:extLst>
              </p:nvPr>
            </p:nvGraphicFramePr>
            <p:xfrm>
              <a:off x="526408" y="1192221"/>
              <a:ext cx="10981703" cy="4276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067">
                      <a:extLst>
                        <a:ext uri="{9D8B030D-6E8A-4147-A177-3AD203B41FA5}">
                          <a16:colId xmlns:a16="http://schemas.microsoft.com/office/drawing/2014/main" val="688297580"/>
                        </a:ext>
                      </a:extLst>
                    </a:gridCol>
                    <a:gridCol w="2415418">
                      <a:extLst>
                        <a:ext uri="{9D8B030D-6E8A-4147-A177-3AD203B41FA5}">
                          <a16:colId xmlns:a16="http://schemas.microsoft.com/office/drawing/2014/main" val="4222185642"/>
                        </a:ext>
                      </a:extLst>
                    </a:gridCol>
                    <a:gridCol w="1845806">
                      <a:extLst>
                        <a:ext uri="{9D8B030D-6E8A-4147-A177-3AD203B41FA5}">
                          <a16:colId xmlns:a16="http://schemas.microsoft.com/office/drawing/2014/main" val="3642991932"/>
                        </a:ext>
                      </a:extLst>
                    </a:gridCol>
                    <a:gridCol w="2426447">
                      <a:extLst>
                        <a:ext uri="{9D8B030D-6E8A-4147-A177-3AD203B41FA5}">
                          <a16:colId xmlns:a16="http://schemas.microsoft.com/office/drawing/2014/main" val="705194635"/>
                        </a:ext>
                      </a:extLst>
                    </a:gridCol>
                    <a:gridCol w="1595717">
                      <a:extLst>
                        <a:ext uri="{9D8B030D-6E8A-4147-A177-3AD203B41FA5}">
                          <a16:colId xmlns:a16="http://schemas.microsoft.com/office/drawing/2014/main" val="2140029757"/>
                        </a:ext>
                      </a:extLst>
                    </a:gridCol>
                    <a:gridCol w="1715248">
                      <a:extLst>
                        <a:ext uri="{9D8B030D-6E8A-4147-A177-3AD203B41FA5}">
                          <a16:colId xmlns:a16="http://schemas.microsoft.com/office/drawing/2014/main" val="41412273"/>
                        </a:ext>
                      </a:extLst>
                    </a:gridCol>
                  </a:tblGrid>
                  <a:tr h="46678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N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806" t="-6494" r="-314358" b="-8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4488" t="-6494" r="-311881" b="-8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6583" t="-6494" r="-137437" b="-8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0916" t="-6494" r="-108779" b="-8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f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21055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2184.7 (</a:t>
                          </a:r>
                          <a:r>
                            <a:rPr lang="de-DE" sz="2200" i="1" dirty="0"/>
                            <a:t>2195.2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7.4 (</a:t>
                          </a:r>
                          <a:r>
                            <a:rPr lang="de-DE" sz="2200" i="1" dirty="0"/>
                            <a:t>6.5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306.2 </a:t>
                          </a:r>
                          <a:r>
                            <a:rPr lang="de-DE" sz="2200" i="0" dirty="0"/>
                            <a:t>(</a:t>
                          </a:r>
                          <a:r>
                            <a:rPr lang="de-DE" sz="2200" i="1" dirty="0"/>
                            <a:t>308.1</a:t>
                          </a:r>
                          <a:r>
                            <a:rPr lang="de-DE" sz="2200" i="0" dirty="0"/>
                            <a:t>)</a:t>
                          </a:r>
                          <a:endParaRPr lang="en-US" sz="22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0.9 (</a:t>
                          </a:r>
                          <a:r>
                            <a:rPr lang="de-DE" sz="2200" i="1" dirty="0"/>
                            <a:t>0.8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0.348 (</a:t>
                          </a:r>
                          <a:r>
                            <a:rPr lang="de-DE" sz="2200" i="1" dirty="0"/>
                            <a:t>0.346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83340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600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11403 (</a:t>
                          </a:r>
                          <a:r>
                            <a:rPr lang="de-DE" sz="2200" i="1" dirty="0"/>
                            <a:t>11335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40.5 (</a:t>
                          </a:r>
                          <a:r>
                            <a:rPr lang="de-DE" sz="2200" i="1" dirty="0"/>
                            <a:t>39.4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1600.2 (</a:t>
                          </a:r>
                          <a:r>
                            <a:rPr lang="de-DE" sz="2200" i="1" dirty="0"/>
                            <a:t>1593.7</a:t>
                          </a:r>
                          <a:r>
                            <a:rPr lang="de-DE" sz="2200" dirty="0"/>
                            <a:t>)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5.2 (</a:t>
                          </a:r>
                          <a:r>
                            <a:rPr lang="de-DE" sz="2200" i="1" dirty="0"/>
                            <a:t>5.0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0.281 (</a:t>
                          </a:r>
                          <a:r>
                            <a:rPr lang="de-DE" sz="2200" i="1" dirty="0"/>
                            <a:t>0.279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33359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24446 (</a:t>
                          </a:r>
                          <a:r>
                            <a:rPr lang="de-DE" sz="2200" i="1" dirty="0"/>
                            <a:t>24495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101 (</a:t>
                          </a:r>
                          <a:r>
                            <a:rPr lang="de-DE" sz="2200" i="1" dirty="0"/>
                            <a:t>88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3417.3 (</a:t>
                          </a:r>
                          <a:r>
                            <a:rPr lang="de-DE" sz="2200" i="1" dirty="0"/>
                            <a:t>3428.0</a:t>
                          </a:r>
                          <a:r>
                            <a:rPr lang="de-DE" sz="2200" dirty="0"/>
                            <a:t>)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13.2 (</a:t>
                          </a:r>
                          <a:r>
                            <a:rPr lang="de-DE" sz="2200" i="1" dirty="0"/>
                            <a:t>10.9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i="1" dirty="0"/>
                            <a:t>0.254 (0.253)</a:t>
                          </a:r>
                          <a:endParaRPr lang="en-US" sz="22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49443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271910 (</a:t>
                          </a:r>
                          <a:r>
                            <a:rPr lang="de-DE" sz="2200" i="1" dirty="0"/>
                            <a:t>270471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1299 (</a:t>
                          </a:r>
                          <a:r>
                            <a:rPr lang="de-DE" sz="2200" i="1" dirty="0"/>
                            <a:t>1316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38140 (</a:t>
                          </a:r>
                          <a:r>
                            <a:rPr lang="de-DE" sz="2200" i="1" dirty="0"/>
                            <a:t>37891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169 (</a:t>
                          </a:r>
                          <a:r>
                            <a:rPr lang="de-DE" sz="2200" i="1" dirty="0"/>
                            <a:t>163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0.186 (</a:t>
                          </a:r>
                          <a:r>
                            <a:rPr lang="de-DE" sz="2200" i="1" dirty="0"/>
                            <a:t>0.184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5817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778877 (</a:t>
                          </a:r>
                          <a:r>
                            <a:rPr lang="de-DE" sz="2200" i="1" dirty="0"/>
                            <a:t>776717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5797 (</a:t>
                          </a:r>
                          <a:r>
                            <a:rPr lang="de-DE" sz="2200" i="1" dirty="0"/>
                            <a:t>3987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109657 (</a:t>
                          </a:r>
                          <a:r>
                            <a:rPr lang="de-DE" sz="2200" i="1" dirty="0"/>
                            <a:t>108383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737 (</a:t>
                          </a:r>
                          <a:r>
                            <a:rPr lang="de-DE" sz="2200" i="1" dirty="0"/>
                            <a:t>492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0.165 (</a:t>
                          </a:r>
                          <a:r>
                            <a:rPr lang="de-DE" sz="2200" i="1" dirty="0"/>
                            <a:t>0.163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6224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D08E535-0851-F8DF-9457-2136D277E43D}"/>
                  </a:ext>
                </a:extLst>
              </p:cNvPr>
              <p:cNvSpPr txBox="1"/>
              <p:nvPr/>
            </p:nvSpPr>
            <p:spPr>
              <a:xfrm>
                <a:off x="785968" y="643433"/>
                <a:ext cx="99456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19 </a:t>
                </a:r>
                <a:r>
                  <a:rPr lang="de-DE" sz="2400" dirty="0" err="1"/>
                  <a:t>simulations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different polymer </a:t>
                </a:r>
                <a:r>
                  <a:rPr lang="de-DE" sz="2400" dirty="0" err="1"/>
                  <a:t>chain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lengths</a:t>
                </a:r>
                <a:r>
                  <a:rPr lang="de-DE" sz="2400" dirty="0"/>
                  <a:t>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de-DE" sz="2400" dirty="0"/>
                  <a:t> iterations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D08E535-0851-F8DF-9457-2136D277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8" y="643433"/>
                <a:ext cx="9945609" cy="461665"/>
              </a:xfrm>
              <a:prstGeom prst="rect">
                <a:avLst/>
              </a:prstGeom>
              <a:blipFill>
                <a:blip r:embed="rId4"/>
                <a:stretch>
                  <a:fillRect l="-1165" t="-21333" r="-116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062EA269-2800-51CE-CAA4-E2CA45C411B5}"/>
              </a:ext>
            </a:extLst>
          </p:cNvPr>
          <p:cNvSpPr txBox="1"/>
          <p:nvPr/>
        </p:nvSpPr>
        <p:spPr>
          <a:xfrm>
            <a:off x="1067266" y="5556133"/>
            <a:ext cx="10331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erriweather Sans" panose="020F0502020204030204" pitchFamily="2" charset="0"/>
              </a:rPr>
              <a:t>Madras, N., Sokal, A.D. The pivot algorithm: A highly efficient Monte Carlo method for the self-avoiding walk. </a:t>
            </a:r>
            <a:r>
              <a:rPr lang="en-US" b="0" i="1" dirty="0">
                <a:solidFill>
                  <a:srgbClr val="222222"/>
                </a:solidFill>
                <a:effectLst/>
                <a:latin typeface="Merriweather Sans" panose="020F0502020204030204" pitchFamily="2" charset="0"/>
              </a:rPr>
              <a:t>J Stat Phys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anose="020F0502020204030204" pitchFamily="2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Merriweather Sans" panose="020F0502020204030204" pitchFamily="2" charset="0"/>
              </a:rPr>
              <a:t>50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anose="020F0502020204030204" pitchFamily="2" charset="0"/>
              </a:rPr>
              <a:t>, 109–186 (1988)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52B0-00BF-E59E-20AC-020CD9EA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CAEBC342-B582-1108-BA9E-2322CAF3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1036800"/>
            <a:ext cx="5852172" cy="43891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DC1EC69-FB0B-D578-18A4-76B20F425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98" y="1035374"/>
            <a:ext cx="5899778" cy="4424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D696E70F-9DFE-52FB-705F-B48F2CB028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59785" y="391331"/>
                <a:ext cx="4940982" cy="502595"/>
              </a:xfrm>
            </p:spPr>
            <p:txBody>
              <a:bodyPr/>
              <a:lstStyle/>
              <a:p>
                <a:pPr algn="ctr"/>
                <a:r>
                  <a:rPr lang="en-US" sz="2800" noProof="0" dirty="0"/>
                  <a:t>Critical </a:t>
                </a:r>
                <a:r>
                  <a:rPr lang="en-US" sz="2800" noProof="0" dirty="0" err="1"/>
                  <a:t>behaviour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chemeClr val="bg2"/>
                            </a:solidFill>
                            <a:latin typeface="-apple-system"/>
                          </a:rPr>
                          <m:t>ω</m:t>
                        </m:r>
                      </m:e>
                      <m:sup>
                        <m:r>
                          <a:rPr lang="de-DE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noProof="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1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1" i="1" noProof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de-DE" sz="2800" b="1" i="1" noProof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noProof="0" dirty="0"/>
              </a:p>
            </p:txBody>
          </p:sp>
        </mc:Choice>
        <mc:Fallback xmlns="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D696E70F-9DFE-52FB-705F-B48F2CB02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9785" y="391331"/>
                <a:ext cx="4940982" cy="502595"/>
              </a:xfrm>
              <a:blipFill>
                <a:blip r:embed="rId5"/>
                <a:stretch>
                  <a:fillRect l="-1235" t="-27711" r="-3333" b="-2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51C4-0A35-6DB5-496C-58638E4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D03F6-2FF5-4366-91C2-723CA05C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F6C260-6FFA-83F0-75AF-6EAAD11A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712E1BF-A23D-B7B7-6193-9422DE7B1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00" y="1036800"/>
            <a:ext cx="5900400" cy="44253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4A323F7-ADB8-C0B8-FA93-524D70EDA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00" y="1036799"/>
            <a:ext cx="5899200" cy="44244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7DE2540-2EB3-0600-584E-EDA2EEEE20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0000" y="1036800"/>
            <a:ext cx="5852172" cy="438912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00006AC-0908-6B68-48A5-CB08D7D714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0000" y="1036800"/>
            <a:ext cx="5852172" cy="4389129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60B99099-572E-323E-9325-2DA6DCD8C3C3}"/>
              </a:ext>
            </a:extLst>
          </p:cNvPr>
          <p:cNvSpPr/>
          <p:nvPr/>
        </p:nvSpPr>
        <p:spPr>
          <a:xfrm>
            <a:off x="2288805" y="5699900"/>
            <a:ext cx="594640" cy="3590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6B4A599-D5BC-49D9-CAD0-B6030FC892D4}"/>
                  </a:ext>
                </a:extLst>
              </p:cNvPr>
              <p:cNvSpPr txBox="1"/>
              <p:nvPr/>
            </p:nvSpPr>
            <p:spPr>
              <a:xfrm>
                <a:off x="1123195" y="799072"/>
                <a:ext cx="9945609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:r>
                  <a:rPr lang="de-DE" sz="2400" dirty="0"/>
                  <a:t>Fit </a:t>
                </a:r>
                <a:r>
                  <a:rPr lang="de-DE" sz="2400" dirty="0" err="1"/>
                  <a:t>function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6B4A599-D5BC-49D9-CAD0-B6030FC89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5" y="799072"/>
                <a:ext cx="9945609" cy="475451"/>
              </a:xfrm>
              <a:prstGeom prst="rect">
                <a:avLst/>
              </a:prstGeom>
              <a:blipFill>
                <a:blip r:embed="rId10"/>
                <a:stretch>
                  <a:fillRect l="-919"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20AA085-68F2-C283-AFE3-307E031EA66F}"/>
                  </a:ext>
                </a:extLst>
              </p:cNvPr>
              <p:cNvSpPr txBox="1"/>
              <p:nvPr/>
            </p:nvSpPr>
            <p:spPr>
              <a:xfrm>
                <a:off x="2958540" y="5583477"/>
                <a:ext cx="9945609" cy="61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:r>
                  <a:rPr lang="de-DE" sz="2400" dirty="0"/>
                  <a:t>Close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believed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value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20AA085-68F2-C283-AFE3-307E031EA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540" y="5583477"/>
                <a:ext cx="9945609" cy="614655"/>
              </a:xfrm>
              <a:prstGeom prst="rect">
                <a:avLst/>
              </a:prstGeom>
              <a:blipFill>
                <a:blip r:embed="rId11"/>
                <a:stretch>
                  <a:fillRect l="-919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1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75526-AF03-9F25-0B9C-B545083AF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B736BEBC-3E58-BD30-DD8B-92336FB37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80000" y="1036800"/>
            <a:ext cx="5852172" cy="43891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F0935CA-7392-F2BD-1D04-8F25A680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00" y="1036800"/>
            <a:ext cx="5852172" cy="43891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41CE27-5ADA-3ED2-E423-21CBB0D5425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5798" y="1035374"/>
            <a:ext cx="5899778" cy="44248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DE0335-CD0A-BADA-3C31-EEDF7F628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00" y="1036800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5D778EC5-7C53-63ED-A51F-5F25A615DB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42931" y="304764"/>
                <a:ext cx="8361074" cy="502595"/>
              </a:xfrm>
            </p:spPr>
            <p:txBody>
              <a:bodyPr/>
              <a:lstStyle/>
              <a:p>
                <a:pPr algn="ctr"/>
                <a:r>
                  <a:rPr lang="en-US" sz="2800" noProof="0" dirty="0"/>
                  <a:t>Critical </a:t>
                </a:r>
                <a:r>
                  <a:rPr lang="en-US" sz="2800" noProof="0" dirty="0" err="1"/>
                  <a:t>behaviour</a:t>
                </a:r>
                <a:r>
                  <a:rPr lang="en-US" sz="2800" dirty="0"/>
                  <a:t>: acceptance rate f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2800" b="1" i="1" dirty="0" smtClean="0">
                            <a:latin typeface="Cambria Math" panose="02040503050406030204" pitchFamily="18" charset="0"/>
                          </a:rPr>
                          <m:t>𝒊𝒏𝒕</m:t>
                        </m:r>
                      </m:sub>
                    </m:sSub>
                  </m:oMath>
                </a14:m>
                <a:endParaRPr lang="en-US" sz="2800" noProof="0" dirty="0"/>
              </a:p>
            </p:txBody>
          </p:sp>
        </mc:Choice>
        <mc:Fallback xmlns="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5D778EC5-7C53-63ED-A51F-5F25A615D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2931" y="304764"/>
                <a:ext cx="8361074" cy="502595"/>
              </a:xfrm>
              <a:blipFill>
                <a:blip r:embed="rId7"/>
                <a:stretch>
                  <a:fillRect t="-30488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2D727-7DBC-03EF-8666-5DB7F56A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0A43F3-A3ED-2717-F228-7DAF452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A9866-8E68-9C69-9AD1-FCAC4751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5328E49-714D-F454-37D0-41A071CD10A3}"/>
                  </a:ext>
                </a:extLst>
              </p:cNvPr>
              <p:cNvSpPr txBox="1"/>
              <p:nvPr/>
            </p:nvSpPr>
            <p:spPr>
              <a:xfrm>
                <a:off x="1123196" y="799072"/>
                <a:ext cx="33141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:r>
                  <a:rPr lang="de-DE" sz="2400" dirty="0"/>
                  <a:t>Fit </a:t>
                </a:r>
                <a:r>
                  <a:rPr lang="de-DE" sz="2400" dirty="0" err="1"/>
                  <a:t>function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5328E49-714D-F454-37D0-41A071CD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6" y="799072"/>
                <a:ext cx="3314168" cy="461665"/>
              </a:xfrm>
              <a:prstGeom prst="rect">
                <a:avLst/>
              </a:prstGeom>
              <a:blipFill>
                <a:blip r:embed="rId8"/>
                <a:stretch>
                  <a:fillRect l="-275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C6A5C3A-DCCC-AB91-FDB3-55820C6753C0}"/>
                  </a:ext>
                </a:extLst>
              </p:cNvPr>
              <p:cNvSpPr txBox="1"/>
              <p:nvPr/>
            </p:nvSpPr>
            <p:spPr>
              <a:xfrm>
                <a:off x="661486" y="5491330"/>
                <a:ext cx="5098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400" i="1" dirty="0" err="1" smtClean="0">
                              <a:latin typeface="Cambria Math" panose="02040503050406030204" pitchFamily="18" charset="0"/>
                            </a:rPr>
                            <m:t>𝑆𝑜𝑘𝑎𝑙</m:t>
                          </m:r>
                        </m:sub>
                      </m:sSub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 dirty="0" smtClean="0">
                          <a:latin typeface="Cambria Math" panose="02040503050406030204" pitchFamily="18" charset="0"/>
                        </a:rPr>
                        <m:t>0.1918±0.0013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C6A5C3A-DCCC-AB91-FDB3-55820C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6" y="5491330"/>
                <a:ext cx="5098131" cy="461665"/>
              </a:xfrm>
              <a:prstGeom prst="rect">
                <a:avLst/>
              </a:prstGeom>
              <a:blipFill>
                <a:blip r:embed="rId9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423A3E9-0E17-2D2B-4CCC-F5F1E8A7FB90}"/>
                  </a:ext>
                </a:extLst>
              </p:cNvPr>
              <p:cNvSpPr txBox="1"/>
              <p:nvPr/>
            </p:nvSpPr>
            <p:spPr>
              <a:xfrm>
                <a:off x="5876303" y="5491330"/>
                <a:ext cx="6165186" cy="530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2400" i="1" dirty="0" err="1" smtClean="0">
                              <a:latin typeface="Cambria Math" panose="02040503050406030204" pitchFamily="18" charset="0"/>
                            </a:rPr>
                            <m:t>𝑆𝑜𝑘𝑎𝑙</m:t>
                          </m:r>
                        </m:sub>
                        <m:sup>
                          <m:sSup>
                            <m:sSupPr>
                              <m:ctrlP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bSup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i="1" dirty="0" smtClean="0">
                          <a:latin typeface="Cambria Math" panose="02040503050406030204" pitchFamily="18" charset="0"/>
                        </a:rPr>
                        <m:t>18±0.0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423A3E9-0E17-2D2B-4CCC-F5F1E8A7F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303" y="5491330"/>
                <a:ext cx="6165186" cy="530402"/>
              </a:xfrm>
              <a:prstGeom prst="rect">
                <a:avLst/>
              </a:prstGeom>
              <a:blipFill>
                <a:blip r:embed="rId10"/>
                <a:stretch>
                  <a:fillRect b="-26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fik 21">
            <a:extLst>
              <a:ext uri="{FF2B5EF4-FFF2-40B4-BE49-F238E27FC236}">
                <a16:creationId xmlns:a16="http://schemas.microsoft.com/office/drawing/2014/main" id="{F1443F94-D01D-AD59-59E8-ECDAFCCFA2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000" y="1036800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8787F2F-88A0-C094-C31A-096BC0FD14AB}"/>
                  </a:ext>
                </a:extLst>
              </p:cNvPr>
              <p:cNvSpPr txBox="1"/>
              <p:nvPr/>
            </p:nvSpPr>
            <p:spPr>
              <a:xfrm>
                <a:off x="7122081" y="860326"/>
                <a:ext cx="36736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Fit </a:t>
                </a:r>
                <a:r>
                  <a:rPr lang="de-DE" sz="2400" dirty="0" err="1"/>
                  <a:t>function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8787F2F-88A0-C094-C31A-096BC0FD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81" y="860326"/>
                <a:ext cx="3673630" cy="461665"/>
              </a:xfrm>
              <a:prstGeom prst="rect">
                <a:avLst/>
              </a:prstGeom>
              <a:blipFill>
                <a:blip r:embed="rId12"/>
                <a:stretch>
                  <a:fillRect l="-248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05176"/>
      </a:dk2>
      <a:lt2>
        <a:srgbClr val="005176"/>
      </a:lt2>
      <a:accent1>
        <a:srgbClr val="005176"/>
      </a:accent1>
      <a:accent2>
        <a:srgbClr val="00A1C0"/>
      </a:accent2>
      <a:accent3>
        <a:srgbClr val="00A1C0"/>
      </a:accent3>
      <a:accent4>
        <a:srgbClr val="E05A52"/>
      </a:accent4>
      <a:accent5>
        <a:srgbClr val="E05A52"/>
      </a:accent5>
      <a:accent6>
        <a:srgbClr val="E05A52"/>
      </a:accent6>
      <a:hlink>
        <a:srgbClr val="00A1C0"/>
      </a:hlink>
      <a:folHlink>
        <a:srgbClr val="E05A52"/>
      </a:folHlink>
    </a:clrScheme>
    <a:fontScheme name="UzK 2023">
      <a:majorFont>
        <a:latin typeface="Albert Sans"/>
        <a:ea typeface=""/>
        <a:cs typeface=""/>
      </a:majorFont>
      <a:minorFont>
        <a:latin typeface="Alber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zK_PPT-Master_230201" id="{B5418ECA-8C0A-8F41-8796-9ECF9392E09D}" vid="{F9A25019-F941-2746-8D73-6550E2F1187E}"/>
    </a:ext>
  </a:extLst>
</a:theme>
</file>

<file path=ppt/theme/theme2.xml><?xml version="1.0" encoding="utf-8"?>
<a:theme xmlns:a="http://schemas.openxmlformats.org/drawingml/2006/main" name="1_Office">
  <a:themeElements>
    <a:clrScheme name="Benutzerdefiniert 2">
      <a:dk1>
        <a:srgbClr val="000000"/>
      </a:dk1>
      <a:lt1>
        <a:srgbClr val="FFFFFF"/>
      </a:lt1>
      <a:dk2>
        <a:srgbClr val="005176"/>
      </a:dk2>
      <a:lt2>
        <a:srgbClr val="005176"/>
      </a:lt2>
      <a:accent1>
        <a:srgbClr val="005176"/>
      </a:accent1>
      <a:accent2>
        <a:srgbClr val="00A1C0"/>
      </a:accent2>
      <a:accent3>
        <a:srgbClr val="00A1C0"/>
      </a:accent3>
      <a:accent4>
        <a:srgbClr val="E05A52"/>
      </a:accent4>
      <a:accent5>
        <a:srgbClr val="E05A52"/>
      </a:accent5>
      <a:accent6>
        <a:srgbClr val="E05A52"/>
      </a:accent6>
      <a:hlink>
        <a:srgbClr val="00A1C0"/>
      </a:hlink>
      <a:folHlink>
        <a:srgbClr val="E05A52"/>
      </a:folHlink>
    </a:clrScheme>
    <a:fontScheme name="UzK 2023">
      <a:majorFont>
        <a:latin typeface="Albert Sans"/>
        <a:ea typeface=""/>
        <a:cs typeface=""/>
      </a:majorFont>
      <a:minorFont>
        <a:latin typeface="Alber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zK_PPT-Master_230201" id="{B5418ECA-8C0A-8F41-8796-9ECF9392E09D}" vid="{F9A25019-F941-2746-8D73-6550E2F1187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448</Words>
  <Application>Microsoft Office PowerPoint</Application>
  <PresentationFormat>Widescreen</PresentationFormat>
  <Paragraphs>124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-apple-system</vt:lpstr>
      <vt:lpstr>Merriweather Sans</vt:lpstr>
      <vt:lpstr>Cambria Math</vt:lpstr>
      <vt:lpstr>Albert Sans</vt:lpstr>
      <vt:lpstr>Office</vt:lpstr>
      <vt:lpstr>1_Office</vt:lpstr>
      <vt:lpstr>Simulating Self-Avoiding Polymers </vt:lpstr>
      <vt:lpstr>Introduction</vt:lpstr>
      <vt:lpstr>Introduction</vt:lpstr>
      <vt:lpstr>Observables of interest</vt:lpstr>
      <vt:lpstr>Binning analysis to obtain the standard errors and τ_int </vt:lpstr>
      <vt:lpstr>Binning analysis to obtain the standard errors and τ_int </vt:lpstr>
      <vt:lpstr>Results in 2D </vt:lpstr>
      <vt:lpstr>Critical behaviour: "ω" ^2and S^2</vt:lpstr>
      <vt:lpstr>Critical behaviour: acceptance rate f and τ_int</vt:lpstr>
      <vt:lpstr>Outlook for the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Sophia Bernhöft</dc:creator>
  <cp:lastModifiedBy>Αλέξανδρος Μυλωνάς</cp:lastModifiedBy>
  <cp:revision>102</cp:revision>
  <dcterms:created xsi:type="dcterms:W3CDTF">2023-01-31T13:16:58Z</dcterms:created>
  <dcterms:modified xsi:type="dcterms:W3CDTF">2025-03-06T01:02:58Z</dcterms:modified>
</cp:coreProperties>
</file>