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1" r:id="rId4"/>
    <p:sldId id="260"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p:scale>
          <a:sx n="77" d="100"/>
          <a:sy n="77"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Creating your first webpage using HTML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Mandy Farrugia</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fontScale="90000"/>
          </a:bodyPr>
          <a:lstStyle/>
          <a:p>
            <a:r>
              <a:rPr lang="en-US" dirty="0"/>
              <a:t>What are the most fundamental languages when it comes to the creation of websites?</a:t>
            </a:r>
          </a:p>
        </p:txBody>
      </p:sp>
      <p:pic>
        <p:nvPicPr>
          <p:cNvPr id="1028" name="Picture 4" descr="See the source image">
            <a:extLst>
              <a:ext uri="{FF2B5EF4-FFF2-40B4-BE49-F238E27FC236}">
                <a16:creationId xmlns:a16="http://schemas.microsoft.com/office/drawing/2014/main" id="{AAAD645A-4FF5-4E7B-9DAF-C5C3BD71A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176" y="2358098"/>
            <a:ext cx="5715000" cy="3352800"/>
          </a:xfrm>
          <a:prstGeom prst="rect">
            <a:avLst/>
          </a:prstGeom>
          <a:solidFill>
            <a:schemeClr val="tx1">
              <a:alpha val="20000"/>
            </a:schemeClr>
          </a:solidFill>
          <a:effectLst>
            <a:outerShdw blurRad="50800" dist="50800" dir="5400000" algn="ctr" rotWithShape="0">
              <a:srgbClr val="000000"/>
            </a:outerShdw>
          </a:effectLst>
        </p:spPr>
      </p:pic>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1324-F288-40E8-9538-6F18604F7721}"/>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8327F3BE-2C78-46C3-AB0A-2494636B74A4}"/>
              </a:ext>
            </a:extLst>
          </p:cNvPr>
          <p:cNvSpPr>
            <a:spLocks noGrp="1"/>
          </p:cNvSpPr>
          <p:nvPr>
            <p:ph idx="1"/>
          </p:nvPr>
        </p:nvSpPr>
        <p:spPr/>
        <p:txBody>
          <a:bodyPr/>
          <a:lstStyle/>
          <a:p>
            <a:endParaRPr lang="en-MT"/>
          </a:p>
        </p:txBody>
      </p:sp>
    </p:spTree>
    <p:extLst>
      <p:ext uri="{BB962C8B-B14F-4D97-AF65-F5344CB8AC3E}">
        <p14:creationId xmlns:p14="http://schemas.microsoft.com/office/powerpoint/2010/main" val="175272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911D-DF46-4E79-8A08-9B5D293FFC9C}"/>
              </a:ext>
            </a:extLst>
          </p:cNvPr>
          <p:cNvSpPr>
            <a:spLocks noGrp="1"/>
          </p:cNvSpPr>
          <p:nvPr>
            <p:ph type="title"/>
          </p:nvPr>
        </p:nvSpPr>
        <p:spPr/>
        <p:txBody>
          <a:bodyPr/>
          <a:lstStyle/>
          <a:p>
            <a:r>
              <a:rPr lang="en-GB" dirty="0"/>
              <a:t>What is HTML?</a:t>
            </a:r>
            <a:endParaRPr lang="en-MT" dirty="0"/>
          </a:p>
        </p:txBody>
      </p:sp>
      <p:graphicFrame>
        <p:nvGraphicFramePr>
          <p:cNvPr id="6" name="Table 6">
            <a:extLst>
              <a:ext uri="{FF2B5EF4-FFF2-40B4-BE49-F238E27FC236}">
                <a16:creationId xmlns:a16="http://schemas.microsoft.com/office/drawing/2014/main" id="{4F74DE83-E58F-432C-AE79-298183B224E6}"/>
              </a:ext>
            </a:extLst>
          </p:cNvPr>
          <p:cNvGraphicFramePr>
            <a:graphicFrameLocks noGrp="1"/>
          </p:cNvGraphicFramePr>
          <p:nvPr>
            <p:ph idx="1"/>
            <p:extLst>
              <p:ext uri="{D42A27DB-BD31-4B8C-83A1-F6EECF244321}">
                <p14:modId xmlns:p14="http://schemas.microsoft.com/office/powerpoint/2010/main" val="1686340914"/>
              </p:ext>
            </p:extLst>
          </p:nvPr>
        </p:nvGraphicFramePr>
        <p:xfrm>
          <a:off x="914400" y="2076450"/>
          <a:ext cx="10353674" cy="1483360"/>
        </p:xfrm>
        <a:graphic>
          <a:graphicData uri="http://schemas.openxmlformats.org/drawingml/2006/table">
            <a:tbl>
              <a:tblPr firstRow="1" bandRow="1">
                <a:tableStyleId>{69CF1AB2-1976-4502-BF36-3FF5EA218861}</a:tableStyleId>
              </a:tblPr>
              <a:tblGrid>
                <a:gridCol w="5176837">
                  <a:extLst>
                    <a:ext uri="{9D8B030D-6E8A-4147-A177-3AD203B41FA5}">
                      <a16:colId xmlns:a16="http://schemas.microsoft.com/office/drawing/2014/main" val="2019709806"/>
                    </a:ext>
                  </a:extLst>
                </a:gridCol>
                <a:gridCol w="5176837">
                  <a:extLst>
                    <a:ext uri="{9D8B030D-6E8A-4147-A177-3AD203B41FA5}">
                      <a16:colId xmlns:a16="http://schemas.microsoft.com/office/drawing/2014/main" val="1379652834"/>
                    </a:ext>
                  </a:extLst>
                </a:gridCol>
              </a:tblGrid>
              <a:tr h="370840">
                <a:tc>
                  <a:txBody>
                    <a:bodyPr/>
                    <a:lstStyle/>
                    <a:p>
                      <a:r>
                        <a:rPr lang="en-GB" b="0" dirty="0"/>
                        <a:t>File extension</a:t>
                      </a:r>
                      <a:endParaRPr lang="en-MT" b="0" dirty="0"/>
                    </a:p>
                  </a:txBody>
                  <a:tcPr/>
                </a:tc>
                <a:tc>
                  <a:txBody>
                    <a:bodyPr/>
                    <a:lstStyle/>
                    <a:p>
                      <a:r>
                        <a:rPr lang="en-GB" b="0" dirty="0"/>
                        <a:t>.html/.htm</a:t>
                      </a:r>
                      <a:endParaRPr lang="en-MT" b="0" dirty="0"/>
                    </a:p>
                  </a:txBody>
                  <a:tcPr/>
                </a:tc>
                <a:extLst>
                  <a:ext uri="{0D108BD9-81ED-4DB2-BD59-A6C34878D82A}">
                    <a16:rowId xmlns:a16="http://schemas.microsoft.com/office/drawing/2014/main" val="2877460864"/>
                  </a:ext>
                </a:extLst>
              </a:tr>
              <a:tr h="370840">
                <a:tc>
                  <a:txBody>
                    <a:bodyPr/>
                    <a:lstStyle/>
                    <a:p>
                      <a:r>
                        <a:rPr lang="en-GB" dirty="0"/>
                        <a:t>Initial release</a:t>
                      </a:r>
                      <a:endParaRPr lang="en-MT" dirty="0"/>
                    </a:p>
                  </a:txBody>
                  <a:tcPr/>
                </a:tc>
                <a:tc>
                  <a:txBody>
                    <a:bodyPr/>
                    <a:lstStyle/>
                    <a:p>
                      <a:r>
                        <a:rPr lang="en-GB" dirty="0"/>
                        <a:t>1993</a:t>
                      </a:r>
                      <a:endParaRPr lang="en-MT" dirty="0"/>
                    </a:p>
                  </a:txBody>
                  <a:tcPr/>
                </a:tc>
                <a:extLst>
                  <a:ext uri="{0D108BD9-81ED-4DB2-BD59-A6C34878D82A}">
                    <a16:rowId xmlns:a16="http://schemas.microsoft.com/office/drawing/2014/main" val="2033030258"/>
                  </a:ext>
                </a:extLst>
              </a:tr>
              <a:tr h="370840">
                <a:tc>
                  <a:txBody>
                    <a:bodyPr/>
                    <a:lstStyle/>
                    <a:p>
                      <a:r>
                        <a:rPr lang="en-GB" dirty="0"/>
                        <a:t>Developers</a:t>
                      </a:r>
                      <a:endParaRPr lang="en-MT" dirty="0"/>
                    </a:p>
                  </a:txBody>
                  <a:tcPr/>
                </a:tc>
                <a:tc>
                  <a:txBody>
                    <a:bodyPr/>
                    <a:lstStyle/>
                    <a:p>
                      <a:r>
                        <a:rPr lang="en-GB" dirty="0"/>
                        <a:t>WHATWG</a:t>
                      </a:r>
                      <a:endParaRPr lang="en-MT" dirty="0"/>
                    </a:p>
                  </a:txBody>
                  <a:tcPr/>
                </a:tc>
                <a:extLst>
                  <a:ext uri="{0D108BD9-81ED-4DB2-BD59-A6C34878D82A}">
                    <a16:rowId xmlns:a16="http://schemas.microsoft.com/office/drawing/2014/main" val="296500758"/>
                  </a:ext>
                </a:extLst>
              </a:tr>
              <a:tr h="370840">
                <a:tc>
                  <a:txBody>
                    <a:bodyPr/>
                    <a:lstStyle/>
                    <a:p>
                      <a:r>
                        <a:rPr lang="en-GB" dirty="0"/>
                        <a:t>Official website</a:t>
                      </a:r>
                      <a:endParaRPr lang="en-MT" dirty="0"/>
                    </a:p>
                  </a:txBody>
                  <a:tcPr/>
                </a:tc>
                <a:tc>
                  <a:txBody>
                    <a:bodyPr/>
                    <a:lstStyle/>
                    <a:p>
                      <a:r>
                        <a:rPr lang="en-GB" dirty="0">
                          <a:hlinkClick r:id="rId2"/>
                        </a:rPr>
                        <a:t>https://html.spec.whatwg.org/</a:t>
                      </a:r>
                      <a:endParaRPr lang="en-MT" dirty="0"/>
                    </a:p>
                  </a:txBody>
                  <a:tcPr/>
                </a:tc>
                <a:extLst>
                  <a:ext uri="{0D108BD9-81ED-4DB2-BD59-A6C34878D82A}">
                    <a16:rowId xmlns:a16="http://schemas.microsoft.com/office/drawing/2014/main" val="2071053643"/>
                  </a:ext>
                </a:extLst>
              </a:tr>
            </a:tbl>
          </a:graphicData>
        </a:graphic>
      </p:graphicFrame>
      <p:sp>
        <p:nvSpPr>
          <p:cNvPr id="7" name="TextBox 6">
            <a:extLst>
              <a:ext uri="{FF2B5EF4-FFF2-40B4-BE49-F238E27FC236}">
                <a16:creationId xmlns:a16="http://schemas.microsoft.com/office/drawing/2014/main" id="{01426A6E-F687-4BC2-A3FD-66DF91C17443}"/>
              </a:ext>
            </a:extLst>
          </p:cNvPr>
          <p:cNvSpPr txBox="1"/>
          <p:nvPr/>
        </p:nvSpPr>
        <p:spPr>
          <a:xfrm>
            <a:off x="913707" y="3953022"/>
            <a:ext cx="10353762" cy="1231106"/>
          </a:xfrm>
          <a:prstGeom prst="rect">
            <a:avLst/>
          </a:prstGeom>
          <a:noFill/>
        </p:spPr>
        <p:txBody>
          <a:bodyPr wrap="square" rtlCol="0">
            <a:spAutoFit/>
          </a:bodyPr>
          <a:lstStyle/>
          <a:p>
            <a:pPr algn="just"/>
            <a:r>
              <a:rPr lang="en-GB" dirty="0">
                <a:hlinkClick r:id="rId3"/>
              </a:rPr>
              <a:t>WHATWG</a:t>
            </a:r>
            <a:r>
              <a:rPr lang="en-GB" dirty="0"/>
              <a:t> (an acronym for </a:t>
            </a:r>
            <a:r>
              <a:rPr lang="en-GB" sz="2000" b="1" dirty="0"/>
              <a:t>W</a:t>
            </a:r>
            <a:r>
              <a:rPr lang="en-GB" dirty="0"/>
              <a:t>eb </a:t>
            </a:r>
            <a:r>
              <a:rPr lang="en-GB" b="1" dirty="0" err="1"/>
              <a:t>H</a:t>
            </a:r>
            <a:r>
              <a:rPr lang="en-GB" dirty="0" err="1"/>
              <a:t>yper</a:t>
            </a:r>
            <a:r>
              <a:rPr lang="en-GB" sz="2000" b="1" dirty="0" err="1"/>
              <a:t>T</a:t>
            </a:r>
            <a:r>
              <a:rPr lang="en-GB" dirty="0" err="1"/>
              <a:t>ext</a:t>
            </a:r>
            <a:r>
              <a:rPr lang="en-GB" dirty="0"/>
              <a:t> </a:t>
            </a:r>
            <a:r>
              <a:rPr lang="en-GB" sz="2000" b="1" dirty="0"/>
              <a:t>A</a:t>
            </a:r>
            <a:r>
              <a:rPr lang="en-GB" dirty="0"/>
              <a:t>pplication </a:t>
            </a:r>
            <a:r>
              <a:rPr lang="en-GB" sz="2000" b="1" dirty="0"/>
              <a:t>T</a:t>
            </a:r>
            <a:r>
              <a:rPr lang="en-GB" dirty="0"/>
              <a:t>echnology </a:t>
            </a:r>
            <a:r>
              <a:rPr lang="en-GB" sz="2000" b="1" dirty="0"/>
              <a:t>W</a:t>
            </a:r>
            <a:r>
              <a:rPr lang="en-GB" dirty="0"/>
              <a:t>orking </a:t>
            </a:r>
            <a:r>
              <a:rPr lang="en-GB" sz="2000" b="1" dirty="0"/>
              <a:t>G</a:t>
            </a:r>
            <a:r>
              <a:rPr lang="en-GB" dirty="0"/>
              <a:t>roup) is a community interested in the enhancement of HTML and its related technologies. It was founded on 4</a:t>
            </a:r>
            <a:r>
              <a:rPr lang="en-GB" baseline="30000" dirty="0"/>
              <a:t>th</a:t>
            </a:r>
            <a:r>
              <a:rPr lang="en-GB" dirty="0"/>
              <a:t> June 2004 by leading web browser vendors at the time, those being Apple Incorporations (developers of Safari), Mozilla Foundation (developers of Mozilla Firefox) and Opera Software (developers of Opera).</a:t>
            </a:r>
            <a:endParaRPr lang="en-MT" dirty="0"/>
          </a:p>
        </p:txBody>
      </p:sp>
    </p:spTree>
    <p:extLst>
      <p:ext uri="{BB962C8B-B14F-4D97-AF65-F5344CB8AC3E}">
        <p14:creationId xmlns:p14="http://schemas.microsoft.com/office/powerpoint/2010/main" val="245170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D202-CD41-4ED5-A091-31E214EE742C}"/>
              </a:ext>
            </a:extLst>
          </p:cNvPr>
          <p:cNvSpPr>
            <a:spLocks noGrp="1"/>
          </p:cNvSpPr>
          <p:nvPr>
            <p:ph type="title"/>
          </p:nvPr>
        </p:nvSpPr>
        <p:spPr/>
        <p:txBody>
          <a:bodyPr/>
          <a:lstStyle/>
          <a:p>
            <a:r>
              <a:rPr lang="en-GB" dirty="0"/>
              <a:t>HTML is </a:t>
            </a:r>
            <a:r>
              <a:rPr lang="en-GB" sz="4800" b="1" dirty="0"/>
              <a:t>NOT</a:t>
            </a:r>
            <a:r>
              <a:rPr lang="en-GB" dirty="0"/>
              <a:t> a programming language!</a:t>
            </a:r>
            <a:endParaRPr lang="en-MT" dirty="0"/>
          </a:p>
        </p:txBody>
      </p:sp>
      <p:sp>
        <p:nvSpPr>
          <p:cNvPr id="3" name="Content Placeholder 2">
            <a:extLst>
              <a:ext uri="{FF2B5EF4-FFF2-40B4-BE49-F238E27FC236}">
                <a16:creationId xmlns:a16="http://schemas.microsoft.com/office/drawing/2014/main" id="{34F20B3B-2E27-4D85-9AB5-1271CA328E3D}"/>
              </a:ext>
            </a:extLst>
          </p:cNvPr>
          <p:cNvSpPr>
            <a:spLocks noGrp="1"/>
          </p:cNvSpPr>
          <p:nvPr>
            <p:ph idx="1"/>
          </p:nvPr>
        </p:nvSpPr>
        <p:spPr/>
        <p:txBody>
          <a:bodyPr>
            <a:normAutofit fontScale="92500" lnSpcReduction="20000"/>
          </a:bodyPr>
          <a:lstStyle/>
          <a:p>
            <a:pPr algn="just"/>
            <a:r>
              <a:rPr lang="en-GB" dirty="0"/>
              <a:t>HTML is a markup language, just like XML!</a:t>
            </a:r>
          </a:p>
          <a:p>
            <a:pPr algn="just"/>
            <a:r>
              <a:rPr lang="en-GB" dirty="0"/>
              <a:t>Markup languages are interpreted by the browser. A programming language is either compiled by a compiler or interpreted by an interpreter. (JavaScript is an interpreted language and is thus requires an interpreter, as JavaScript is a programming language)</a:t>
            </a:r>
          </a:p>
          <a:p>
            <a:pPr algn="just"/>
            <a:r>
              <a:rPr lang="en-GB" dirty="0"/>
              <a:t>As opposed to programming language, there is no logic. (Thus programming concepts such as control statements and iterations do not apply)</a:t>
            </a:r>
          </a:p>
          <a:p>
            <a:pPr algn="just"/>
            <a:r>
              <a:rPr lang="en-GB" dirty="0"/>
              <a:t>Markup languages simply present information and define how they should be displayed in the browser. Simply put, it defines the structure for data to be presented. In the case of HTML, the markup tags are not shown but only the data inside the tags. The markup tags simply define how the page will be structured, thus how the elements should be placed and the content inside the elements is what matters.</a:t>
            </a:r>
          </a:p>
        </p:txBody>
      </p:sp>
    </p:spTree>
    <p:extLst>
      <p:ext uri="{BB962C8B-B14F-4D97-AF65-F5344CB8AC3E}">
        <p14:creationId xmlns:p14="http://schemas.microsoft.com/office/powerpoint/2010/main" val="116693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lstStyle/>
          <a:p>
            <a:r>
              <a:rPr lang="en-GB" dirty="0"/>
              <a:t>C#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885222824"/>
              </p:ext>
            </p:extLst>
          </p:nvPr>
        </p:nvGraphicFramePr>
        <p:xfrm>
          <a:off x="914400" y="1866900"/>
          <a:ext cx="10353157" cy="4504608"/>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dirty="0"/>
                        <a:t>Compiled</a:t>
                      </a:r>
                      <a:endParaRPr lang="en-MT" dirty="0"/>
                    </a:p>
                  </a:txBody>
                  <a:tcPr anchor="ctr"/>
                </a:tc>
                <a:extLst>
                  <a:ext uri="{0D108BD9-81ED-4DB2-BD59-A6C34878D82A}">
                    <a16:rowId xmlns:a16="http://schemas.microsoft.com/office/drawing/2014/main" val="3447666898"/>
                  </a:ext>
                </a:extLst>
              </a:tr>
              <a:tr h="2553214">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Server-side web development via ASP.NET/Razor/</a:t>
                      </a:r>
                      <a:r>
                        <a:rPr lang="en-GB" dirty="0" err="1"/>
                        <a:t>Blazor</a:t>
                      </a:r>
                      <a:endParaRPr lang="en-GB" dirty="0"/>
                    </a:p>
                    <a:p>
                      <a:pPr marL="285750" indent="-285750" algn="l">
                        <a:buFont typeface="Arial" panose="020B0604020202020204" pitchFamily="34" charset="0"/>
                        <a:buChar char="•"/>
                      </a:pPr>
                      <a:r>
                        <a:rPr lang="en-GB" dirty="0"/>
                        <a:t>Game development via Unity/Godot/Stride</a:t>
                      </a:r>
                    </a:p>
                    <a:p>
                      <a:pPr marL="285750" indent="-285750" algn="l">
                        <a:buFont typeface="Arial" panose="020B0604020202020204" pitchFamily="34" charset="0"/>
                        <a:buChar char="•"/>
                      </a:pPr>
                      <a:r>
                        <a:rPr lang="en-GB" dirty="0"/>
                        <a:t>Developing applications with a look and feel of the Microsoft Windows/Windows Phone operating system using Windows Forms, Windows Presentation Foundation (WPF), Universal Windows Platform (UWP)</a:t>
                      </a:r>
                    </a:p>
                    <a:p>
                      <a:pPr marL="285750" indent="-285750" algn="l">
                        <a:buFont typeface="Arial" panose="020B0604020202020204" pitchFamily="34" charset="0"/>
                        <a:buChar char="•"/>
                      </a:pPr>
                      <a:r>
                        <a:rPr lang="en-GB" dirty="0"/>
                        <a:t>Creating a database managed system via Microsoft SQL Server/MySQL</a:t>
                      </a:r>
                      <a:endParaRPr lang="en-MT" dirty="0"/>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Microsoft (as part of the .NET framework initiative)</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2000</a:t>
                      </a:r>
                      <a:endParaRPr lang="en-MT" dirty="0"/>
                    </a:p>
                  </a:txBody>
                  <a:tcPr anchor="ctr"/>
                </a:tc>
                <a:extLst>
                  <a:ext uri="{0D108BD9-81ED-4DB2-BD59-A6C34878D82A}">
                    <a16:rowId xmlns:a16="http://schemas.microsoft.com/office/drawing/2014/main" val="3790524959"/>
                  </a:ext>
                </a:extLst>
              </a:tr>
            </a:tbl>
          </a:graphicData>
        </a:graphic>
      </p:graphicFrame>
      <p:pic>
        <p:nvPicPr>
          <p:cNvPr id="2050" name="Picture 2" descr="See the source image">
            <a:extLst>
              <a:ext uri="{FF2B5EF4-FFF2-40B4-BE49-F238E27FC236}">
                <a16:creationId xmlns:a16="http://schemas.microsoft.com/office/drawing/2014/main" id="{90886094-F37B-4454-A3CA-EFD470065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537313"/>
            <a:ext cx="2723783" cy="261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8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normAutofit fontScale="90000"/>
          </a:bodyPr>
          <a:lstStyle/>
          <a:p>
            <a:r>
              <a:rPr lang="en-GB" dirty="0"/>
              <a:t>JavaScript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1056110357"/>
              </p:ext>
            </p:extLst>
          </p:nvPr>
        </p:nvGraphicFramePr>
        <p:xfrm>
          <a:off x="914400" y="1866900"/>
          <a:ext cx="10353157" cy="4504608"/>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dirty="0"/>
                        <a:t>Compiled</a:t>
                      </a:r>
                      <a:endParaRPr lang="en-MT" dirty="0"/>
                    </a:p>
                  </a:txBody>
                  <a:tcPr anchor="ctr"/>
                </a:tc>
                <a:extLst>
                  <a:ext uri="{0D108BD9-81ED-4DB2-BD59-A6C34878D82A}">
                    <a16:rowId xmlns:a16="http://schemas.microsoft.com/office/drawing/2014/main" val="3447666898"/>
                  </a:ext>
                </a:extLst>
              </a:tr>
              <a:tr h="2553214">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Server-side web development via ASP.NET/Razor/</a:t>
                      </a:r>
                      <a:r>
                        <a:rPr lang="en-GB" dirty="0" err="1"/>
                        <a:t>Blazor</a:t>
                      </a:r>
                      <a:endParaRPr lang="en-GB" dirty="0"/>
                    </a:p>
                    <a:p>
                      <a:pPr marL="285750" indent="-285750" algn="l">
                        <a:buFont typeface="Arial" panose="020B0604020202020204" pitchFamily="34" charset="0"/>
                        <a:buChar char="•"/>
                      </a:pPr>
                      <a:r>
                        <a:rPr lang="en-GB" dirty="0"/>
                        <a:t>Game development via Unity/Godot/Stride</a:t>
                      </a:r>
                    </a:p>
                    <a:p>
                      <a:pPr marL="285750" indent="-285750" algn="l">
                        <a:buFont typeface="Arial" panose="020B0604020202020204" pitchFamily="34" charset="0"/>
                        <a:buChar char="•"/>
                      </a:pPr>
                      <a:r>
                        <a:rPr lang="en-GB" dirty="0"/>
                        <a:t>Developing applications with a look and feel of the Microsoft Windows/Windows Phone operating system using Windows Forms, Windows Presentation Foundation (WPF), Universal Windows Platform (UWP)</a:t>
                      </a:r>
                    </a:p>
                    <a:p>
                      <a:pPr marL="285750" indent="-285750" algn="l">
                        <a:buFont typeface="Arial" panose="020B0604020202020204" pitchFamily="34" charset="0"/>
                        <a:buChar char="•"/>
                      </a:pPr>
                      <a:r>
                        <a:rPr lang="en-GB" dirty="0"/>
                        <a:t>Creating a database managed system via Microsoft SQL Server/MySQL</a:t>
                      </a:r>
                      <a:endParaRPr lang="en-MT" dirty="0"/>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Microsoft (as part of the .NET framework initiative)</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4 December 1995</a:t>
                      </a:r>
                      <a:endParaRPr lang="en-MT" dirty="0"/>
                    </a:p>
                  </a:txBody>
                  <a:tcPr anchor="ctr"/>
                </a:tc>
                <a:extLst>
                  <a:ext uri="{0D108BD9-81ED-4DB2-BD59-A6C34878D82A}">
                    <a16:rowId xmlns:a16="http://schemas.microsoft.com/office/drawing/2014/main" val="3790524959"/>
                  </a:ext>
                </a:extLst>
              </a:tr>
            </a:tbl>
          </a:graphicData>
        </a:graphic>
      </p:graphicFrame>
      <p:pic>
        <p:nvPicPr>
          <p:cNvPr id="3076" name="Picture 4" descr="Javascript Logo PNG Transparent &amp; SVG Vector - Freebie Supply">
            <a:extLst>
              <a:ext uri="{FF2B5EF4-FFF2-40B4-BE49-F238E27FC236}">
                <a16:creationId xmlns:a16="http://schemas.microsoft.com/office/drawing/2014/main" id="{97EC9761-E1D0-4F8A-8B19-38C40ED50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368" y="3010347"/>
            <a:ext cx="2242763" cy="224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96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{961B3136-9C01-43A6-826A-26DCD98FACB1}tf12214701_win32</Template>
  <TotalTime>569</TotalTime>
  <Words>463</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Goudy Old Style</vt:lpstr>
      <vt:lpstr>Wingdings 2</vt:lpstr>
      <vt:lpstr>SlateVTI</vt:lpstr>
      <vt:lpstr>Creating your first webpage using HTML</vt:lpstr>
      <vt:lpstr>What are the most fundamental languages when it comes to the creation of websites?</vt:lpstr>
      <vt:lpstr>PowerPoint Presentation</vt:lpstr>
      <vt:lpstr>What is HTML?</vt:lpstr>
      <vt:lpstr>HTML is NOT a programming language!</vt:lpstr>
      <vt:lpstr>C# - Examples of programming languages</vt:lpstr>
      <vt:lpstr>JavaScript - Examples of programming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first webpage using HTML</dc:title>
  <dc:creator>Mandy Farrugia</dc:creator>
  <cp:lastModifiedBy>Mandy Farrugia</cp:lastModifiedBy>
  <cp:revision>22</cp:revision>
  <dcterms:created xsi:type="dcterms:W3CDTF">2021-03-14T07:07:58Z</dcterms:created>
  <dcterms:modified xsi:type="dcterms:W3CDTF">2021-03-14T16:37:32Z</dcterms:modified>
</cp:coreProperties>
</file>