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1" r:id="rId4"/>
    <p:sldId id="260" r:id="rId5"/>
    <p:sldId id="262" r:id="rId6"/>
    <p:sldId id="263" r:id="rId7"/>
    <p:sldId id="264" r:id="rId8"/>
    <p:sldId id="265" r:id="rId9"/>
    <p:sldId id="266"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A147"/>
    <a:srgbClr val="B54C2D"/>
    <a:srgbClr val="B66952"/>
    <a:srgbClr val="B56D45"/>
    <a:srgbClr val="DF98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249" autoAdjust="0"/>
  </p:normalViewPr>
  <p:slideViewPr>
    <p:cSldViewPr snapToGrid="0">
      <p:cViewPr>
        <p:scale>
          <a:sx n="77" d="100"/>
          <a:sy n="77" d="100"/>
        </p:scale>
        <p:origin x="-1056" y="-4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3/24/2021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3/24/2021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3/24/2021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hatwg.org/" TargetMode="External"/><Relationship Id="rId2" Type="http://schemas.openxmlformats.org/officeDocument/2006/relationships/hyperlink" Target="https://html.spec.whatwg.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xmlns=""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Creating your first webpage using HTML</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Mandy Farrugia</a:t>
            </a:r>
          </a:p>
        </p:txBody>
      </p:sp>
    </p:spTree>
    <p:extLst>
      <p:ext uri="{BB962C8B-B14F-4D97-AF65-F5344CB8AC3E}">
        <p14:creationId xmlns:p14="http://schemas.microsoft.com/office/powerpoint/2010/main" xmlns=""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a:bodyPr>
          <a:lstStyle/>
          <a:p>
            <a:r>
              <a:rPr lang="en-GB" dirty="0" smtClean="0"/>
              <a:t>PHP</a:t>
            </a:r>
            <a:r>
              <a:rPr lang="en-GB" dirty="0" smtClean="0"/>
              <a:t>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4660852"/>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Both</a:t>
                      </a:r>
                      <a:r>
                        <a:rPr lang="en-GB" b="0" baseline="0" dirty="0" smtClean="0"/>
                        <a:t> (.java source code is compiled to binary (0’s and 1’s) and then the Java Virtual Machine, an interpreter, is required to execute the binary)</a:t>
                      </a:r>
                      <a:endParaRPr lang="en-MT" b="0" dirty="0"/>
                    </a:p>
                  </a:txBody>
                  <a:tcPr anchor="ctr"/>
                </a:tc>
                <a:extLst>
                  <a:ext uri="{0D108BD9-81ED-4DB2-BD59-A6C34878D82A}">
                    <a16:rowId xmlns:a16="http://schemas.microsoft.com/office/drawing/2014/main" xmlns=""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Native mobile/tablet applications development via Android Studio, although </a:t>
                      </a:r>
                      <a:r>
                        <a:rPr lang="en-GB" baseline="0" dirty="0" err="1" smtClean="0"/>
                        <a:t>Kotlin</a:t>
                      </a:r>
                      <a:r>
                        <a:rPr lang="en-GB" baseline="0" dirty="0" smtClean="0"/>
                        <a:t> is more preferred nowadays for Android development.</a:t>
                      </a:r>
                    </a:p>
                    <a:p>
                      <a:pPr marL="285750" indent="-285750" algn="l">
                        <a:buFont typeface="Arial" panose="020B0604020202020204" pitchFamily="34" charset="0"/>
                        <a:buChar char="•"/>
                      </a:pPr>
                      <a:r>
                        <a:rPr lang="en-GB" baseline="0" dirty="0" smtClean="0"/>
                        <a:t>Web scraping via Selenium</a:t>
                      </a:r>
                    </a:p>
                    <a:p>
                      <a:pPr marL="285750" indent="-285750" algn="l">
                        <a:buFont typeface="Arial" panose="020B0604020202020204" pitchFamily="34" charset="0"/>
                        <a:buChar char="•"/>
                      </a:pPr>
                      <a:r>
                        <a:rPr lang="en-GB" baseline="0" dirty="0" smtClean="0"/>
                        <a:t>Web development via JSP</a:t>
                      </a:r>
                    </a:p>
                    <a:p>
                      <a:pPr marL="285750" indent="-285750" algn="l">
                        <a:buFont typeface="Arial" panose="020B0604020202020204" pitchFamily="34" charset="0"/>
                        <a:buChar char="•"/>
                      </a:pPr>
                      <a:r>
                        <a:rPr lang="en-GB" baseline="0" dirty="0" smtClean="0"/>
                        <a:t>Developing GUI applications with a look and feel of the Windows operating system.</a:t>
                      </a:r>
                    </a:p>
                    <a:p>
                      <a:pPr marL="285750" indent="-285750" algn="l">
                        <a:buFont typeface="Arial" panose="020B0604020202020204" pitchFamily="34" charset="0"/>
                        <a:buChar char="•"/>
                      </a:pPr>
                      <a:r>
                        <a:rPr lang="en-GB" baseline="0" dirty="0" smtClean="0"/>
                        <a:t>Game development</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err="1" smtClean="0">
                          <a:solidFill>
                            <a:schemeClr val="dk1"/>
                          </a:solidFill>
                          <a:latin typeface="+mn-lt"/>
                          <a:ea typeface="+mn-ea"/>
                          <a:cs typeface="+mn-cs"/>
                        </a:rPr>
                        <a:t>Rasmus</a:t>
                      </a:r>
                      <a:r>
                        <a:rPr lang="en-US" sz="1800" b="0" i="0" kern="120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Lerdorf</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smtClean="0"/>
                        <a:t>20 February</a:t>
                      </a:r>
                      <a:r>
                        <a:rPr lang="en-GB" baseline="0" dirty="0" smtClean="0"/>
                        <a:t> 1991 </a:t>
                      </a:r>
                    </a:p>
                    <a:p>
                      <a:r>
                        <a:rPr lang="en-GB" sz="1600" baseline="0" dirty="0" smtClean="0"/>
                        <a:t>(development first started in December 1989)</a:t>
                      </a:r>
                      <a:endParaRPr lang="en-MT" dirty="0"/>
                    </a:p>
                  </a:txBody>
                  <a:tcPr anchor="ctr"/>
                </a:tc>
                <a:extLst>
                  <a:ext uri="{0D108BD9-81ED-4DB2-BD59-A6C34878D82A}">
                    <a16:rowId xmlns:a16="http://schemas.microsoft.com/office/drawing/2014/main" xmlns="" val="3790524959"/>
                  </a:ext>
                </a:extLst>
              </a:tr>
            </a:tbl>
          </a:graphicData>
        </a:graphic>
      </p:graphicFrame>
      <p:pic>
        <p:nvPicPr>
          <p:cNvPr id="29698" name="Picture 2" descr="See the source image"/>
          <p:cNvPicPr>
            <a:picLocks noChangeAspect="1" noChangeArrowheads="1"/>
          </p:cNvPicPr>
          <p:nvPr/>
        </p:nvPicPr>
        <p:blipFill>
          <a:blip r:embed="rId2"/>
          <a:srcRect/>
          <a:stretch>
            <a:fillRect/>
          </a:stretch>
        </p:blipFill>
        <p:spPr bwMode="auto">
          <a:xfrm>
            <a:off x="983479" y="3423852"/>
            <a:ext cx="2607185" cy="1790700"/>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80000"/>
                <a:lumMod val="80000"/>
              </a:schemeClr>
              <a:schemeClr val="bg1">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A748D-BEEC-43A4-BFF3-B31C0275A5D9}"/>
              </a:ext>
            </a:extLst>
          </p:cNvPr>
          <p:cNvSpPr>
            <a:spLocks noGrp="1"/>
          </p:cNvSpPr>
          <p:nvPr>
            <p:ph type="title"/>
          </p:nvPr>
        </p:nvSpPr>
        <p:spPr>
          <a:xfrm>
            <a:off x="913795" y="609600"/>
            <a:ext cx="10353762" cy="1257300"/>
          </a:xfrm>
        </p:spPr>
        <p:txBody>
          <a:bodyPr>
            <a:normAutofit fontScale="90000"/>
          </a:bodyPr>
          <a:lstStyle/>
          <a:p>
            <a:r>
              <a:rPr lang="en-US" dirty="0"/>
              <a:t>What are the most fundamental languages when it comes to the creation of websites?</a:t>
            </a:r>
          </a:p>
        </p:txBody>
      </p:sp>
      <p:pic>
        <p:nvPicPr>
          <p:cNvPr id="1028" name="Picture 4" descr="See the source image">
            <a:extLst>
              <a:ext uri="{FF2B5EF4-FFF2-40B4-BE49-F238E27FC236}">
                <a16:creationId xmlns:a16="http://schemas.microsoft.com/office/drawing/2014/main" xmlns="" id="{AAAD645A-4FF5-4E7B-9DAF-C5C3BD71A43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33176" y="2358098"/>
            <a:ext cx="5715000" cy="3352800"/>
          </a:xfrm>
          <a:prstGeom prst="rect">
            <a:avLst/>
          </a:prstGeom>
          <a:solidFill>
            <a:schemeClr val="tx1">
              <a:alpha val="20000"/>
            </a:schemeClr>
          </a:solidFill>
          <a:effectLst>
            <a:outerShdw blurRad="50800" dist="50800" dir="5400000" algn="ctr" rotWithShape="0">
              <a:srgbClr val="000000"/>
            </a:outerShdw>
          </a:effectLst>
        </p:spPr>
      </p:pic>
    </p:spTree>
    <p:extLst>
      <p:ext uri="{BB962C8B-B14F-4D97-AF65-F5344CB8AC3E}">
        <p14:creationId xmlns:p14="http://schemas.microsoft.com/office/powerpoint/2010/main" xmlns=""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11324-F288-40E8-9538-6F18604F7721}"/>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xmlns="" id="{8327F3BE-2C78-46C3-AB0A-2494636B74A4}"/>
              </a:ext>
            </a:extLst>
          </p:cNvPr>
          <p:cNvSpPr>
            <a:spLocks noGrp="1"/>
          </p:cNvSpPr>
          <p:nvPr>
            <p:ph idx="1"/>
          </p:nvPr>
        </p:nvSpPr>
        <p:spPr/>
        <p:txBody>
          <a:bodyPr/>
          <a:lstStyle/>
          <a:p>
            <a:endParaRPr lang="en-MT"/>
          </a:p>
        </p:txBody>
      </p:sp>
    </p:spTree>
    <p:extLst>
      <p:ext uri="{BB962C8B-B14F-4D97-AF65-F5344CB8AC3E}">
        <p14:creationId xmlns:p14="http://schemas.microsoft.com/office/powerpoint/2010/main" xmlns="" val="175272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5911D-DF46-4E79-8A08-9B5D293FFC9C}"/>
              </a:ext>
            </a:extLst>
          </p:cNvPr>
          <p:cNvSpPr>
            <a:spLocks noGrp="1"/>
          </p:cNvSpPr>
          <p:nvPr>
            <p:ph type="title"/>
          </p:nvPr>
        </p:nvSpPr>
        <p:spPr/>
        <p:txBody>
          <a:bodyPr/>
          <a:lstStyle/>
          <a:p>
            <a:r>
              <a:rPr lang="en-GB" dirty="0"/>
              <a:t>What is HTML?</a:t>
            </a:r>
            <a:endParaRPr lang="en-MT" dirty="0"/>
          </a:p>
        </p:txBody>
      </p:sp>
      <p:graphicFrame>
        <p:nvGraphicFramePr>
          <p:cNvPr id="6" name="Table 6">
            <a:extLst>
              <a:ext uri="{FF2B5EF4-FFF2-40B4-BE49-F238E27FC236}">
                <a16:creationId xmlns:a16="http://schemas.microsoft.com/office/drawing/2014/main" xmlns="" id="{4F74DE83-E58F-432C-AE79-298183B224E6}"/>
              </a:ext>
            </a:extLst>
          </p:cNvPr>
          <p:cNvGraphicFramePr>
            <a:graphicFrameLocks noGrp="1"/>
          </p:cNvGraphicFramePr>
          <p:nvPr>
            <p:ph idx="1"/>
            <p:extLst>
              <p:ext uri="{D42A27DB-BD31-4B8C-83A1-F6EECF244321}">
                <p14:modId xmlns:p14="http://schemas.microsoft.com/office/powerpoint/2010/main" xmlns="" val="1686340914"/>
              </p:ext>
            </p:extLst>
          </p:nvPr>
        </p:nvGraphicFramePr>
        <p:xfrm>
          <a:off x="914400" y="2076450"/>
          <a:ext cx="10353674" cy="1483360"/>
        </p:xfrm>
        <a:graphic>
          <a:graphicData uri="http://schemas.openxmlformats.org/drawingml/2006/table">
            <a:tbl>
              <a:tblPr firstRow="1" bandRow="1">
                <a:tableStyleId>{69CF1AB2-1976-4502-BF36-3FF5EA218861}</a:tableStyleId>
              </a:tblPr>
              <a:tblGrid>
                <a:gridCol w="5176837">
                  <a:extLst>
                    <a:ext uri="{9D8B030D-6E8A-4147-A177-3AD203B41FA5}">
                      <a16:colId xmlns:a16="http://schemas.microsoft.com/office/drawing/2014/main" xmlns="" val="2019709806"/>
                    </a:ext>
                  </a:extLst>
                </a:gridCol>
                <a:gridCol w="5176837">
                  <a:extLst>
                    <a:ext uri="{9D8B030D-6E8A-4147-A177-3AD203B41FA5}">
                      <a16:colId xmlns:a16="http://schemas.microsoft.com/office/drawing/2014/main" xmlns="" val="1379652834"/>
                    </a:ext>
                  </a:extLst>
                </a:gridCol>
              </a:tblGrid>
              <a:tr h="370840">
                <a:tc>
                  <a:txBody>
                    <a:bodyPr/>
                    <a:lstStyle/>
                    <a:p>
                      <a:r>
                        <a:rPr lang="en-GB" b="0" dirty="0"/>
                        <a:t>File extension</a:t>
                      </a:r>
                      <a:endParaRPr lang="en-MT" b="0" dirty="0"/>
                    </a:p>
                  </a:txBody>
                  <a:tcPr/>
                </a:tc>
                <a:tc>
                  <a:txBody>
                    <a:bodyPr/>
                    <a:lstStyle/>
                    <a:p>
                      <a:r>
                        <a:rPr lang="en-GB" b="0" dirty="0"/>
                        <a:t>.html/.htm</a:t>
                      </a:r>
                      <a:endParaRPr lang="en-MT" b="0" dirty="0"/>
                    </a:p>
                  </a:txBody>
                  <a:tcPr/>
                </a:tc>
                <a:extLst>
                  <a:ext uri="{0D108BD9-81ED-4DB2-BD59-A6C34878D82A}">
                    <a16:rowId xmlns:a16="http://schemas.microsoft.com/office/drawing/2014/main" xmlns="" val="2877460864"/>
                  </a:ext>
                </a:extLst>
              </a:tr>
              <a:tr h="370840">
                <a:tc>
                  <a:txBody>
                    <a:bodyPr/>
                    <a:lstStyle/>
                    <a:p>
                      <a:r>
                        <a:rPr lang="en-GB" dirty="0"/>
                        <a:t>Initial release</a:t>
                      </a:r>
                      <a:endParaRPr lang="en-MT" dirty="0"/>
                    </a:p>
                  </a:txBody>
                  <a:tcPr/>
                </a:tc>
                <a:tc>
                  <a:txBody>
                    <a:bodyPr/>
                    <a:lstStyle/>
                    <a:p>
                      <a:r>
                        <a:rPr lang="en-GB" dirty="0"/>
                        <a:t>1993</a:t>
                      </a:r>
                      <a:endParaRPr lang="en-MT" dirty="0"/>
                    </a:p>
                  </a:txBody>
                  <a:tcPr/>
                </a:tc>
                <a:extLst>
                  <a:ext uri="{0D108BD9-81ED-4DB2-BD59-A6C34878D82A}">
                    <a16:rowId xmlns:a16="http://schemas.microsoft.com/office/drawing/2014/main" xmlns="" val="2033030258"/>
                  </a:ext>
                </a:extLst>
              </a:tr>
              <a:tr h="370840">
                <a:tc>
                  <a:txBody>
                    <a:bodyPr/>
                    <a:lstStyle/>
                    <a:p>
                      <a:r>
                        <a:rPr lang="en-GB" dirty="0"/>
                        <a:t>Developers</a:t>
                      </a:r>
                      <a:endParaRPr lang="en-MT" dirty="0"/>
                    </a:p>
                  </a:txBody>
                  <a:tcPr/>
                </a:tc>
                <a:tc>
                  <a:txBody>
                    <a:bodyPr/>
                    <a:lstStyle/>
                    <a:p>
                      <a:r>
                        <a:rPr lang="en-GB" dirty="0"/>
                        <a:t>WHATWG</a:t>
                      </a:r>
                      <a:endParaRPr lang="en-MT" dirty="0"/>
                    </a:p>
                  </a:txBody>
                  <a:tcPr/>
                </a:tc>
                <a:extLst>
                  <a:ext uri="{0D108BD9-81ED-4DB2-BD59-A6C34878D82A}">
                    <a16:rowId xmlns:a16="http://schemas.microsoft.com/office/drawing/2014/main" xmlns="" val="296500758"/>
                  </a:ext>
                </a:extLst>
              </a:tr>
              <a:tr h="370840">
                <a:tc>
                  <a:txBody>
                    <a:bodyPr/>
                    <a:lstStyle/>
                    <a:p>
                      <a:r>
                        <a:rPr lang="en-GB" dirty="0"/>
                        <a:t>Official website</a:t>
                      </a:r>
                      <a:endParaRPr lang="en-MT" dirty="0"/>
                    </a:p>
                  </a:txBody>
                  <a:tcPr/>
                </a:tc>
                <a:tc>
                  <a:txBody>
                    <a:bodyPr/>
                    <a:lstStyle/>
                    <a:p>
                      <a:r>
                        <a:rPr lang="en-GB" dirty="0">
                          <a:hlinkClick r:id="rId2"/>
                        </a:rPr>
                        <a:t>https://html.spec.whatwg.org/</a:t>
                      </a:r>
                      <a:endParaRPr lang="en-MT" dirty="0"/>
                    </a:p>
                  </a:txBody>
                  <a:tcPr/>
                </a:tc>
                <a:extLst>
                  <a:ext uri="{0D108BD9-81ED-4DB2-BD59-A6C34878D82A}">
                    <a16:rowId xmlns:a16="http://schemas.microsoft.com/office/drawing/2014/main" xmlns="" val="2071053643"/>
                  </a:ext>
                </a:extLst>
              </a:tr>
            </a:tbl>
          </a:graphicData>
        </a:graphic>
      </p:graphicFrame>
      <p:sp>
        <p:nvSpPr>
          <p:cNvPr id="7" name="TextBox 6">
            <a:extLst>
              <a:ext uri="{FF2B5EF4-FFF2-40B4-BE49-F238E27FC236}">
                <a16:creationId xmlns:a16="http://schemas.microsoft.com/office/drawing/2014/main" xmlns="" id="{01426A6E-F687-4BC2-A3FD-66DF91C17443}"/>
              </a:ext>
            </a:extLst>
          </p:cNvPr>
          <p:cNvSpPr txBox="1"/>
          <p:nvPr/>
        </p:nvSpPr>
        <p:spPr>
          <a:xfrm>
            <a:off x="913707" y="3953022"/>
            <a:ext cx="10353762" cy="1231106"/>
          </a:xfrm>
          <a:prstGeom prst="rect">
            <a:avLst/>
          </a:prstGeom>
          <a:noFill/>
        </p:spPr>
        <p:txBody>
          <a:bodyPr wrap="square" rtlCol="0">
            <a:spAutoFit/>
          </a:bodyPr>
          <a:lstStyle/>
          <a:p>
            <a:pPr algn="just"/>
            <a:r>
              <a:rPr lang="en-GB" dirty="0">
                <a:hlinkClick r:id="rId3"/>
              </a:rPr>
              <a:t>WHATWG</a:t>
            </a:r>
            <a:r>
              <a:rPr lang="en-GB" dirty="0"/>
              <a:t> (an acronym for </a:t>
            </a:r>
            <a:r>
              <a:rPr lang="en-GB" sz="2000" b="1" dirty="0"/>
              <a:t>W</a:t>
            </a:r>
            <a:r>
              <a:rPr lang="en-GB" dirty="0"/>
              <a:t>eb </a:t>
            </a:r>
            <a:r>
              <a:rPr lang="en-GB" b="1" dirty="0" err="1"/>
              <a:t>H</a:t>
            </a:r>
            <a:r>
              <a:rPr lang="en-GB" dirty="0" err="1"/>
              <a:t>yper</a:t>
            </a:r>
            <a:r>
              <a:rPr lang="en-GB" sz="2000" b="1" dirty="0" err="1"/>
              <a:t>T</a:t>
            </a:r>
            <a:r>
              <a:rPr lang="en-GB" dirty="0" err="1"/>
              <a:t>ext</a:t>
            </a:r>
            <a:r>
              <a:rPr lang="en-GB" dirty="0"/>
              <a:t> </a:t>
            </a:r>
            <a:r>
              <a:rPr lang="en-GB" sz="2000" b="1" dirty="0"/>
              <a:t>A</a:t>
            </a:r>
            <a:r>
              <a:rPr lang="en-GB" dirty="0"/>
              <a:t>pplication </a:t>
            </a:r>
            <a:r>
              <a:rPr lang="en-GB" sz="2000" b="1" dirty="0"/>
              <a:t>T</a:t>
            </a:r>
            <a:r>
              <a:rPr lang="en-GB" dirty="0"/>
              <a:t>echnology </a:t>
            </a:r>
            <a:r>
              <a:rPr lang="en-GB" sz="2000" b="1" dirty="0"/>
              <a:t>W</a:t>
            </a:r>
            <a:r>
              <a:rPr lang="en-GB" dirty="0"/>
              <a:t>orking </a:t>
            </a:r>
            <a:r>
              <a:rPr lang="en-GB" sz="2000" b="1" dirty="0"/>
              <a:t>G</a:t>
            </a:r>
            <a:r>
              <a:rPr lang="en-GB" dirty="0"/>
              <a:t>roup) is a community interested in the enhancement of HTML and its related technologies. It was founded on 4</a:t>
            </a:r>
            <a:r>
              <a:rPr lang="en-GB" baseline="30000" dirty="0"/>
              <a:t>th</a:t>
            </a:r>
            <a:r>
              <a:rPr lang="en-GB" dirty="0"/>
              <a:t> June 2004 by leading web browser vendors at the time, those being Apple Incorporations (developers of Safari), Mozilla Foundation (developers of Mozilla Firefox) and Opera Software (developers of Opera).</a:t>
            </a:r>
            <a:endParaRPr lang="en-MT" dirty="0"/>
          </a:p>
        </p:txBody>
      </p:sp>
    </p:spTree>
    <p:extLst>
      <p:ext uri="{BB962C8B-B14F-4D97-AF65-F5344CB8AC3E}">
        <p14:creationId xmlns:p14="http://schemas.microsoft.com/office/powerpoint/2010/main" xmlns="" val="245170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ED202-CD41-4ED5-A091-31E214EE742C}"/>
              </a:ext>
            </a:extLst>
          </p:cNvPr>
          <p:cNvSpPr>
            <a:spLocks noGrp="1"/>
          </p:cNvSpPr>
          <p:nvPr>
            <p:ph type="title"/>
          </p:nvPr>
        </p:nvSpPr>
        <p:spPr/>
        <p:txBody>
          <a:bodyPr/>
          <a:lstStyle/>
          <a:p>
            <a:r>
              <a:rPr lang="en-GB" dirty="0"/>
              <a:t>HTML is </a:t>
            </a:r>
            <a:r>
              <a:rPr lang="en-GB" sz="4800" b="1" dirty="0"/>
              <a:t>NOT</a:t>
            </a:r>
            <a:r>
              <a:rPr lang="en-GB" dirty="0"/>
              <a:t> a programming language!</a:t>
            </a:r>
            <a:endParaRPr lang="en-MT" dirty="0"/>
          </a:p>
        </p:txBody>
      </p:sp>
      <p:sp>
        <p:nvSpPr>
          <p:cNvPr id="3" name="Content Placeholder 2">
            <a:extLst>
              <a:ext uri="{FF2B5EF4-FFF2-40B4-BE49-F238E27FC236}">
                <a16:creationId xmlns:a16="http://schemas.microsoft.com/office/drawing/2014/main" xmlns="" id="{34F20B3B-2E27-4D85-9AB5-1271CA328E3D}"/>
              </a:ext>
            </a:extLst>
          </p:cNvPr>
          <p:cNvSpPr>
            <a:spLocks noGrp="1"/>
          </p:cNvSpPr>
          <p:nvPr>
            <p:ph idx="1"/>
          </p:nvPr>
        </p:nvSpPr>
        <p:spPr/>
        <p:txBody>
          <a:bodyPr>
            <a:normAutofit fontScale="92500" lnSpcReduction="20000"/>
          </a:bodyPr>
          <a:lstStyle/>
          <a:p>
            <a:pPr algn="just"/>
            <a:r>
              <a:rPr lang="en-GB" dirty="0"/>
              <a:t>HTML is a markup language, just like XML!</a:t>
            </a:r>
          </a:p>
          <a:p>
            <a:pPr algn="just"/>
            <a:r>
              <a:rPr lang="en-GB" dirty="0"/>
              <a:t>Markup languages are interpreted by the browser. A programming language is either compiled by a compiler or interpreted by an interpreter. (JavaScript is an interpreted language and is thus requires an interpreter, as JavaScript is a programming language)</a:t>
            </a:r>
          </a:p>
          <a:p>
            <a:pPr algn="just"/>
            <a:r>
              <a:rPr lang="en-GB" dirty="0"/>
              <a:t>As opposed to programming language, there is no logic. (Thus programming concepts such as control statements and iterations do not apply)</a:t>
            </a:r>
          </a:p>
          <a:p>
            <a:pPr algn="just"/>
            <a:r>
              <a:rPr lang="en-GB" dirty="0"/>
              <a:t>Markup languages simply present information and define how they should be displayed in the browser. Simply put, it defines the structure for data to be presented. In the case of HTML, the markup tags are not shown but only the data inside the tags. The markup tags simply define how the page will be structured, thus how the elements should be placed and the content inside the elements is what matters.</a:t>
            </a:r>
          </a:p>
        </p:txBody>
      </p:sp>
    </p:spTree>
    <p:extLst>
      <p:ext uri="{BB962C8B-B14F-4D97-AF65-F5344CB8AC3E}">
        <p14:creationId xmlns:p14="http://schemas.microsoft.com/office/powerpoint/2010/main" xmlns="" val="116693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lstStyle/>
          <a:p>
            <a:r>
              <a:rPr lang="en-GB" dirty="0"/>
              <a:t>C# -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885222824"/>
              </p:ext>
            </p:extLst>
          </p:nvPr>
        </p:nvGraphicFramePr>
        <p:xfrm>
          <a:off x="914400" y="1866900"/>
          <a:ext cx="10353157" cy="4504608"/>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a:t>Compiled</a:t>
                      </a:r>
                      <a:endParaRPr lang="en-MT" b="0" dirty="0"/>
                    </a:p>
                  </a:txBody>
                  <a:tcPr anchor="ctr"/>
                </a:tc>
                <a:extLst>
                  <a:ext uri="{0D108BD9-81ED-4DB2-BD59-A6C34878D82A}">
                    <a16:rowId xmlns:a16="http://schemas.microsoft.com/office/drawing/2014/main" xmlns="" val="3447666898"/>
                  </a:ext>
                </a:extLst>
              </a:tr>
              <a:tr h="2553214">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a:t>Server-side web development via ASP.NET/Razor/</a:t>
                      </a:r>
                      <a:r>
                        <a:rPr lang="en-GB" dirty="0" err="1"/>
                        <a:t>Blazor</a:t>
                      </a:r>
                      <a:endParaRPr lang="en-GB" dirty="0"/>
                    </a:p>
                    <a:p>
                      <a:pPr marL="285750" indent="-285750" algn="l">
                        <a:buFont typeface="Arial" panose="020B0604020202020204" pitchFamily="34" charset="0"/>
                        <a:buChar char="•"/>
                      </a:pPr>
                      <a:r>
                        <a:rPr lang="en-GB" dirty="0"/>
                        <a:t>Game development via Unity/Godot/Stride</a:t>
                      </a:r>
                    </a:p>
                    <a:p>
                      <a:pPr marL="285750" indent="-285750" algn="l">
                        <a:buFont typeface="Arial" panose="020B0604020202020204" pitchFamily="34" charset="0"/>
                        <a:buChar char="•"/>
                      </a:pPr>
                      <a:r>
                        <a:rPr lang="en-GB" dirty="0"/>
                        <a:t>Developing applications with a look and feel of the Microsoft Windows/Windows Phone operating system using Windows Forms, Windows Presentation Foundation (WPF), Universal Windows Platform (UWP)</a:t>
                      </a:r>
                    </a:p>
                    <a:p>
                      <a:pPr marL="285750" indent="-285750" algn="l">
                        <a:buFont typeface="Arial" panose="020B0604020202020204" pitchFamily="34" charset="0"/>
                        <a:buChar char="•"/>
                      </a:pPr>
                      <a:r>
                        <a:rPr lang="en-GB" dirty="0"/>
                        <a:t>Creating a database managed system via Microsoft SQL Server/MySQL</a:t>
                      </a:r>
                      <a:endParaRPr lang="en-MT" dirty="0"/>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a:t>Microsoft (as part of the .NET framework initiative)</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2000</a:t>
                      </a:r>
                      <a:endParaRPr lang="en-MT" dirty="0"/>
                    </a:p>
                  </a:txBody>
                  <a:tcPr anchor="ctr"/>
                </a:tc>
                <a:extLst>
                  <a:ext uri="{0D108BD9-81ED-4DB2-BD59-A6C34878D82A}">
                    <a16:rowId xmlns:a16="http://schemas.microsoft.com/office/drawing/2014/main" xmlns="" val="3790524959"/>
                  </a:ext>
                </a:extLst>
              </a:tr>
            </a:tbl>
          </a:graphicData>
        </a:graphic>
      </p:graphicFrame>
      <p:pic>
        <p:nvPicPr>
          <p:cNvPr id="2050" name="Picture 2" descr="See the source image">
            <a:extLst>
              <a:ext uri="{FF2B5EF4-FFF2-40B4-BE49-F238E27FC236}">
                <a16:creationId xmlns:a16="http://schemas.microsoft.com/office/drawing/2014/main" xmlns="" id="{90886094-F37B-4454-A3CA-EFD47006526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3795" y="2537313"/>
            <a:ext cx="2723783" cy="26148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58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fontScale="90000"/>
          </a:bodyPr>
          <a:lstStyle/>
          <a:p>
            <a:r>
              <a:rPr lang="en-GB" dirty="0"/>
              <a:t>JavaScript -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944857"/>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2338437">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dirty="0" smtClean="0"/>
                        <a:t>Hybrid mobile</a:t>
                      </a:r>
                      <a:r>
                        <a:rPr lang="en-GB" baseline="0" dirty="0" smtClean="0"/>
                        <a:t> applications development, assisting HTML alongside CSS and mobile-first frameworks such as Ionic/Bootstrap. </a:t>
                      </a:r>
                    </a:p>
                    <a:p>
                      <a:pPr marL="285750" indent="-285750" algn="l">
                        <a:buFont typeface="Arial" panose="020B0604020202020204" pitchFamily="34" charset="0"/>
                        <a:buChar char="•"/>
                      </a:pPr>
                      <a:r>
                        <a:rPr lang="en-GB" baseline="0" dirty="0" smtClean="0"/>
                        <a:t>Online game development</a:t>
                      </a:r>
                    </a:p>
                    <a:p>
                      <a:pPr marL="285750" indent="-285750" algn="l">
                        <a:buFont typeface="Arial" panose="020B0604020202020204" pitchFamily="34" charset="0"/>
                        <a:buChar char="•"/>
                      </a:pPr>
                      <a:r>
                        <a:rPr lang="en-GB" baseline="0" dirty="0" smtClean="0"/>
                        <a:t>Developing desktop applications alongside HTML and CSS.</a:t>
                      </a:r>
                    </a:p>
                    <a:p>
                      <a:pPr marL="285750" indent="-285750" algn="l">
                        <a:buFont typeface="Arial" panose="020B0604020202020204" pitchFamily="34" charset="0"/>
                        <a:buChar char="•"/>
                      </a:pPr>
                      <a:r>
                        <a:rPr lang="en-GB" baseline="0" dirty="0" smtClean="0"/>
                        <a:t>Modifying/adding/removing HTML elements.</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GB" dirty="0" smtClean="0"/>
                        <a:t>Brendan</a:t>
                      </a:r>
                      <a:r>
                        <a:rPr lang="en-GB" baseline="0" dirty="0" smtClean="0"/>
                        <a:t> </a:t>
                      </a:r>
                      <a:r>
                        <a:rPr lang="en-GB" baseline="0" dirty="0" err="1" smtClean="0"/>
                        <a:t>Eich</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a:t>4 December 1995</a:t>
                      </a:r>
                      <a:endParaRPr lang="en-MT" dirty="0"/>
                    </a:p>
                  </a:txBody>
                  <a:tcPr anchor="ctr"/>
                </a:tc>
                <a:extLst>
                  <a:ext uri="{0D108BD9-81ED-4DB2-BD59-A6C34878D82A}">
                    <a16:rowId xmlns:a16="http://schemas.microsoft.com/office/drawing/2014/main" xmlns="" val="3790524959"/>
                  </a:ext>
                </a:extLst>
              </a:tr>
            </a:tbl>
          </a:graphicData>
        </a:graphic>
      </p:graphicFrame>
      <p:pic>
        <p:nvPicPr>
          <p:cNvPr id="3076" name="Picture 4" descr="Javascript Logo PNG Transparent &amp; SVG Vector - Freebie Supply">
            <a:extLst>
              <a:ext uri="{FF2B5EF4-FFF2-40B4-BE49-F238E27FC236}">
                <a16:creationId xmlns:a16="http://schemas.microsoft.com/office/drawing/2014/main" xmlns="" id="{97EC9761-E1D0-4F8A-8B19-38C40ED50E3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9368" y="3010347"/>
            <a:ext cx="2242763" cy="22427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029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fontScale="90000"/>
          </a:bodyPr>
          <a:lstStyle/>
          <a:p>
            <a:r>
              <a:rPr lang="en-GB" dirty="0" smtClean="0"/>
              <a:t>Python</a:t>
            </a:r>
            <a:r>
              <a:rPr lang="en-GB" dirty="0" smtClean="0"/>
              <a:t>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3438436"/>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Interpreted</a:t>
                      </a:r>
                      <a:endParaRPr lang="en-MT" b="0" dirty="0"/>
                    </a:p>
                  </a:txBody>
                  <a:tcPr anchor="ctr"/>
                </a:tc>
                <a:extLst>
                  <a:ext uri="{0D108BD9-81ED-4DB2-BD59-A6C34878D82A}">
                    <a16:rowId xmlns:a16="http://schemas.microsoft.com/office/drawing/2014/main" xmlns=""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Task automation</a:t>
                      </a:r>
                    </a:p>
                    <a:p>
                      <a:pPr marL="285750" indent="-285750" algn="l">
                        <a:buFont typeface="Arial" panose="020B0604020202020204" pitchFamily="34" charset="0"/>
                        <a:buChar char="•"/>
                      </a:pPr>
                      <a:r>
                        <a:rPr lang="en-GB" baseline="0" dirty="0" smtClean="0"/>
                        <a:t>Web-scraping via Beautiful Soup</a:t>
                      </a:r>
                    </a:p>
                    <a:p>
                      <a:pPr marL="285750" indent="-285750" algn="l">
                        <a:buFont typeface="Arial" panose="020B0604020202020204" pitchFamily="34" charset="0"/>
                        <a:buChar char="•"/>
                      </a:pPr>
                      <a:r>
                        <a:rPr lang="en-GB" baseline="0" dirty="0" smtClean="0"/>
                        <a:t>Web development using Flask</a:t>
                      </a:r>
                    </a:p>
                    <a:p>
                      <a:pPr marL="285750" indent="-285750" algn="l">
                        <a:buFont typeface="Arial" panose="020B0604020202020204" pitchFamily="34" charset="0"/>
                        <a:buChar char="•"/>
                      </a:pPr>
                      <a:r>
                        <a:rPr lang="en-GB" baseline="0" dirty="0" smtClean="0"/>
                        <a:t>Machine learning</a:t>
                      </a:r>
                    </a:p>
                    <a:p>
                      <a:pPr marL="285750" indent="-285750" algn="l">
                        <a:buFont typeface="Arial" panose="020B0604020202020204" pitchFamily="34" charset="0"/>
                        <a:buChar char="•"/>
                      </a:pPr>
                      <a:r>
                        <a:rPr lang="en-GB" baseline="0" dirty="0" smtClean="0"/>
                        <a:t>Scientific and mathematical computing</a:t>
                      </a:r>
                    </a:p>
                    <a:p>
                      <a:pPr marL="285750" indent="-285750" algn="l">
                        <a:buFont typeface="Arial" panose="020B0604020202020204" pitchFamily="34" charset="0"/>
                        <a:buChar char="•"/>
                      </a:pPr>
                      <a:r>
                        <a:rPr lang="en-GB" baseline="0" dirty="0" smtClean="0"/>
                        <a:t>Embedded systems via Raspberry Pi/</a:t>
                      </a:r>
                      <a:r>
                        <a:rPr lang="en-GB" baseline="0" dirty="0" err="1" smtClean="0"/>
                        <a:t>Arduino</a:t>
                      </a:r>
                      <a:endParaRPr lang="en-GB" baseline="0" dirty="0" smtClean="0"/>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smtClean="0">
                          <a:solidFill>
                            <a:schemeClr val="dk1"/>
                          </a:solidFill>
                          <a:latin typeface="+mn-lt"/>
                          <a:ea typeface="+mn-ea"/>
                          <a:cs typeface="+mn-cs"/>
                        </a:rPr>
                        <a:t>Guido van </a:t>
                      </a:r>
                      <a:r>
                        <a:rPr lang="en-US" sz="1800" b="0" i="0" kern="1200" dirty="0" err="1" smtClean="0">
                          <a:solidFill>
                            <a:schemeClr val="dk1"/>
                          </a:solidFill>
                          <a:latin typeface="+mn-lt"/>
                          <a:ea typeface="+mn-ea"/>
                          <a:cs typeface="+mn-cs"/>
                        </a:rPr>
                        <a:t>Rossum</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smtClean="0"/>
                        <a:t>20 February</a:t>
                      </a:r>
                      <a:r>
                        <a:rPr lang="en-GB" baseline="0" dirty="0" smtClean="0"/>
                        <a:t> 1991 </a:t>
                      </a:r>
                    </a:p>
                    <a:p>
                      <a:r>
                        <a:rPr lang="en-GB" sz="1600" baseline="0" dirty="0" smtClean="0"/>
                        <a:t>(development first started in December 1989)</a:t>
                      </a:r>
                      <a:endParaRPr lang="en-MT" dirty="0"/>
                    </a:p>
                  </a:txBody>
                  <a:tcPr anchor="ctr"/>
                </a:tc>
                <a:extLst>
                  <a:ext uri="{0D108BD9-81ED-4DB2-BD59-A6C34878D82A}">
                    <a16:rowId xmlns:a16="http://schemas.microsoft.com/office/drawing/2014/main" xmlns="" val="3790524959"/>
                  </a:ext>
                </a:extLst>
              </a:tr>
            </a:tbl>
          </a:graphicData>
        </a:graphic>
      </p:graphicFrame>
      <p:pic>
        <p:nvPicPr>
          <p:cNvPr id="1032" name="Picture 8" descr="See the source image"/>
          <p:cNvPicPr>
            <a:picLocks noChangeAspect="1" noChangeArrowheads="1"/>
          </p:cNvPicPr>
          <p:nvPr/>
        </p:nvPicPr>
        <p:blipFill>
          <a:blip r:embed="rId2"/>
          <a:srcRect/>
          <a:stretch>
            <a:fillRect/>
          </a:stretch>
        </p:blipFill>
        <p:spPr bwMode="auto">
          <a:xfrm>
            <a:off x="946408" y="2337486"/>
            <a:ext cx="2689868" cy="2481648"/>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E36C-17C6-4686-896D-F89A7C633E12}"/>
              </a:ext>
            </a:extLst>
          </p:cNvPr>
          <p:cNvSpPr>
            <a:spLocks noGrp="1"/>
          </p:cNvSpPr>
          <p:nvPr>
            <p:ph type="title"/>
          </p:nvPr>
        </p:nvSpPr>
        <p:spPr/>
        <p:txBody>
          <a:bodyPr>
            <a:normAutofit/>
          </a:bodyPr>
          <a:lstStyle/>
          <a:p>
            <a:r>
              <a:rPr lang="en-GB" dirty="0" smtClean="0"/>
              <a:t>Java</a:t>
            </a:r>
            <a:r>
              <a:rPr lang="en-GB" dirty="0" smtClean="0"/>
              <a:t> </a:t>
            </a:r>
            <a:r>
              <a:rPr lang="en-GB" dirty="0"/>
              <a:t>- Examples of programming languages</a:t>
            </a:r>
            <a:endParaRPr lang="en-MT" dirty="0"/>
          </a:p>
        </p:txBody>
      </p:sp>
      <p:graphicFrame>
        <p:nvGraphicFramePr>
          <p:cNvPr id="4" name="Table 4">
            <a:extLst>
              <a:ext uri="{FF2B5EF4-FFF2-40B4-BE49-F238E27FC236}">
                <a16:creationId xmlns:a16="http://schemas.microsoft.com/office/drawing/2014/main" xmlns="" id="{8338BB71-8843-4743-8B87-58B20D4C4A6F}"/>
              </a:ext>
            </a:extLst>
          </p:cNvPr>
          <p:cNvGraphicFramePr>
            <a:graphicFrameLocks noGrp="1"/>
          </p:cNvGraphicFramePr>
          <p:nvPr>
            <p:ph idx="1"/>
            <p:extLst>
              <p:ext uri="{D42A27DB-BD31-4B8C-83A1-F6EECF244321}">
                <p14:modId xmlns:p14="http://schemas.microsoft.com/office/powerpoint/2010/main" xmlns="" val="1056110357"/>
              </p:ext>
            </p:extLst>
          </p:nvPr>
        </p:nvGraphicFramePr>
        <p:xfrm>
          <a:off x="914400" y="1866900"/>
          <a:ext cx="10353157" cy="4660852"/>
        </p:xfrm>
        <a:graphic>
          <a:graphicData uri="http://schemas.openxmlformats.org/drawingml/2006/table">
            <a:tbl>
              <a:tblPr firstRow="1" bandRow="1">
                <a:tableStyleId>{69CF1AB2-1976-4502-BF36-3FF5EA218861}</a:tableStyleId>
              </a:tblPr>
              <a:tblGrid>
                <a:gridCol w="2785403">
                  <a:extLst>
                    <a:ext uri="{9D8B030D-6E8A-4147-A177-3AD203B41FA5}">
                      <a16:colId xmlns:a16="http://schemas.microsoft.com/office/drawing/2014/main" xmlns="" val="2977297550"/>
                    </a:ext>
                  </a:extLst>
                </a:gridCol>
                <a:gridCol w="3010486">
                  <a:extLst>
                    <a:ext uri="{9D8B030D-6E8A-4147-A177-3AD203B41FA5}">
                      <a16:colId xmlns:a16="http://schemas.microsoft.com/office/drawing/2014/main" xmlns="" val="1906464382"/>
                    </a:ext>
                  </a:extLst>
                </a:gridCol>
                <a:gridCol w="4557268">
                  <a:extLst>
                    <a:ext uri="{9D8B030D-6E8A-4147-A177-3AD203B41FA5}">
                      <a16:colId xmlns:a16="http://schemas.microsoft.com/office/drawing/2014/main" xmlns="" val="565535634"/>
                    </a:ext>
                  </a:extLst>
                </a:gridCol>
              </a:tblGrid>
              <a:tr h="514944">
                <a:tc rowSpan="4">
                  <a:txBody>
                    <a:bodyPr/>
                    <a:lstStyle/>
                    <a:p>
                      <a:endParaRPr lang="en-MT" dirty="0"/>
                    </a:p>
                  </a:txBody>
                  <a:tcPr/>
                </a:tc>
                <a:tc>
                  <a:txBody>
                    <a:bodyPr/>
                    <a:lstStyle/>
                    <a:p>
                      <a:pPr algn="ctr"/>
                      <a:r>
                        <a:rPr lang="en-GB" sz="2000" b="1" dirty="0"/>
                        <a:t>Compiled or Interpreted?</a:t>
                      </a:r>
                    </a:p>
                  </a:txBody>
                  <a:tcPr anchor="ctr"/>
                </a:tc>
                <a:tc>
                  <a:txBody>
                    <a:bodyPr/>
                    <a:lstStyle/>
                    <a:p>
                      <a:r>
                        <a:rPr lang="en-GB" b="0" dirty="0" smtClean="0"/>
                        <a:t>Both</a:t>
                      </a:r>
                      <a:r>
                        <a:rPr lang="en-GB" b="0" baseline="0" dirty="0" smtClean="0"/>
                        <a:t> (.java source code is compiled to binary (0’s and 1’s) and then the Java Virtual Machine, an interpreter, is required to execute the binary)</a:t>
                      </a:r>
                      <a:endParaRPr lang="en-MT" b="0" dirty="0"/>
                    </a:p>
                  </a:txBody>
                  <a:tcPr anchor="ctr"/>
                </a:tc>
                <a:extLst>
                  <a:ext uri="{0D108BD9-81ED-4DB2-BD59-A6C34878D82A}">
                    <a16:rowId xmlns:a16="http://schemas.microsoft.com/office/drawing/2014/main" xmlns="" val="3447666898"/>
                  </a:ext>
                </a:extLst>
              </a:tr>
              <a:tr h="1572318">
                <a:tc vMerge="1">
                  <a:txBody>
                    <a:bodyPr/>
                    <a:lstStyle/>
                    <a:p>
                      <a:endParaRPr lang="en-MT" dirty="0"/>
                    </a:p>
                  </a:txBody>
                  <a:tcPr/>
                </a:tc>
                <a:tc>
                  <a:txBody>
                    <a:bodyPr/>
                    <a:lstStyle/>
                    <a:p>
                      <a:pPr algn="ctr"/>
                      <a:r>
                        <a:rPr lang="en-GB" sz="2000" b="1" dirty="0"/>
                        <a:t>Common uses</a:t>
                      </a:r>
                      <a:endParaRPr lang="en-MT" sz="2000" b="1" dirty="0"/>
                    </a:p>
                  </a:txBody>
                  <a:tcPr anchor="ctr"/>
                </a:tc>
                <a:tc>
                  <a:txBody>
                    <a:bodyPr/>
                    <a:lstStyle/>
                    <a:p>
                      <a:pPr marL="285750" indent="-285750" algn="l">
                        <a:buFont typeface="Arial" panose="020B0604020202020204" pitchFamily="34" charset="0"/>
                        <a:buChar char="•"/>
                      </a:pPr>
                      <a:r>
                        <a:rPr lang="en-GB" baseline="0" dirty="0" smtClean="0"/>
                        <a:t>Native mobile/tablet applications development via Android Studio, although </a:t>
                      </a:r>
                      <a:r>
                        <a:rPr lang="en-GB" baseline="0" dirty="0" err="1" smtClean="0"/>
                        <a:t>Kotlin</a:t>
                      </a:r>
                      <a:r>
                        <a:rPr lang="en-GB" baseline="0" dirty="0" smtClean="0"/>
                        <a:t> is more preferred nowadays for Android development.</a:t>
                      </a:r>
                    </a:p>
                    <a:p>
                      <a:pPr marL="285750" indent="-285750" algn="l">
                        <a:buFont typeface="Arial" panose="020B0604020202020204" pitchFamily="34" charset="0"/>
                        <a:buChar char="•"/>
                      </a:pPr>
                      <a:r>
                        <a:rPr lang="en-GB" baseline="0" dirty="0" smtClean="0"/>
                        <a:t>Web scraping via Selenium</a:t>
                      </a:r>
                    </a:p>
                    <a:p>
                      <a:pPr marL="285750" indent="-285750" algn="l">
                        <a:buFont typeface="Arial" panose="020B0604020202020204" pitchFamily="34" charset="0"/>
                        <a:buChar char="•"/>
                      </a:pPr>
                      <a:r>
                        <a:rPr lang="en-GB" baseline="0" dirty="0" smtClean="0"/>
                        <a:t>Web development via JSP</a:t>
                      </a:r>
                    </a:p>
                    <a:p>
                      <a:pPr marL="285750" indent="-285750" algn="l">
                        <a:buFont typeface="Arial" panose="020B0604020202020204" pitchFamily="34" charset="0"/>
                        <a:buChar char="•"/>
                      </a:pPr>
                      <a:r>
                        <a:rPr lang="en-GB" baseline="0" dirty="0" smtClean="0"/>
                        <a:t>Developing GUI applications with a look and feel of the Windows operating system.</a:t>
                      </a:r>
                    </a:p>
                    <a:p>
                      <a:pPr marL="285750" indent="-285750" algn="l">
                        <a:buFont typeface="Arial" panose="020B0604020202020204" pitchFamily="34" charset="0"/>
                        <a:buChar char="•"/>
                      </a:pPr>
                      <a:r>
                        <a:rPr lang="en-GB" baseline="0" dirty="0" smtClean="0"/>
                        <a:t>Game development</a:t>
                      </a:r>
                    </a:p>
                  </a:txBody>
                  <a:tcPr anchor="ctr"/>
                </a:tc>
                <a:extLst>
                  <a:ext uri="{0D108BD9-81ED-4DB2-BD59-A6C34878D82A}">
                    <a16:rowId xmlns:a16="http://schemas.microsoft.com/office/drawing/2014/main" xmlns="" val="221003645"/>
                  </a:ext>
                </a:extLst>
              </a:tr>
              <a:tr h="576532">
                <a:tc vMerge="1">
                  <a:txBody>
                    <a:bodyPr/>
                    <a:lstStyle/>
                    <a:p>
                      <a:endParaRPr lang="en-MT" dirty="0"/>
                    </a:p>
                  </a:txBody>
                  <a:tcPr/>
                </a:tc>
                <a:tc>
                  <a:txBody>
                    <a:bodyPr/>
                    <a:lstStyle/>
                    <a:p>
                      <a:pPr algn="ctr"/>
                      <a:r>
                        <a:rPr lang="en-GB" sz="2000" b="1" dirty="0"/>
                        <a:t>Developer</a:t>
                      </a:r>
                      <a:endParaRPr lang="en-MT" sz="2000" b="1" dirty="0"/>
                    </a:p>
                  </a:txBody>
                  <a:tcPr anchor="ctr"/>
                </a:tc>
                <a:tc>
                  <a:txBody>
                    <a:bodyPr/>
                    <a:lstStyle/>
                    <a:p>
                      <a:r>
                        <a:rPr lang="en-US" sz="1800" b="0" i="0" kern="1200" dirty="0" smtClean="0">
                          <a:solidFill>
                            <a:schemeClr val="dk1"/>
                          </a:solidFill>
                          <a:latin typeface="+mn-lt"/>
                          <a:ea typeface="+mn-ea"/>
                          <a:cs typeface="+mn-cs"/>
                        </a:rPr>
                        <a:t>James Gosling</a:t>
                      </a:r>
                      <a:endParaRPr lang="en-MT" dirty="0"/>
                    </a:p>
                  </a:txBody>
                  <a:tcPr anchor="ctr"/>
                </a:tc>
                <a:extLst>
                  <a:ext uri="{0D108BD9-81ED-4DB2-BD59-A6C34878D82A}">
                    <a16:rowId xmlns:a16="http://schemas.microsoft.com/office/drawing/2014/main" xmlns="" val="792754675"/>
                  </a:ext>
                </a:extLst>
              </a:tr>
              <a:tr h="514944">
                <a:tc vMerge="1">
                  <a:txBody>
                    <a:bodyPr/>
                    <a:lstStyle/>
                    <a:p>
                      <a:endParaRPr lang="en-MT" dirty="0"/>
                    </a:p>
                  </a:txBody>
                  <a:tcPr/>
                </a:tc>
                <a:tc>
                  <a:txBody>
                    <a:bodyPr/>
                    <a:lstStyle/>
                    <a:p>
                      <a:pPr algn="ctr"/>
                      <a:r>
                        <a:rPr lang="en-GB" sz="2000" b="1" dirty="0"/>
                        <a:t>First appeared</a:t>
                      </a:r>
                      <a:endParaRPr lang="en-MT" sz="2000" b="1" dirty="0"/>
                    </a:p>
                  </a:txBody>
                  <a:tcPr anchor="ctr"/>
                </a:tc>
                <a:tc>
                  <a:txBody>
                    <a:bodyPr/>
                    <a:lstStyle/>
                    <a:p>
                      <a:r>
                        <a:rPr lang="en-GB" dirty="0" smtClean="0"/>
                        <a:t>23 May 1995</a:t>
                      </a:r>
                      <a:endParaRPr lang="en-GB" baseline="0" dirty="0" smtClean="0"/>
                    </a:p>
                    <a:p>
                      <a:r>
                        <a:rPr lang="en-GB" sz="1600" baseline="0" dirty="0" smtClean="0"/>
                        <a:t>(development first started </a:t>
                      </a:r>
                      <a:r>
                        <a:rPr lang="en-GB" sz="1600" baseline="0" smtClean="0"/>
                        <a:t>in June 1991)</a:t>
                      </a:r>
                      <a:endParaRPr lang="en-MT" dirty="0"/>
                    </a:p>
                  </a:txBody>
                  <a:tcPr anchor="ctr"/>
                </a:tc>
                <a:extLst>
                  <a:ext uri="{0D108BD9-81ED-4DB2-BD59-A6C34878D82A}">
                    <a16:rowId xmlns:a16="http://schemas.microsoft.com/office/drawing/2014/main" xmlns="" val="3790524959"/>
                  </a:ext>
                </a:extLst>
              </a:tr>
            </a:tbl>
          </a:graphicData>
        </a:graphic>
      </p:graphicFrame>
      <p:pic>
        <p:nvPicPr>
          <p:cNvPr id="27652" name="Picture 4" descr="See the source image"/>
          <p:cNvPicPr>
            <a:picLocks noChangeAspect="1" noChangeArrowheads="1"/>
          </p:cNvPicPr>
          <p:nvPr/>
        </p:nvPicPr>
        <p:blipFill>
          <a:blip r:embed="rId2" cstate="print"/>
          <a:srcRect/>
          <a:stretch>
            <a:fillRect/>
          </a:stretch>
        </p:blipFill>
        <p:spPr bwMode="auto">
          <a:xfrm>
            <a:off x="1456036" y="2780269"/>
            <a:ext cx="1620000" cy="2736486"/>
          </a:xfrm>
          <a:prstGeom prst="rect">
            <a:avLst/>
          </a:prstGeom>
          <a:noFill/>
        </p:spPr>
      </p:pic>
    </p:spTree>
    <p:extLst>
      <p:ext uri="{BB962C8B-B14F-4D97-AF65-F5344CB8AC3E}">
        <p14:creationId xmlns:p14="http://schemas.microsoft.com/office/powerpoint/2010/main" xmlns="" val="3120296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{961B3136-9C01-43A6-826A-26DCD98FACB1}tf12214701_win32</Template>
  <TotalTime>634</TotalTime>
  <Words>656</Words>
  <Application>Microsoft Office PowerPoint</Application>
  <PresentationFormat>Custom</PresentationFormat>
  <Paragraphs>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SlateVTI</vt:lpstr>
      <vt:lpstr>Creating your first webpage using HTML</vt:lpstr>
      <vt:lpstr>What are the most fundamental languages when it comes to the creation of websites?</vt:lpstr>
      <vt:lpstr>Slide 3</vt:lpstr>
      <vt:lpstr>What is HTML?</vt:lpstr>
      <vt:lpstr>HTML is NOT a programming language!</vt:lpstr>
      <vt:lpstr>C# - Examples of programming languages</vt:lpstr>
      <vt:lpstr>JavaScript - Examples of programming languages</vt:lpstr>
      <vt:lpstr>Python - Examples of programming languages</vt:lpstr>
      <vt:lpstr>Java - Examples of programming languages</vt:lpstr>
      <vt:lpstr>PHP - Examples of programming languages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your first webpage using HTML</dc:title>
  <dc:creator>Mandy Farrugia</dc:creator>
  <cp:lastModifiedBy>mandyfarrugia2001</cp:lastModifiedBy>
  <cp:revision>51</cp:revision>
  <dcterms:created xsi:type="dcterms:W3CDTF">2021-03-14T07:07:58Z</dcterms:created>
  <dcterms:modified xsi:type="dcterms:W3CDTF">2021-03-24T14:32:13Z</dcterms:modified>
</cp:coreProperties>
</file>