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4" r:id="rId6"/>
    <p:sldId id="261" r:id="rId7"/>
    <p:sldId id="262" r:id="rId8"/>
    <p:sldId id="263" r:id="rId9"/>
    <p:sldId id="265" r:id="rId10"/>
    <p:sldId id="266" r:id="rId11"/>
    <p:sldId id="267" r:id="rId12"/>
    <p:sldId id="273" r:id="rId13"/>
    <p:sldId id="274" r:id="rId14"/>
    <p:sldId id="269" r:id="rId15"/>
    <p:sldId id="270" r:id="rId16"/>
    <p:sldId id="275" r:id="rId17"/>
    <p:sldId id="276" r:id="rId18"/>
    <p:sldId id="271" r:id="rId19"/>
    <p:sldId id="268" r:id="rId20"/>
    <p:sldId id="272"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ory session" id="{F428BDFF-7635-4589-84D0-FC10DD9960BD}">
          <p14:sldIdLst>
            <p14:sldId id="257"/>
            <p14:sldId id="264"/>
          </p14:sldIdLst>
        </p14:section>
        <p14:section name="Introducing the coordinator" id="{CBB6CD70-9222-42B7-9846-D27BD3D84055}">
          <p14:sldIdLst>
            <p14:sldId id="261"/>
            <p14:sldId id="262"/>
            <p14:sldId id="263"/>
          </p14:sldIdLst>
        </p14:section>
        <p14:section name="What is client-side scripting and why is it used?" id="{8568AD8A-5CB3-4DF1-8E6F-3C43E6ACC2E3}">
          <p14:sldIdLst>
            <p14:sldId id="265"/>
            <p14:sldId id="266"/>
          </p14:sldIdLst>
        </p14:section>
        <p14:section name="Different web browsers" id="{6E4D0BC0-F418-42C4-905D-B221BC9CBCAC}">
          <p14:sldIdLst>
            <p14:sldId id="267"/>
            <p14:sldId id="273"/>
            <p14:sldId id="274"/>
            <p14:sldId id="269"/>
            <p14:sldId id="270"/>
            <p14:sldId id="275"/>
            <p14:sldId id="276"/>
          </p14:sldIdLst>
        </p14:section>
        <p14:section name="Examples of source code" id="{C16BE4BD-2E26-4570-85E3-87F647250198}">
          <p14:sldIdLst>
            <p14:sldId id="271"/>
          </p14:sldIdLst>
        </p14:section>
        <p14:section name="Software required for this unit" id="{2B685CD9-D9C7-4EB8-8EAC-8C754EFBDD0E}">
          <p14:sldIdLst>
            <p14:sldId id="268"/>
            <p14:sldId id="272"/>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D78011-610B-4841-BD0B-70041DDF8CE2}" v="63" dt="2021-02-25T22:27:42.5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19" autoAdjust="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dy Farrugia" userId="6189e20a-6bc3-4a94-990d-c48801cedb4c" providerId="ADAL" clId="{C1D78011-610B-4841-BD0B-70041DDF8CE2}"/>
    <pc:docChg chg="undo custSel addSld modSld addSection delSection modSection">
      <pc:chgData name="Mandy Farrugia" userId="6189e20a-6bc3-4a94-990d-c48801cedb4c" providerId="ADAL" clId="{C1D78011-610B-4841-BD0B-70041DDF8CE2}" dt="2021-02-25T22:25:45.185" v="2074" actId="20577"/>
      <pc:docMkLst>
        <pc:docMk/>
      </pc:docMkLst>
      <pc:sldChg chg="addSp modSp new mod">
        <pc:chgData name="Mandy Farrugia" userId="6189e20a-6bc3-4a94-990d-c48801cedb4c" providerId="ADAL" clId="{C1D78011-610B-4841-BD0B-70041DDF8CE2}" dt="2021-02-25T22:04:39.448" v="1928" actId="1076"/>
        <pc:sldMkLst>
          <pc:docMk/>
          <pc:sldMk cId="3518345645" sldId="262"/>
        </pc:sldMkLst>
        <pc:spChg chg="mod">
          <ac:chgData name="Mandy Farrugia" userId="6189e20a-6bc3-4a94-990d-c48801cedb4c" providerId="ADAL" clId="{C1D78011-610B-4841-BD0B-70041DDF8CE2}" dt="2021-02-25T19:58:40.943" v="1083" actId="122"/>
          <ac:spMkLst>
            <pc:docMk/>
            <pc:sldMk cId="3518345645" sldId="262"/>
            <ac:spMk id="2" creationId="{209DA1CA-47D3-4D05-B217-1D3D6340DA60}"/>
          </ac:spMkLst>
        </pc:spChg>
        <pc:spChg chg="mod">
          <ac:chgData name="Mandy Farrugia" userId="6189e20a-6bc3-4a94-990d-c48801cedb4c" providerId="ADAL" clId="{C1D78011-610B-4841-BD0B-70041DDF8CE2}" dt="2021-02-25T20:04:26.684" v="1093"/>
          <ac:spMkLst>
            <pc:docMk/>
            <pc:sldMk cId="3518345645" sldId="262"/>
            <ac:spMk id="3" creationId="{639DBA77-9546-4615-9910-9191654884F4}"/>
          </ac:spMkLst>
        </pc:spChg>
        <pc:picChg chg="add mod">
          <ac:chgData name="Mandy Farrugia" userId="6189e20a-6bc3-4a94-990d-c48801cedb4c" providerId="ADAL" clId="{C1D78011-610B-4841-BD0B-70041DDF8CE2}" dt="2021-02-25T22:04:36.209" v="1926" actId="1076"/>
          <ac:picMkLst>
            <pc:docMk/>
            <pc:sldMk cId="3518345645" sldId="262"/>
            <ac:picMk id="2050" creationId="{7515CF2C-6BF3-40B9-B65D-FAA2CD1B6149}"/>
          </ac:picMkLst>
        </pc:picChg>
        <pc:picChg chg="add mod">
          <ac:chgData name="Mandy Farrugia" userId="6189e20a-6bc3-4a94-990d-c48801cedb4c" providerId="ADAL" clId="{C1D78011-610B-4841-BD0B-70041DDF8CE2}" dt="2021-02-25T22:04:38.227" v="1927" actId="1076"/>
          <ac:picMkLst>
            <pc:docMk/>
            <pc:sldMk cId="3518345645" sldId="262"/>
            <ac:picMk id="2052" creationId="{71147A6D-9DA5-44A3-B742-706E37917183}"/>
          </ac:picMkLst>
        </pc:picChg>
        <pc:picChg chg="add mod">
          <ac:chgData name="Mandy Farrugia" userId="6189e20a-6bc3-4a94-990d-c48801cedb4c" providerId="ADAL" clId="{C1D78011-610B-4841-BD0B-70041DDF8CE2}" dt="2021-02-25T22:04:39.448" v="1928" actId="1076"/>
          <ac:picMkLst>
            <pc:docMk/>
            <pc:sldMk cId="3518345645" sldId="262"/>
            <ac:picMk id="2054" creationId="{749567B7-FE78-4927-AF0A-C2D0FBA81B85}"/>
          </ac:picMkLst>
        </pc:picChg>
      </pc:sldChg>
      <pc:sldChg chg="addSp delSp modSp new mod">
        <pc:chgData name="Mandy Farrugia" userId="6189e20a-6bc3-4a94-990d-c48801cedb4c" providerId="ADAL" clId="{C1D78011-610B-4841-BD0B-70041DDF8CE2}" dt="2021-02-25T22:00:35.735" v="1900" actId="1362"/>
        <pc:sldMkLst>
          <pc:docMk/>
          <pc:sldMk cId="1989607024" sldId="263"/>
        </pc:sldMkLst>
        <pc:spChg chg="mod">
          <ac:chgData name="Mandy Farrugia" userId="6189e20a-6bc3-4a94-990d-c48801cedb4c" providerId="ADAL" clId="{C1D78011-610B-4841-BD0B-70041DDF8CE2}" dt="2021-02-25T21:41:24.787" v="1110" actId="20577"/>
          <ac:spMkLst>
            <pc:docMk/>
            <pc:sldMk cId="1989607024" sldId="263"/>
            <ac:spMk id="2" creationId="{4889FEBC-A69A-4797-B8DC-F4B395652789}"/>
          </ac:spMkLst>
        </pc:spChg>
        <pc:spChg chg="del mod">
          <ac:chgData name="Mandy Farrugia" userId="6189e20a-6bc3-4a94-990d-c48801cedb4c" providerId="ADAL" clId="{C1D78011-610B-4841-BD0B-70041DDF8CE2}" dt="2021-02-25T19:59:45.986" v="1092" actId="478"/>
          <ac:spMkLst>
            <pc:docMk/>
            <pc:sldMk cId="1989607024" sldId="263"/>
            <ac:spMk id="3" creationId="{EC7EF7C6-76FB-44D6-A08E-69BF31F3680E}"/>
          </ac:spMkLst>
        </pc:spChg>
        <pc:spChg chg="add mod">
          <ac:chgData name="Mandy Farrugia" userId="6189e20a-6bc3-4a94-990d-c48801cedb4c" providerId="ADAL" clId="{C1D78011-610B-4841-BD0B-70041DDF8CE2}" dt="2021-02-25T21:54:38.719" v="1372" actId="113"/>
          <ac:spMkLst>
            <pc:docMk/>
            <pc:sldMk cId="1989607024" sldId="263"/>
            <ac:spMk id="4" creationId="{3B8E3796-AD26-4CE1-863F-B774C603C88A}"/>
          </ac:spMkLst>
        </pc:spChg>
        <pc:picChg chg="add mod">
          <ac:chgData name="Mandy Farrugia" userId="6189e20a-6bc3-4a94-990d-c48801cedb4c" providerId="ADAL" clId="{C1D78011-610B-4841-BD0B-70041DDF8CE2}" dt="2021-02-25T22:00:35.735" v="1900" actId="1362"/>
          <ac:picMkLst>
            <pc:docMk/>
            <pc:sldMk cId="1989607024" sldId="263"/>
            <ac:picMk id="3074" creationId="{BA229DD6-CF23-437B-A451-61EB32F02DB5}"/>
          </ac:picMkLst>
        </pc:picChg>
        <pc:picChg chg="add mod">
          <ac:chgData name="Mandy Farrugia" userId="6189e20a-6bc3-4a94-990d-c48801cedb4c" providerId="ADAL" clId="{C1D78011-610B-4841-BD0B-70041DDF8CE2}" dt="2021-02-25T22:00:35.735" v="1900" actId="1362"/>
          <ac:picMkLst>
            <pc:docMk/>
            <pc:sldMk cId="1989607024" sldId="263"/>
            <ac:picMk id="3076" creationId="{A9B93970-B8A9-48CC-BE47-4932186D0E86}"/>
          </ac:picMkLst>
        </pc:picChg>
      </pc:sldChg>
      <pc:sldChg chg="addSp modSp new mod">
        <pc:chgData name="Mandy Farrugia" userId="6189e20a-6bc3-4a94-990d-c48801cedb4c" providerId="ADAL" clId="{C1D78011-610B-4841-BD0B-70041DDF8CE2}" dt="2021-02-25T22:03:48.672" v="1925" actId="1076"/>
        <pc:sldMkLst>
          <pc:docMk/>
          <pc:sldMk cId="1191373011" sldId="264"/>
        </pc:sldMkLst>
        <pc:spChg chg="mod">
          <ac:chgData name="Mandy Farrugia" userId="6189e20a-6bc3-4a94-990d-c48801cedb4c" providerId="ADAL" clId="{C1D78011-610B-4841-BD0B-70041DDF8CE2}" dt="2021-02-25T22:03:31.226" v="1920" actId="14100"/>
          <ac:spMkLst>
            <pc:docMk/>
            <pc:sldMk cId="1191373011" sldId="264"/>
            <ac:spMk id="2" creationId="{A7EA2130-8C50-451E-AD98-86D9CCC6CDE5}"/>
          </ac:spMkLst>
        </pc:spChg>
        <pc:spChg chg="mod">
          <ac:chgData name="Mandy Farrugia" userId="6189e20a-6bc3-4a94-990d-c48801cedb4c" providerId="ADAL" clId="{C1D78011-610B-4841-BD0B-70041DDF8CE2}" dt="2021-02-25T21:58:59.524" v="1890" actId="123"/>
          <ac:spMkLst>
            <pc:docMk/>
            <pc:sldMk cId="1191373011" sldId="264"/>
            <ac:spMk id="3" creationId="{259EA294-3165-4296-86D0-CE3F628B30BC}"/>
          </ac:spMkLst>
        </pc:spChg>
        <pc:picChg chg="add mod">
          <ac:chgData name="Mandy Farrugia" userId="6189e20a-6bc3-4a94-990d-c48801cedb4c" providerId="ADAL" clId="{C1D78011-610B-4841-BD0B-70041DDF8CE2}" dt="2021-02-25T22:00:15.183" v="1898" actId="14100"/>
          <ac:picMkLst>
            <pc:docMk/>
            <pc:sldMk cId="1191373011" sldId="264"/>
            <ac:picMk id="4098" creationId="{06A7DE03-A3F8-4E2D-8844-359BBCC88E26}"/>
          </ac:picMkLst>
        </pc:picChg>
        <pc:picChg chg="add mod">
          <ac:chgData name="Mandy Farrugia" userId="6189e20a-6bc3-4a94-990d-c48801cedb4c" providerId="ADAL" clId="{C1D78011-610B-4841-BD0B-70041DDF8CE2}" dt="2021-02-25T22:01:44.218" v="1905" actId="1076"/>
          <ac:picMkLst>
            <pc:docMk/>
            <pc:sldMk cId="1191373011" sldId="264"/>
            <ac:picMk id="4100" creationId="{FA7787B2-1E09-495D-9B32-5F11E7C8444C}"/>
          </ac:picMkLst>
        </pc:picChg>
        <pc:picChg chg="add mod">
          <ac:chgData name="Mandy Farrugia" userId="6189e20a-6bc3-4a94-990d-c48801cedb4c" providerId="ADAL" clId="{C1D78011-610B-4841-BD0B-70041DDF8CE2}" dt="2021-02-25T22:03:48.672" v="1925" actId="1076"/>
          <ac:picMkLst>
            <pc:docMk/>
            <pc:sldMk cId="1191373011" sldId="264"/>
            <ac:picMk id="4102" creationId="{D96E4A16-B244-4C77-8CDF-BA0EB168B924}"/>
          </ac:picMkLst>
        </pc:picChg>
      </pc:sldChg>
      <pc:sldChg chg="modSp new mod">
        <pc:chgData name="Mandy Farrugia" userId="6189e20a-6bc3-4a94-990d-c48801cedb4c" providerId="ADAL" clId="{C1D78011-610B-4841-BD0B-70041DDF8CE2}" dt="2021-02-25T22:25:40.373" v="2071" actId="14100"/>
        <pc:sldMkLst>
          <pc:docMk/>
          <pc:sldMk cId="2334085313" sldId="265"/>
        </pc:sldMkLst>
        <pc:spChg chg="mod">
          <ac:chgData name="Mandy Farrugia" userId="6189e20a-6bc3-4a94-990d-c48801cedb4c" providerId="ADAL" clId="{C1D78011-610B-4841-BD0B-70041DDF8CE2}" dt="2021-02-25T22:23:51.087" v="2006" actId="404"/>
          <ac:spMkLst>
            <pc:docMk/>
            <pc:sldMk cId="2334085313" sldId="265"/>
            <ac:spMk id="2" creationId="{C147DAC6-CE16-464E-B5F7-9AF616F8E344}"/>
          </ac:spMkLst>
        </pc:spChg>
        <pc:spChg chg="mod">
          <ac:chgData name="Mandy Farrugia" userId="6189e20a-6bc3-4a94-990d-c48801cedb4c" providerId="ADAL" clId="{C1D78011-610B-4841-BD0B-70041DDF8CE2}" dt="2021-02-25T22:25:40.373" v="2071" actId="14100"/>
          <ac:spMkLst>
            <pc:docMk/>
            <pc:sldMk cId="2334085313" sldId="265"/>
            <ac:spMk id="3" creationId="{4B168DC9-6117-41A0-BD4F-7F02B94E446E}"/>
          </ac:spMkLst>
        </pc:spChg>
      </pc:sldChg>
      <pc:sldChg chg="modSp new mod">
        <pc:chgData name="Mandy Farrugia" userId="6189e20a-6bc3-4a94-990d-c48801cedb4c" providerId="ADAL" clId="{C1D78011-610B-4841-BD0B-70041DDF8CE2}" dt="2021-02-25T22:25:45.185" v="2074" actId="20577"/>
        <pc:sldMkLst>
          <pc:docMk/>
          <pc:sldMk cId="3306862599" sldId="266"/>
        </pc:sldMkLst>
        <pc:spChg chg="mod">
          <ac:chgData name="Mandy Farrugia" userId="6189e20a-6bc3-4a94-990d-c48801cedb4c" providerId="ADAL" clId="{C1D78011-610B-4841-BD0B-70041DDF8CE2}" dt="2021-02-25T22:25:24.711" v="2062" actId="20577"/>
          <ac:spMkLst>
            <pc:docMk/>
            <pc:sldMk cId="3306862599" sldId="266"/>
            <ac:spMk id="2" creationId="{EFB4BB4F-2949-44F7-AB57-F37817610597}"/>
          </ac:spMkLst>
        </pc:spChg>
        <pc:spChg chg="mod">
          <ac:chgData name="Mandy Farrugia" userId="6189e20a-6bc3-4a94-990d-c48801cedb4c" providerId="ADAL" clId="{C1D78011-610B-4841-BD0B-70041DDF8CE2}" dt="2021-02-25T22:25:45.185" v="2074" actId="20577"/>
          <ac:spMkLst>
            <pc:docMk/>
            <pc:sldMk cId="3306862599" sldId="266"/>
            <ac:spMk id="3" creationId="{016F4155-F3AA-4278-813E-93BF917DA27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3/3/2021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3/3/2021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3/3/2021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3/3/2021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3/3/2021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microsoft.com/en-us/edg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opera.com/downloa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brackets.en.softonic.com/download"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hyperlink" Target="https://www.sublimetext.com/3" TargetMode="External"/><Relationship Id="rId4" Type="http://schemas.openxmlformats.org/officeDocument/2006/relationships/hyperlink" Target="https://atom.io/"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teams.microsoft.com/l/team/19%3afdeae27221eb42e4a420bcc6aaf9f6f9%40thread.tacv2/conversations?groupId=40348d54-98a1-4251-9b23-c20502b48b4c&amp;tenantId=255bebb6-afe8-4d45-acc9-dc7ddc9479fe" TargetMode="External"/><Relationship Id="rId2" Type="http://schemas.openxmlformats.org/officeDocument/2006/relationships/hyperlink" Target="https://github.com/mandyfarrugia2001/webdevtut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mandyfarrugia2001/pacman" TargetMode="External"/><Relationship Id="rId2" Type="http://schemas.openxmlformats.org/officeDocument/2006/relationships/hyperlink" Target="https://www.nuget.org/packages/Mauren"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google.com/chrom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 xmlns:a16="http://schemas.microsoft.com/office/drawing/2014/main" id="{2644B391-9BFE-445C-A9EC-F544BB85FB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 xmlns:a16="http://schemas.microsoft.com/office/drawing/2014/main" id="{80F26E69-87D9-4655-AE7B-280A87AA3C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Client Side Scripting</a:t>
            </a:r>
          </a:p>
        </p:txBody>
      </p:sp>
      <p:sp>
        <p:nvSpPr>
          <p:cNvPr id="3" name="Subtitle 2">
            <a:extLst>
              <a:ext uri="{FF2B5EF4-FFF2-40B4-BE49-F238E27FC236}">
                <a16:creationId xmlns=""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Mandy Farrugia</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How to access developer tools in Google Chrome…</a:t>
            </a:r>
            <a:endParaRPr lang="en-US" dirty="0"/>
          </a:p>
        </p:txBody>
      </p:sp>
      <p:sp>
        <p:nvSpPr>
          <p:cNvPr id="6" name="Content Placeholder 5"/>
          <p:cNvSpPr>
            <a:spLocks noGrp="1"/>
          </p:cNvSpPr>
          <p:nvPr>
            <p:ph sz="half" idx="2"/>
          </p:nvPr>
        </p:nvSpPr>
        <p:spPr>
          <a:xfrm>
            <a:off x="4133589" y="2103120"/>
            <a:ext cx="6991611" cy="3749040"/>
          </a:xfrm>
        </p:spPr>
        <p:txBody>
          <a:bodyPr/>
          <a:lstStyle/>
          <a:p>
            <a:pPr marL="0" indent="0" algn="just">
              <a:buNone/>
            </a:pPr>
            <a:r>
              <a:rPr lang="en-GB" sz="1600" b="1" dirty="0" err="1" smtClean="0"/>
              <a:t>Ctrl+U</a:t>
            </a:r>
            <a:r>
              <a:rPr lang="en-GB" sz="1600" dirty="0" smtClean="0"/>
              <a:t> to view the HTML (as well as inline CSS/JavaScript code, </a:t>
            </a:r>
            <a:r>
              <a:rPr lang="en-GB" sz="1600" dirty="0" err="1" smtClean="0"/>
              <a:t>i.e</a:t>
            </a:r>
            <a:r>
              <a:rPr lang="en-GB" sz="1600" dirty="0" smtClean="0"/>
              <a:t>: CSS/JavaScript embedded into HTML via style/script) code.</a:t>
            </a:r>
          </a:p>
          <a:p>
            <a:pPr marL="0" indent="0" algn="just">
              <a:buNone/>
            </a:pPr>
            <a:r>
              <a:rPr lang="en-GB" sz="1600" b="1" dirty="0" err="1" smtClean="0"/>
              <a:t>Ctrl+Shift+I</a:t>
            </a:r>
            <a:r>
              <a:rPr lang="en-GB" sz="1600" b="1" dirty="0" smtClean="0"/>
              <a:t> </a:t>
            </a:r>
            <a:r>
              <a:rPr lang="en-GB" sz="1600" dirty="0" smtClean="0"/>
              <a:t>to access developer tools.</a:t>
            </a:r>
            <a:endParaRPr lang="en-GB" sz="1600" dirty="0"/>
          </a:p>
          <a:p>
            <a:pPr marL="0" indent="0" algn="just">
              <a:buNone/>
            </a:pPr>
            <a:r>
              <a:rPr lang="en-GB" sz="1600" dirty="0" smtClean="0"/>
              <a:t>You can either using the key combinations above or navigate to said options within the context menu.</a:t>
            </a:r>
            <a:endParaRPr lang="en-US" sz="1600" dirty="0"/>
          </a:p>
        </p:txBody>
      </p:sp>
      <p:pic>
        <p:nvPicPr>
          <p:cNvPr id="2" name="Picture 1"/>
          <p:cNvPicPr>
            <a:picLocks noChangeAspect="1"/>
          </p:cNvPicPr>
          <p:nvPr/>
        </p:nvPicPr>
        <p:blipFill rotWithShape="1">
          <a:blip r:embed="rId2"/>
          <a:srcRect l="72431" t="29945" r="10000" b="41914"/>
          <a:stretch/>
        </p:blipFill>
        <p:spPr>
          <a:xfrm>
            <a:off x="1066800" y="2103120"/>
            <a:ext cx="2685784" cy="2418777"/>
          </a:xfrm>
          <a:prstGeom prst="rect">
            <a:avLst/>
          </a:prstGeom>
        </p:spPr>
      </p:pic>
    </p:spTree>
    <p:extLst>
      <p:ext uri="{BB962C8B-B14F-4D97-AF65-F5344CB8AC3E}">
        <p14:creationId xmlns:p14="http://schemas.microsoft.com/office/powerpoint/2010/main" val="35514355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8510" y="642594"/>
            <a:ext cx="8436690" cy="1371600"/>
          </a:xfrm>
        </p:spPr>
        <p:txBody>
          <a:bodyPr/>
          <a:lstStyle/>
          <a:p>
            <a:r>
              <a:rPr lang="en-GB" dirty="0" smtClean="0"/>
              <a:t>Microsoft Edge</a:t>
            </a:r>
            <a:endParaRPr lang="en-US" dirty="0"/>
          </a:p>
        </p:txBody>
      </p:sp>
      <p:sp>
        <p:nvSpPr>
          <p:cNvPr id="3" name="Content Placeholder 2"/>
          <p:cNvSpPr>
            <a:spLocks noGrp="1"/>
          </p:cNvSpPr>
          <p:nvPr>
            <p:ph idx="1"/>
          </p:nvPr>
        </p:nvSpPr>
        <p:spPr/>
        <p:txBody>
          <a:bodyPr>
            <a:normAutofit lnSpcReduction="10000"/>
          </a:bodyPr>
          <a:lstStyle/>
          <a:p>
            <a:pPr marL="0" indent="0" algn="just" fontAlgn="base">
              <a:buNone/>
            </a:pPr>
            <a:r>
              <a:rPr lang="en-GB" dirty="0" smtClean="0">
                <a:hlinkClick r:id="rId2"/>
              </a:rPr>
              <a:t>Microsoft Edge</a:t>
            </a:r>
            <a:r>
              <a:rPr lang="en-GB" dirty="0" smtClean="0"/>
              <a:t>, a cross-platform browser developed by Microsoft, has </a:t>
            </a:r>
            <a:r>
              <a:rPr lang="en-GB" dirty="0"/>
              <a:t>recently introduced Vertical Tabs. This is advantageous when it comes to several currently open tabs. The user will thus be able to tell between tabs by means of this newly introduced feature, preventing them from accidentally closing the wrong tab. The user can easily toggle between horizontal and vertical tabs with a single </a:t>
            </a:r>
            <a:r>
              <a:rPr lang="en-GB" dirty="0" smtClean="0"/>
              <a:t>click.</a:t>
            </a:r>
            <a:r>
              <a:rPr lang="en-GB" dirty="0"/>
              <a:t> </a:t>
            </a:r>
          </a:p>
          <a:p>
            <a:pPr marL="0" indent="0" algn="just" fontAlgn="base">
              <a:buNone/>
            </a:pPr>
            <a:r>
              <a:rPr lang="en-GB" dirty="0" smtClean="0"/>
              <a:t>As </a:t>
            </a:r>
            <a:r>
              <a:rPr lang="en-GB" dirty="0"/>
              <a:t>of June 2020, Microsoft Edge has become available for Windows 7, Windows </a:t>
            </a:r>
            <a:r>
              <a:rPr lang="en-GB" dirty="0" smtClean="0"/>
              <a:t>8.1 users</a:t>
            </a:r>
            <a:r>
              <a:rPr lang="en-GB" dirty="0"/>
              <a:t>. Unfortunately, no official version is available for Chromebooks and Linux </a:t>
            </a:r>
            <a:r>
              <a:rPr lang="en-GB" dirty="0" smtClean="0"/>
              <a:t>yet as of October 2020.</a:t>
            </a:r>
            <a:r>
              <a:rPr lang="en-GB" dirty="0"/>
              <a:t> </a:t>
            </a:r>
            <a:r>
              <a:rPr lang="en-GB" dirty="0" smtClean="0"/>
              <a:t>It was originally developed for Windows 10 back in 2015. It was then rendered compatible with Android and iOS in 2017, as well as </a:t>
            </a:r>
            <a:r>
              <a:rPr lang="en-GB" dirty="0" err="1" smtClean="0"/>
              <a:t>macOS</a:t>
            </a:r>
            <a:r>
              <a:rPr lang="en-GB" dirty="0" smtClean="0"/>
              <a:t> in 2019.</a:t>
            </a:r>
          </a:p>
          <a:p>
            <a:pPr marL="0" indent="0" algn="just" fontAlgn="base">
              <a:buNone/>
            </a:pPr>
            <a:r>
              <a:rPr lang="en-GB" dirty="0" smtClean="0"/>
              <a:t>Microsoft Edge, now based on Chromium and supports a plethora of Google Chrome extensions, </a:t>
            </a:r>
            <a:r>
              <a:rPr lang="en-GB" dirty="0"/>
              <a:t>has been re-enhanced in a way whereby pages load faster, and all the same preventing the browser from putting a load on the computer resources, mainly memory and CPU, as a result of having eliminated obsolete web </a:t>
            </a:r>
            <a:r>
              <a:rPr lang="en-GB" dirty="0" smtClean="0"/>
              <a:t>technologies.</a:t>
            </a:r>
            <a:endParaRPr lang="en-GB" dirty="0"/>
          </a:p>
          <a:p>
            <a:pPr marL="0" indent="0" algn="just" fontAlgn="base">
              <a:buNone/>
            </a:pPr>
            <a:r>
              <a:rPr lang="en-GB" dirty="0" smtClean="0"/>
              <a:t>With </a:t>
            </a:r>
            <a:r>
              <a:rPr lang="en-GB" dirty="0"/>
              <a:t>the click of a button, one can also utilize the distraction-free reading method known as Immersive Reader. All advertisements and any element considered a distraction will be removed</a:t>
            </a:r>
            <a:r>
              <a:rPr lang="en-GB" dirty="0" smtClean="0"/>
              <a:t>.</a:t>
            </a:r>
            <a:endParaRPr lang="en-US" dirty="0"/>
          </a:p>
        </p:txBody>
      </p:sp>
      <p:pic>
        <p:nvPicPr>
          <p:cNvPr id="3080" name="Picture 8" descr="Download Microsoft Edge Browser | Microsof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553668"/>
            <a:ext cx="1621710" cy="136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6437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How to access developer tools in Microsoft Edge…</a:t>
            </a:r>
            <a:endParaRPr lang="en-US" dirty="0"/>
          </a:p>
        </p:txBody>
      </p:sp>
      <p:pic>
        <p:nvPicPr>
          <p:cNvPr id="7" name="Content Placeholder 6"/>
          <p:cNvPicPr>
            <a:picLocks noGrp="1" noChangeAspect="1"/>
          </p:cNvPicPr>
          <p:nvPr>
            <p:ph sz="half" idx="1"/>
          </p:nvPr>
        </p:nvPicPr>
        <p:blipFill rotWithShape="1">
          <a:blip r:embed="rId2"/>
          <a:srcRect l="50448" t="40130" r="27284" b="8289"/>
          <a:stretch/>
        </p:blipFill>
        <p:spPr>
          <a:xfrm>
            <a:off x="1066800" y="2103120"/>
            <a:ext cx="2878724" cy="3749040"/>
          </a:xfrm>
          <a:prstGeom prst="rect">
            <a:avLst/>
          </a:prstGeom>
        </p:spPr>
      </p:pic>
      <p:sp>
        <p:nvSpPr>
          <p:cNvPr id="6" name="Content Placeholder 5"/>
          <p:cNvSpPr>
            <a:spLocks noGrp="1"/>
          </p:cNvSpPr>
          <p:nvPr>
            <p:ph sz="half" idx="2"/>
          </p:nvPr>
        </p:nvSpPr>
        <p:spPr>
          <a:xfrm>
            <a:off x="4133589" y="2103120"/>
            <a:ext cx="6991611" cy="3749040"/>
          </a:xfrm>
        </p:spPr>
        <p:txBody>
          <a:bodyPr/>
          <a:lstStyle/>
          <a:p>
            <a:pPr marL="0" indent="0" algn="just">
              <a:buNone/>
            </a:pPr>
            <a:r>
              <a:rPr lang="en-GB" sz="1600" b="1" dirty="0" err="1" smtClean="0"/>
              <a:t>Ctrl+U</a:t>
            </a:r>
            <a:r>
              <a:rPr lang="en-GB" sz="1600" dirty="0" smtClean="0"/>
              <a:t> to view the HTML (as well as inline CSS/JavaScript code, </a:t>
            </a:r>
            <a:r>
              <a:rPr lang="en-GB" sz="1600" dirty="0" err="1" smtClean="0"/>
              <a:t>i.e</a:t>
            </a:r>
            <a:r>
              <a:rPr lang="en-GB" sz="1600" dirty="0" smtClean="0"/>
              <a:t>: CSS/JavaScript embedded into HTML via style/script) code.</a:t>
            </a:r>
          </a:p>
          <a:p>
            <a:pPr marL="0" indent="0" algn="just">
              <a:buNone/>
            </a:pPr>
            <a:r>
              <a:rPr lang="en-GB" sz="1600" b="1" dirty="0" err="1" smtClean="0"/>
              <a:t>Ctrl+Shift+I</a:t>
            </a:r>
            <a:r>
              <a:rPr lang="en-GB" sz="1600" b="1" dirty="0" smtClean="0"/>
              <a:t> </a:t>
            </a:r>
            <a:r>
              <a:rPr lang="en-GB" sz="1600" dirty="0" smtClean="0"/>
              <a:t>to access developer tools.</a:t>
            </a:r>
            <a:endParaRPr lang="en-GB" sz="1600" dirty="0"/>
          </a:p>
          <a:p>
            <a:pPr marL="0" indent="0" algn="just">
              <a:buNone/>
            </a:pPr>
            <a:r>
              <a:rPr lang="en-GB" sz="1600" dirty="0" smtClean="0"/>
              <a:t>You can either using the key combinations above or navigate to said options within the context menu.</a:t>
            </a:r>
            <a:endParaRPr lang="en-US" sz="1600" dirty="0"/>
          </a:p>
        </p:txBody>
      </p:sp>
    </p:spTree>
    <p:extLst>
      <p:ext uri="{BB962C8B-B14F-4D97-AF65-F5344CB8AC3E}">
        <p14:creationId xmlns:p14="http://schemas.microsoft.com/office/powerpoint/2010/main" val="39119630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8510" y="642594"/>
            <a:ext cx="8436690" cy="1371600"/>
          </a:xfrm>
        </p:spPr>
        <p:txBody>
          <a:bodyPr/>
          <a:lstStyle/>
          <a:p>
            <a:r>
              <a:rPr lang="en-GB" dirty="0" smtClean="0"/>
              <a:t>Opera</a:t>
            </a:r>
            <a:endParaRPr lang="en-US" dirty="0"/>
          </a:p>
        </p:txBody>
      </p:sp>
      <p:sp>
        <p:nvSpPr>
          <p:cNvPr id="3" name="Content Placeholder 2"/>
          <p:cNvSpPr>
            <a:spLocks noGrp="1"/>
          </p:cNvSpPr>
          <p:nvPr>
            <p:ph idx="1"/>
          </p:nvPr>
        </p:nvSpPr>
        <p:spPr/>
        <p:txBody>
          <a:bodyPr>
            <a:normAutofit/>
          </a:bodyPr>
          <a:lstStyle/>
          <a:p>
            <a:pPr marL="0" indent="0" algn="just" fontAlgn="base">
              <a:buNone/>
            </a:pPr>
            <a:r>
              <a:rPr lang="en-GB" dirty="0">
                <a:hlinkClick r:id="rId2"/>
              </a:rPr>
              <a:t>Opera</a:t>
            </a:r>
            <a:r>
              <a:rPr lang="en-GB" dirty="0"/>
              <a:t>’s ad-blocker allows faster browsing activity by 90% as the browser is loaded without any </a:t>
            </a:r>
            <a:r>
              <a:rPr lang="en-GB" dirty="0" smtClean="0"/>
              <a:t>advertisements, without the use of add-ons.</a:t>
            </a:r>
            <a:r>
              <a:rPr lang="en-GB" dirty="0"/>
              <a:t> This feature was initially available for the developer counterpart but was subsequently implemented on stable versions of </a:t>
            </a:r>
            <a:r>
              <a:rPr lang="en-GB" dirty="0" smtClean="0"/>
              <a:t>Opera. </a:t>
            </a:r>
          </a:p>
          <a:p>
            <a:pPr marL="0" indent="0" algn="just" fontAlgn="base">
              <a:buNone/>
            </a:pPr>
            <a:r>
              <a:rPr lang="en-GB" dirty="0" smtClean="0"/>
              <a:t>Opera </a:t>
            </a:r>
            <a:r>
              <a:rPr lang="en-GB" dirty="0"/>
              <a:t>is also ideal to be run on poor wireless connections as Opera Turbo allows up to 15% faster browsing activity. </a:t>
            </a:r>
            <a:r>
              <a:rPr lang="en-GB" dirty="0" smtClean="0"/>
              <a:t>The </a:t>
            </a:r>
            <a:r>
              <a:rPr lang="en-GB" dirty="0"/>
              <a:t>browser also comes with a free and unlimited VPN, as well as power saving features to help prolong battery life</a:t>
            </a:r>
            <a:r>
              <a:rPr lang="en-GB" dirty="0" smtClean="0"/>
              <a:t>.</a:t>
            </a:r>
            <a:endParaRPr lang="en-GB" dirty="0"/>
          </a:p>
        </p:txBody>
      </p:sp>
      <p:pic>
        <p:nvPicPr>
          <p:cNvPr id="6146" name="Picture 2" descr="Opera (web browser)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659" y="642594"/>
            <a:ext cx="1275119" cy="1259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7103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How to access developer tools in Opera…</a:t>
            </a:r>
            <a:endParaRPr lang="en-US" dirty="0"/>
          </a:p>
        </p:txBody>
      </p:sp>
      <p:sp>
        <p:nvSpPr>
          <p:cNvPr id="6" name="Content Placeholder 5"/>
          <p:cNvSpPr>
            <a:spLocks noGrp="1"/>
          </p:cNvSpPr>
          <p:nvPr>
            <p:ph sz="half" idx="2"/>
          </p:nvPr>
        </p:nvSpPr>
        <p:spPr>
          <a:xfrm>
            <a:off x="4133589" y="2103120"/>
            <a:ext cx="6991611" cy="3749040"/>
          </a:xfrm>
        </p:spPr>
        <p:txBody>
          <a:bodyPr/>
          <a:lstStyle/>
          <a:p>
            <a:pPr marL="0" indent="0" algn="just">
              <a:buNone/>
            </a:pPr>
            <a:r>
              <a:rPr lang="en-GB" sz="1600" b="1" dirty="0" err="1" smtClean="0"/>
              <a:t>Ctrl+U</a:t>
            </a:r>
            <a:r>
              <a:rPr lang="en-GB" sz="1600" dirty="0" smtClean="0"/>
              <a:t> to view the HTML (as well as inline CSS/JavaScript code, </a:t>
            </a:r>
            <a:r>
              <a:rPr lang="en-GB" sz="1600" dirty="0" err="1" smtClean="0"/>
              <a:t>i.e</a:t>
            </a:r>
            <a:r>
              <a:rPr lang="en-GB" sz="1600" dirty="0" smtClean="0"/>
              <a:t>: CSS/JavaScript embedded into HTML via style/script) code.</a:t>
            </a:r>
          </a:p>
          <a:p>
            <a:pPr marL="0" indent="0" algn="just">
              <a:buNone/>
            </a:pPr>
            <a:r>
              <a:rPr lang="en-GB" sz="1600" b="1" dirty="0" err="1" smtClean="0"/>
              <a:t>Ctrl+Shift+C</a:t>
            </a:r>
            <a:r>
              <a:rPr lang="en-GB" sz="1600" b="1" dirty="0" smtClean="0"/>
              <a:t> </a:t>
            </a:r>
            <a:r>
              <a:rPr lang="en-GB" sz="1600" dirty="0" smtClean="0"/>
              <a:t>to access developer tools.</a:t>
            </a:r>
            <a:endParaRPr lang="en-GB" sz="1600" dirty="0"/>
          </a:p>
          <a:p>
            <a:pPr marL="0" indent="0" algn="just">
              <a:buNone/>
            </a:pPr>
            <a:r>
              <a:rPr lang="en-GB" sz="1600" dirty="0" smtClean="0"/>
              <a:t>You can either using the key combinations above or navigate to said options within the context menu.</a:t>
            </a:r>
            <a:endParaRPr lang="en-US" sz="1600" dirty="0"/>
          </a:p>
        </p:txBody>
      </p:sp>
      <p:pic>
        <p:nvPicPr>
          <p:cNvPr id="2" name="Picture 1"/>
          <p:cNvPicPr>
            <a:picLocks noChangeAspect="1"/>
          </p:cNvPicPr>
          <p:nvPr/>
        </p:nvPicPr>
        <p:blipFill rotWithShape="1">
          <a:blip r:embed="rId2"/>
          <a:srcRect l="78493" t="20625" r="3425" b="33508"/>
          <a:stretch/>
        </p:blipFill>
        <p:spPr>
          <a:xfrm>
            <a:off x="1066800" y="2103120"/>
            <a:ext cx="2565748" cy="3659105"/>
          </a:xfrm>
          <a:prstGeom prst="rect">
            <a:avLst/>
          </a:prstGeom>
        </p:spPr>
      </p:pic>
    </p:spTree>
    <p:extLst>
      <p:ext uri="{BB962C8B-B14F-4D97-AF65-F5344CB8AC3E}">
        <p14:creationId xmlns:p14="http://schemas.microsoft.com/office/powerpoint/2010/main" val="3177896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Viewing source code</a:t>
            </a:r>
            <a:endParaRPr lang="en-US" dirty="0"/>
          </a:p>
        </p:txBody>
      </p:sp>
      <p:pic>
        <p:nvPicPr>
          <p:cNvPr id="4" name="Content Placeholder 3"/>
          <p:cNvPicPr>
            <a:picLocks noGrp="1" noChangeAspect="1"/>
          </p:cNvPicPr>
          <p:nvPr>
            <p:ph idx="1"/>
          </p:nvPr>
        </p:nvPicPr>
        <p:blipFill rotWithShape="1">
          <a:blip r:embed="rId2"/>
          <a:srcRect b="13425"/>
          <a:stretch/>
        </p:blipFill>
        <p:spPr>
          <a:xfrm>
            <a:off x="1077802" y="2014194"/>
            <a:ext cx="10047398" cy="4183692"/>
          </a:xfrm>
          <a:prstGeom prst="rect">
            <a:avLst/>
          </a:prstGeom>
        </p:spPr>
      </p:pic>
    </p:spTree>
    <p:extLst>
      <p:ext uri="{BB962C8B-B14F-4D97-AF65-F5344CB8AC3E}">
        <p14:creationId xmlns:p14="http://schemas.microsoft.com/office/powerpoint/2010/main" val="18304407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 you need for this unit?</a:t>
            </a:r>
            <a:endParaRPr lang="en-US" dirty="0"/>
          </a:p>
        </p:txBody>
      </p:sp>
      <p:sp>
        <p:nvSpPr>
          <p:cNvPr id="3" name="Content Placeholder 2"/>
          <p:cNvSpPr>
            <a:spLocks noGrp="1"/>
          </p:cNvSpPr>
          <p:nvPr>
            <p:ph idx="1"/>
          </p:nvPr>
        </p:nvSpPr>
        <p:spPr/>
        <p:txBody>
          <a:bodyPr>
            <a:normAutofit lnSpcReduction="10000"/>
          </a:bodyPr>
          <a:lstStyle/>
          <a:p>
            <a:r>
              <a:rPr lang="en-GB" dirty="0" smtClean="0"/>
              <a:t>Text editor to produce and maintain HTML, CSS and JavaScript code.</a:t>
            </a:r>
          </a:p>
          <a:p>
            <a:pPr lvl="1"/>
            <a:r>
              <a:rPr lang="en-GB" dirty="0" smtClean="0">
                <a:hlinkClick r:id="rId2"/>
              </a:rPr>
              <a:t>Visual Studio Code</a:t>
            </a:r>
            <a:endParaRPr lang="en-GB" dirty="0" smtClean="0"/>
          </a:p>
          <a:p>
            <a:pPr lvl="1"/>
            <a:r>
              <a:rPr lang="en-GB" dirty="0" smtClean="0">
                <a:hlinkClick r:id="rId3"/>
              </a:rPr>
              <a:t>Brackets</a:t>
            </a:r>
            <a:endParaRPr lang="en-GB" dirty="0" smtClean="0"/>
          </a:p>
          <a:p>
            <a:pPr lvl="1"/>
            <a:r>
              <a:rPr lang="en-GB" dirty="0" smtClean="0">
                <a:hlinkClick r:id="rId4"/>
              </a:rPr>
              <a:t>Atom</a:t>
            </a:r>
            <a:endParaRPr lang="en-GB" dirty="0" smtClean="0"/>
          </a:p>
          <a:p>
            <a:pPr lvl="1"/>
            <a:r>
              <a:rPr lang="en-GB" dirty="0" smtClean="0">
                <a:hlinkClick r:id="rId5"/>
              </a:rPr>
              <a:t>Sublime Text</a:t>
            </a:r>
            <a:endParaRPr lang="en-GB" dirty="0" smtClean="0"/>
          </a:p>
          <a:p>
            <a:pPr marL="274320" lvl="1" indent="0" algn="just">
              <a:buNone/>
            </a:pPr>
            <a:r>
              <a:rPr lang="en-GB" b="1" dirty="0" smtClean="0">
                <a:solidFill>
                  <a:srgbClr val="FF0000"/>
                </a:solidFill>
              </a:rPr>
              <a:t>I would not recommend Notepad and Notepad++ as it can be rather frustrating for beginners. </a:t>
            </a:r>
            <a:r>
              <a:rPr lang="en-GB" b="1" dirty="0">
                <a:solidFill>
                  <a:srgbClr val="FF0000"/>
                </a:solidFill>
              </a:rPr>
              <a:t>I would highly suggest Visual Studio Code due to its built-in </a:t>
            </a:r>
            <a:r>
              <a:rPr lang="en-GB" b="1" dirty="0" smtClean="0">
                <a:solidFill>
                  <a:srgbClr val="FF0000"/>
                </a:solidFill>
              </a:rPr>
              <a:t>auto-save functionality, as well as automatic code suggestion, </a:t>
            </a:r>
            <a:r>
              <a:rPr lang="en-GB" b="1" dirty="0">
                <a:solidFill>
                  <a:srgbClr val="FF0000"/>
                </a:solidFill>
              </a:rPr>
              <a:t>moreover there is a Live Server extension which works hand in hand with </a:t>
            </a:r>
            <a:r>
              <a:rPr lang="en-GB" b="1" dirty="0" smtClean="0">
                <a:solidFill>
                  <a:srgbClr val="FF0000"/>
                </a:solidFill>
              </a:rPr>
              <a:t>auto-save </a:t>
            </a:r>
            <a:r>
              <a:rPr lang="en-GB" b="1" dirty="0">
                <a:solidFill>
                  <a:srgbClr val="FF0000"/>
                </a:solidFill>
              </a:rPr>
              <a:t>and changes are synchronized for every </a:t>
            </a:r>
            <a:r>
              <a:rPr lang="en-GB" b="1" dirty="0" smtClean="0">
                <a:solidFill>
                  <a:srgbClr val="FF0000"/>
                </a:solidFill>
              </a:rPr>
              <a:t>save.</a:t>
            </a:r>
          </a:p>
          <a:p>
            <a:pPr marL="182880" lvl="1">
              <a:lnSpc>
                <a:spcPct val="110000"/>
              </a:lnSpc>
              <a:spcBef>
                <a:spcPts val="900"/>
              </a:spcBef>
            </a:pPr>
            <a:r>
              <a:rPr lang="en-GB" sz="1500" dirty="0" smtClean="0"/>
              <a:t>A </a:t>
            </a:r>
            <a:r>
              <a:rPr lang="en-GB" sz="1500" dirty="0"/>
              <a:t>web browser to view changes. </a:t>
            </a:r>
          </a:p>
          <a:p>
            <a:pPr marL="274320" lvl="1" indent="0" algn="just">
              <a:buNone/>
            </a:pPr>
            <a:r>
              <a:rPr lang="en-GB" b="1" dirty="0" smtClean="0">
                <a:solidFill>
                  <a:srgbClr val="FF0000"/>
                </a:solidFill>
              </a:rPr>
              <a:t>Again</a:t>
            </a:r>
            <a:r>
              <a:rPr lang="en-GB" b="1" dirty="0">
                <a:solidFill>
                  <a:srgbClr val="FF0000"/>
                </a:solidFill>
              </a:rPr>
              <a:t>, you can use any web browser of your choice but I strongly suggest Microsoft Edge. It is based on Google Chrome's lightweight </a:t>
            </a:r>
            <a:r>
              <a:rPr lang="en-GB" b="1" dirty="0" smtClean="0">
                <a:solidFill>
                  <a:srgbClr val="FF0000"/>
                </a:solidFill>
              </a:rPr>
              <a:t>and open-source counterpart</a:t>
            </a:r>
            <a:r>
              <a:rPr lang="en-GB" b="1" dirty="0">
                <a:solidFill>
                  <a:srgbClr val="FF0000"/>
                </a:solidFill>
              </a:rPr>
              <a:t>, Chromium. It has website development tools, such as testing how your website would look like on certain devices such as iPhone X, iPad Pro, etc. Custom screen resolutions can also be taken into consideration</a:t>
            </a:r>
            <a:r>
              <a:rPr lang="en-GB" b="1" dirty="0" smtClean="0">
                <a:solidFill>
                  <a:srgbClr val="FF0000"/>
                </a:solidFill>
              </a:rPr>
              <a:t>.</a:t>
            </a:r>
          </a:p>
          <a:p>
            <a:pPr marL="0" indent="0" algn="just">
              <a:lnSpc>
                <a:spcPct val="100000"/>
              </a:lnSpc>
              <a:buNone/>
            </a:pPr>
            <a:endParaRPr lang="en-GB" b="1" dirty="0" smtClean="0">
              <a:solidFill>
                <a:srgbClr val="FF0000"/>
              </a:solidFill>
            </a:endParaRPr>
          </a:p>
          <a:p>
            <a:pPr marL="0" indent="0" algn="just">
              <a:buNone/>
            </a:pPr>
            <a:r>
              <a:rPr lang="en-GB" dirty="0" smtClean="0"/>
              <a:t>Kindly note that all the text editors above, with the exception of Sublime </a:t>
            </a:r>
            <a:r>
              <a:rPr lang="en-GB" dirty="0"/>
              <a:t>T</a:t>
            </a:r>
            <a:r>
              <a:rPr lang="en-GB" dirty="0" smtClean="0"/>
              <a:t>ext, require Windows 7 or later.</a:t>
            </a:r>
            <a:endParaRPr lang="en-US" dirty="0"/>
          </a:p>
        </p:txBody>
      </p:sp>
      <p:pic>
        <p:nvPicPr>
          <p:cNvPr id="4098" name="Picture 2" descr="Visual Studio Code - Wikipedi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33978" y="642594"/>
            <a:ext cx="1791222" cy="1791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821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Nota bene</a:t>
            </a:r>
            <a:endParaRPr lang="en-US" dirty="0"/>
          </a:p>
        </p:txBody>
      </p:sp>
      <p:sp>
        <p:nvSpPr>
          <p:cNvPr id="3" name="Content Placeholder 2"/>
          <p:cNvSpPr>
            <a:spLocks noGrp="1"/>
          </p:cNvSpPr>
          <p:nvPr>
            <p:ph idx="1"/>
          </p:nvPr>
        </p:nvSpPr>
        <p:spPr/>
        <p:txBody>
          <a:bodyPr/>
          <a:lstStyle/>
          <a:p>
            <a:r>
              <a:rPr lang="en-GB" dirty="0" smtClean="0"/>
              <a:t>Previous knowledge of HTML, CSS and JavaScript is </a:t>
            </a:r>
            <a:r>
              <a:rPr lang="en-GB" sz="1800" b="1" dirty="0" smtClean="0"/>
              <a:t>NOT</a:t>
            </a:r>
            <a:r>
              <a:rPr lang="en-GB" dirty="0" smtClean="0"/>
              <a:t> a prerequisite as I intend to start from the most rudimentary concepts possible.</a:t>
            </a:r>
          </a:p>
          <a:p>
            <a:r>
              <a:rPr lang="en-GB" dirty="0" smtClean="0"/>
              <a:t>The key to mastering website development is practice and maintaining a positive attitude! </a:t>
            </a:r>
            <a:r>
              <a:rPr lang="en-GB" dirty="0" smtClean="0">
                <a:sym typeface="Wingdings" panose="05000000000000000000" pitchFamily="2" charset="2"/>
              </a:rPr>
              <a:t></a:t>
            </a:r>
          </a:p>
          <a:p>
            <a:r>
              <a:rPr lang="en-GB" dirty="0" smtClean="0">
                <a:sym typeface="Wingdings" panose="05000000000000000000" pitchFamily="2" charset="2"/>
              </a:rPr>
              <a:t>Examples will be available on </a:t>
            </a:r>
            <a:r>
              <a:rPr lang="en-GB" dirty="0" smtClean="0">
                <a:sym typeface="Wingdings" panose="05000000000000000000" pitchFamily="2" charset="2"/>
                <a:hlinkClick r:id="rId2"/>
              </a:rPr>
              <a:t>GitHub</a:t>
            </a:r>
            <a:r>
              <a:rPr lang="en-GB" dirty="0" smtClean="0">
                <a:sym typeface="Wingdings" panose="05000000000000000000" pitchFamily="2" charset="2"/>
              </a:rPr>
              <a:t> for future reference. You are </a:t>
            </a:r>
            <a:r>
              <a:rPr lang="en-GB" sz="1800" b="1" dirty="0" smtClean="0">
                <a:sym typeface="Wingdings" panose="05000000000000000000" pitchFamily="2" charset="2"/>
              </a:rPr>
              <a:t>NOT</a:t>
            </a:r>
            <a:r>
              <a:rPr lang="en-GB" dirty="0" smtClean="0">
                <a:sym typeface="Wingdings" panose="05000000000000000000" pitchFamily="2" charset="2"/>
              </a:rPr>
              <a:t> required to use GitHub.</a:t>
            </a:r>
          </a:p>
          <a:p>
            <a:r>
              <a:rPr lang="en-GB" dirty="0" smtClean="0">
                <a:sym typeface="Wingdings" panose="05000000000000000000" pitchFamily="2" charset="2"/>
              </a:rPr>
              <a:t>Do not be discouraged by errors! There is no standard learning curve, everyone learns at their own pace.</a:t>
            </a:r>
          </a:p>
          <a:p>
            <a:r>
              <a:rPr lang="en-GB" dirty="0" smtClean="0">
                <a:sym typeface="Wingdings" panose="05000000000000000000" pitchFamily="2" charset="2"/>
              </a:rPr>
              <a:t>Sessions will be recorded and will be available via </a:t>
            </a:r>
            <a:r>
              <a:rPr lang="en-GB" dirty="0" smtClean="0">
                <a:sym typeface="Wingdings" panose="05000000000000000000" pitchFamily="2" charset="2"/>
                <a:hlinkClick r:id="rId3"/>
              </a:rPr>
              <a:t>Client Side Scripting (2021) channel </a:t>
            </a:r>
            <a:r>
              <a:rPr lang="en-GB" dirty="0" smtClean="0">
                <a:sym typeface="Wingdings" panose="05000000000000000000" pitchFamily="2" charset="2"/>
              </a:rPr>
              <a:t>in Microsoft Teams.</a:t>
            </a:r>
          </a:p>
          <a:p>
            <a:endParaRPr lang="en-GB" dirty="0">
              <a:sym typeface="Wingdings" panose="05000000000000000000" pitchFamily="2" charset="2"/>
            </a:endParaRPr>
          </a:p>
          <a:p>
            <a:pPr marL="0" indent="0" algn="ctr">
              <a:buNone/>
            </a:pPr>
            <a:r>
              <a:rPr lang="en-GB" sz="1400" dirty="0" smtClean="0">
                <a:sym typeface="Wingdings" panose="05000000000000000000" pitchFamily="2" charset="2"/>
              </a:rPr>
              <a:t>“Many of life’s failures are people who did not realize how close they were to success when they gave up. “</a:t>
            </a:r>
          </a:p>
          <a:p>
            <a:pPr marL="0" indent="0" algn="ctr">
              <a:buNone/>
            </a:pPr>
            <a:r>
              <a:rPr lang="en-GB" sz="1400" dirty="0" smtClean="0">
                <a:sym typeface="Wingdings" panose="05000000000000000000" pitchFamily="2" charset="2"/>
              </a:rPr>
              <a:t>“The greatest pity in life is giving up on achieving something you want without even trying.”</a:t>
            </a:r>
          </a:p>
          <a:p>
            <a:pPr marL="0" indent="0" algn="ctr">
              <a:buNone/>
            </a:pPr>
            <a:r>
              <a:rPr lang="en-GB" sz="1400" dirty="0" smtClean="0">
                <a:sym typeface="Wingdings" panose="05000000000000000000" pitchFamily="2" charset="2"/>
              </a:rPr>
              <a:t>“Success is giving your all, the will to overcome any obstacle in life to achieve what you desire.”</a:t>
            </a:r>
            <a:endParaRPr lang="en-US" sz="1400" dirty="0"/>
          </a:p>
        </p:txBody>
      </p:sp>
    </p:spTree>
    <p:extLst>
      <p:ext uri="{BB962C8B-B14F-4D97-AF65-F5344CB8AC3E}">
        <p14:creationId xmlns:p14="http://schemas.microsoft.com/office/powerpoint/2010/main" val="3827779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Any Ques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2967" y="1064712"/>
            <a:ext cx="4734839" cy="4734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333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Thats all Folks (Rare) - YouTube"/>
          <p:cNvPicPr>
            <a:picLocks noChangeAspect="1" noChangeArrowheads="1"/>
          </p:cNvPicPr>
          <p:nvPr/>
        </p:nvPicPr>
        <p:blipFill rotWithShape="1">
          <a:blip r:embed="rId2">
            <a:extLst>
              <a:ext uri="{28A0092B-C50C-407E-A947-70E740481C1C}">
                <a14:useLocalDpi xmlns:a14="http://schemas.microsoft.com/office/drawing/2010/main" val="0"/>
              </a:ext>
            </a:extLst>
          </a:blip>
          <a:srcRect l="7635" r="8397"/>
          <a:stretch/>
        </p:blipFill>
        <p:spPr bwMode="auto">
          <a:xfrm>
            <a:off x="2408349" y="1075050"/>
            <a:ext cx="7212169" cy="4831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233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EA2130-8C50-451E-AD98-86D9CCC6CDE5}"/>
              </a:ext>
            </a:extLst>
          </p:cNvPr>
          <p:cNvSpPr>
            <a:spLocks noGrp="1"/>
          </p:cNvSpPr>
          <p:nvPr>
            <p:ph type="title"/>
          </p:nvPr>
        </p:nvSpPr>
        <p:spPr/>
        <p:txBody>
          <a:bodyPr/>
          <a:lstStyle/>
          <a:p>
            <a:r>
              <a:rPr lang="en-GB" dirty="0"/>
              <a:t>Welcome to Client Side Scripting! </a:t>
            </a:r>
            <a:endParaRPr lang="en-MT" dirty="0"/>
          </a:p>
        </p:txBody>
      </p:sp>
      <p:sp>
        <p:nvSpPr>
          <p:cNvPr id="3" name="Content Placeholder 2">
            <a:extLst>
              <a:ext uri="{FF2B5EF4-FFF2-40B4-BE49-F238E27FC236}">
                <a16:creationId xmlns="" xmlns:a16="http://schemas.microsoft.com/office/drawing/2014/main" id="{259EA294-3165-4296-86D0-CE3F628B30BC}"/>
              </a:ext>
            </a:extLst>
          </p:cNvPr>
          <p:cNvSpPr>
            <a:spLocks noGrp="1"/>
          </p:cNvSpPr>
          <p:nvPr>
            <p:ph idx="1"/>
          </p:nvPr>
        </p:nvSpPr>
        <p:spPr/>
        <p:txBody>
          <a:bodyPr/>
          <a:lstStyle/>
          <a:p>
            <a:pPr marL="0" indent="0" algn="just">
              <a:buNone/>
            </a:pPr>
            <a:r>
              <a:rPr lang="en-GB" dirty="0"/>
              <a:t>The end goal of this unit is to fuse client-side web technologies to create a web application. There also exist several client side frameworks such as Bootstrap and Ionic. For this unit, we will be focusing on HTML, CSS, and if need be JavaScript.</a:t>
            </a:r>
            <a:endParaRPr lang="en-MT" dirty="0"/>
          </a:p>
        </p:txBody>
      </p:sp>
      <p:pic>
        <p:nvPicPr>
          <p:cNvPr id="4098" name="Picture 2" descr="Web Development – BR Marketing Agency">
            <a:extLst>
              <a:ext uri="{FF2B5EF4-FFF2-40B4-BE49-F238E27FC236}">
                <a16:creationId xmlns="" xmlns:a16="http://schemas.microsoft.com/office/drawing/2014/main" id="{06A7DE03-A3F8-4E2D-8844-359BBCC88E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220278"/>
            <a:ext cx="4236226" cy="282139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 xmlns:a16="http://schemas.microsoft.com/office/drawing/2014/main" id="{FA7787B2-1E09-495D-9B32-5F11E7C844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220279"/>
            <a:ext cx="5014320" cy="282139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Download LAUGHiNG EMOJi Free PNG transparent image and clipart">
            <a:extLst>
              <a:ext uri="{FF2B5EF4-FFF2-40B4-BE49-F238E27FC236}">
                <a16:creationId xmlns="" xmlns:a16="http://schemas.microsoft.com/office/drawing/2014/main" id="{D96E4A16-B244-4C77-8CDF-BA0EB168B9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91871" y="905256"/>
            <a:ext cx="738014" cy="738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373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About me</a:t>
            </a:r>
          </a:p>
        </p:txBody>
      </p:sp>
      <p:pic>
        <p:nvPicPr>
          <p:cNvPr id="1028" name="Picture 4" descr="C Programming Icon - Free Download, PNG and Vector">
            <a:extLst>
              <a:ext uri="{FF2B5EF4-FFF2-40B4-BE49-F238E27FC236}">
                <a16:creationId xmlns="" xmlns:a16="http://schemas.microsoft.com/office/drawing/2014/main" id="{F42FB096-928E-4EBD-9C66-8ADE97C8E7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9133" y="1901652"/>
            <a:ext cx="2640330" cy="264033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CAST – The Malta College of Arts, Science &amp; Technology">
            <a:extLst>
              <a:ext uri="{FF2B5EF4-FFF2-40B4-BE49-F238E27FC236}">
                <a16:creationId xmlns="" xmlns:a16="http://schemas.microsoft.com/office/drawing/2014/main" id="{73FA3B68-8505-4659-BFAB-89D914506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159556"/>
            <a:ext cx="4529797" cy="106226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 xmlns:a16="http://schemas.microsoft.com/office/drawing/2014/main" id="{59637C6C-7474-436F-A8DC-2F7B578BADB8}"/>
              </a:ext>
            </a:extLst>
          </p:cNvPr>
          <p:cNvSpPr txBox="1"/>
          <p:nvPr/>
        </p:nvSpPr>
        <p:spPr>
          <a:xfrm>
            <a:off x="6400800" y="3630083"/>
            <a:ext cx="4224997" cy="2585323"/>
          </a:xfrm>
          <a:prstGeom prst="rect">
            <a:avLst/>
          </a:prstGeom>
          <a:noFill/>
        </p:spPr>
        <p:txBody>
          <a:bodyPr wrap="square" rtlCol="0">
            <a:spAutoFit/>
          </a:bodyPr>
          <a:lstStyle/>
          <a:p>
            <a:pPr algn="ctr"/>
            <a:r>
              <a:rPr lang="en-GB" dirty="0"/>
              <a:t>I acquired the Diploma in IT (MQF Level 3) in February 2019 where I familiarized myself with website design and development and C# (mainly Windows Forms and Console .NET Framework). I am currently following my second and last year of the Advanced Diploma in IT (Software Development</a:t>
            </a:r>
            <a:r>
              <a:rPr lang="en-GB" dirty="0" smtClean="0"/>
              <a:t>).</a:t>
            </a:r>
            <a:endParaRPr lang="en-MT" dirty="0"/>
          </a:p>
        </p:txBody>
      </p:sp>
      <p:sp>
        <p:nvSpPr>
          <p:cNvPr id="11" name="TextBox 10">
            <a:extLst>
              <a:ext uri="{FF2B5EF4-FFF2-40B4-BE49-F238E27FC236}">
                <a16:creationId xmlns="" xmlns:a16="http://schemas.microsoft.com/office/drawing/2014/main" id="{30BCBBD9-909E-406E-8676-FD33687AC91B}"/>
              </a:ext>
            </a:extLst>
          </p:cNvPr>
          <p:cNvSpPr txBox="1"/>
          <p:nvPr/>
        </p:nvSpPr>
        <p:spPr>
          <a:xfrm>
            <a:off x="1066800" y="4541982"/>
            <a:ext cx="4224997" cy="1477328"/>
          </a:xfrm>
          <a:prstGeom prst="rect">
            <a:avLst/>
          </a:prstGeom>
          <a:noFill/>
        </p:spPr>
        <p:txBody>
          <a:bodyPr wrap="square" rtlCol="0">
            <a:spAutoFit/>
          </a:bodyPr>
          <a:lstStyle/>
          <a:p>
            <a:pPr algn="ctr"/>
            <a:r>
              <a:rPr lang="en-GB" dirty="0"/>
              <a:t>As a 19-year old software development enthusiast, I experiment with Java, C#, Unity, HTML, CSS, JavaScript, jQuery, PHP and SQL.</a:t>
            </a:r>
            <a:endParaRPr lang="en-MT" dirty="0"/>
          </a:p>
        </p:txBody>
      </p:sp>
    </p:spTree>
    <p:extLst>
      <p:ext uri="{BB962C8B-B14F-4D97-AF65-F5344CB8AC3E}">
        <p14:creationId xmlns:p14="http://schemas.microsoft.com/office/powerpoint/2010/main" val="183243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9DA1CA-47D3-4D05-B217-1D3D6340DA60}"/>
              </a:ext>
            </a:extLst>
          </p:cNvPr>
          <p:cNvSpPr>
            <a:spLocks noGrp="1"/>
          </p:cNvSpPr>
          <p:nvPr>
            <p:ph type="title"/>
          </p:nvPr>
        </p:nvSpPr>
        <p:spPr/>
        <p:txBody>
          <a:bodyPr/>
          <a:lstStyle/>
          <a:p>
            <a:pPr algn="ctr"/>
            <a:r>
              <a:rPr lang="en-GB" dirty="0"/>
              <a:t>My goals before turning 20</a:t>
            </a:r>
            <a:endParaRPr lang="en-MT" dirty="0"/>
          </a:p>
        </p:txBody>
      </p:sp>
      <p:sp>
        <p:nvSpPr>
          <p:cNvPr id="3" name="Content Placeholder 2">
            <a:extLst>
              <a:ext uri="{FF2B5EF4-FFF2-40B4-BE49-F238E27FC236}">
                <a16:creationId xmlns="" xmlns:a16="http://schemas.microsoft.com/office/drawing/2014/main" id="{639DBA77-9546-4615-9910-9191654884F4}"/>
              </a:ext>
            </a:extLst>
          </p:cNvPr>
          <p:cNvSpPr>
            <a:spLocks noGrp="1"/>
          </p:cNvSpPr>
          <p:nvPr>
            <p:ph idx="1"/>
          </p:nvPr>
        </p:nvSpPr>
        <p:spPr/>
        <p:txBody>
          <a:bodyPr/>
          <a:lstStyle/>
          <a:p>
            <a:r>
              <a:rPr lang="en-GB" dirty="0"/>
              <a:t>Exploring web scraping technologies via Selenium and C#/Java, as well as Beautiful Soup and Python.</a:t>
            </a:r>
          </a:p>
          <a:p>
            <a:r>
              <a:rPr lang="en-GB" dirty="0"/>
              <a:t>Continue working on my C# .NET library </a:t>
            </a:r>
            <a:r>
              <a:rPr lang="en-GB" dirty="0">
                <a:hlinkClick r:id="rId2"/>
              </a:rPr>
              <a:t>Mauren</a:t>
            </a:r>
            <a:r>
              <a:rPr lang="en-GB" dirty="0"/>
              <a:t>. (This contains a lot of ready-made code to aid with string manipulation, arithmetic operations and user input)</a:t>
            </a:r>
          </a:p>
          <a:p>
            <a:r>
              <a:rPr lang="en-GB" dirty="0"/>
              <a:t>Enhance my </a:t>
            </a:r>
            <a:r>
              <a:rPr lang="en-GB" dirty="0">
                <a:hlinkClick r:id="rId3"/>
              </a:rPr>
              <a:t>Pacman Unity project </a:t>
            </a:r>
            <a:r>
              <a:rPr lang="en-GB" dirty="0"/>
              <a:t>by spawning dots and ghosts at runtime.</a:t>
            </a:r>
          </a:p>
          <a:p>
            <a:r>
              <a:rPr lang="en-GB" dirty="0"/>
              <a:t>Build a database managed system (maybe a COVID-19 tracking system).</a:t>
            </a:r>
          </a:p>
          <a:p>
            <a:r>
              <a:rPr lang="en-GB" dirty="0"/>
              <a:t>Inspire Maltese netizens to familiarize themselves with coding as I believe it hones critical thinking skills.</a:t>
            </a:r>
          </a:p>
        </p:txBody>
      </p:sp>
      <p:pic>
        <p:nvPicPr>
          <p:cNvPr id="2050" name="Picture 2" descr="Pacman PNG Transparent Images | PNG All">
            <a:extLst>
              <a:ext uri="{FF2B5EF4-FFF2-40B4-BE49-F238E27FC236}">
                <a16:creationId xmlns="" xmlns:a16="http://schemas.microsoft.com/office/drawing/2014/main" id="{7515CF2C-6BF3-40B9-B65D-FAA2CD1B61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2289" y="4411810"/>
            <a:ext cx="1702191" cy="17021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TRING_SPLIT – New function in SQL Server 2016 - Simple BI Insights">
            <a:extLst>
              <a:ext uri="{FF2B5EF4-FFF2-40B4-BE49-F238E27FC236}">
                <a16:creationId xmlns="" xmlns:a16="http://schemas.microsoft.com/office/drawing/2014/main" id="{71147A6D-9DA5-44A3-B742-706E379171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0611" y="4209001"/>
            <a:ext cx="3571875"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ml5 Js Css3 Logo Png">
            <a:extLst>
              <a:ext uri="{FF2B5EF4-FFF2-40B4-BE49-F238E27FC236}">
                <a16:creationId xmlns="" xmlns:a16="http://schemas.microsoft.com/office/drawing/2014/main" id="{749567B7-FE78-4927-AF0A-C2D0FBA81B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04060" y="4576772"/>
            <a:ext cx="3621140" cy="137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345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89FEBC-A69A-4797-B8DC-F4B395652789}"/>
              </a:ext>
            </a:extLst>
          </p:cNvPr>
          <p:cNvSpPr>
            <a:spLocks noGrp="1"/>
          </p:cNvSpPr>
          <p:nvPr>
            <p:ph type="title"/>
          </p:nvPr>
        </p:nvSpPr>
        <p:spPr/>
        <p:txBody>
          <a:bodyPr/>
          <a:lstStyle/>
          <a:p>
            <a:pPr algn="ctr"/>
            <a:r>
              <a:rPr lang="en-GB" dirty="0"/>
              <a:t>Work Experience</a:t>
            </a:r>
            <a:endParaRPr lang="en-MT" dirty="0"/>
          </a:p>
        </p:txBody>
      </p:sp>
      <p:pic>
        <p:nvPicPr>
          <p:cNvPr id="3074" name="Picture 2" descr="Volo Media Ltd">
            <a:extLst>
              <a:ext uri="{FF2B5EF4-FFF2-40B4-BE49-F238E27FC236}">
                <a16:creationId xmlns="" xmlns:a16="http://schemas.microsoft.com/office/drawing/2014/main" id="{BA229DD6-CF23-437B-A451-61EB32F02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896" y="2118164"/>
            <a:ext cx="2733675" cy="2733675"/>
          </a:xfrm>
          <a:prstGeom prst="rect">
            <a:avLst/>
          </a:prstGeom>
          <a:extLst>
            <a:ext uri="{909E8E84-426E-40DD-AFC4-6F175D3DCCD1}">
              <a14:hiddenFill xmlns:a14="http://schemas.microsoft.com/office/drawing/2010/main">
                <a:solidFill>
                  <a:srgbClr val="FFFFFF"/>
                </a:solidFill>
              </a14:hiddenFill>
            </a:ext>
          </a:extLst>
        </p:spPr>
      </p:pic>
      <p:pic>
        <p:nvPicPr>
          <p:cNvPr id="3076" name="Picture 4" descr="The Expatriates Unit is Moving | Identity Malta Agency">
            <a:extLst>
              <a:ext uri="{FF2B5EF4-FFF2-40B4-BE49-F238E27FC236}">
                <a16:creationId xmlns="" xmlns:a16="http://schemas.microsoft.com/office/drawing/2014/main" id="{A9B93970-B8A9-48CC-BE47-4932186D0E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8992" y="2111152"/>
            <a:ext cx="6224380" cy="2732655"/>
          </a:xfrm>
          <a:prstGeom prst="rect">
            <a:avLst/>
          </a:prstGeom>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3B8E3796-AD26-4CE1-863F-B774C603C88A}"/>
              </a:ext>
            </a:extLst>
          </p:cNvPr>
          <p:cNvSpPr txBox="1"/>
          <p:nvPr/>
        </p:nvSpPr>
        <p:spPr>
          <a:xfrm>
            <a:off x="1649896" y="5141843"/>
            <a:ext cx="9093476" cy="646331"/>
          </a:xfrm>
          <a:prstGeom prst="rect">
            <a:avLst/>
          </a:prstGeom>
          <a:noFill/>
        </p:spPr>
        <p:txBody>
          <a:bodyPr wrap="square" rtlCol="0">
            <a:spAutoFit/>
          </a:bodyPr>
          <a:lstStyle/>
          <a:p>
            <a:r>
              <a:rPr lang="en-GB" b="1" dirty="0"/>
              <a:t>Junior Content Writer </a:t>
            </a:r>
            <a:r>
              <a:rPr lang="en-GB" dirty="0"/>
              <a:t>at Volo Media, Mellieħa </a:t>
            </a:r>
            <a:r>
              <a:rPr lang="en-GB" sz="1400" dirty="0"/>
              <a:t>(19</a:t>
            </a:r>
            <a:r>
              <a:rPr lang="en-GB" sz="1400" baseline="30000" dirty="0"/>
              <a:t>th</a:t>
            </a:r>
            <a:r>
              <a:rPr lang="en-GB" sz="1400" dirty="0"/>
              <a:t> August 2019 – 27</a:t>
            </a:r>
            <a:r>
              <a:rPr lang="en-GB" sz="1400" baseline="30000" dirty="0"/>
              <a:t>th</a:t>
            </a:r>
            <a:r>
              <a:rPr lang="en-GB" sz="1400" dirty="0"/>
              <a:t> September 2019)</a:t>
            </a:r>
          </a:p>
          <a:p>
            <a:r>
              <a:rPr lang="en-GB" b="1" dirty="0"/>
              <a:t>Data Entry Clerk </a:t>
            </a:r>
            <a:r>
              <a:rPr lang="en-GB" dirty="0"/>
              <a:t>at Identity </a:t>
            </a:r>
            <a:r>
              <a:rPr lang="en-GB" dirty="0" smtClean="0"/>
              <a:t>Malta Agency, </a:t>
            </a:r>
            <a:r>
              <a:rPr lang="en-GB" dirty="0"/>
              <a:t>Msida </a:t>
            </a:r>
            <a:r>
              <a:rPr lang="en-GB" sz="1400" dirty="0"/>
              <a:t>(13</a:t>
            </a:r>
            <a:r>
              <a:rPr lang="en-GB" sz="1400" baseline="30000" dirty="0"/>
              <a:t>th</a:t>
            </a:r>
            <a:r>
              <a:rPr lang="en-GB" sz="1400" dirty="0"/>
              <a:t> July 2020 – 25</a:t>
            </a:r>
            <a:r>
              <a:rPr lang="en-GB" sz="1400" baseline="30000" dirty="0"/>
              <a:t>th</a:t>
            </a:r>
            <a:r>
              <a:rPr lang="en-GB" sz="1400" dirty="0"/>
              <a:t> September 2020)</a:t>
            </a:r>
            <a:endParaRPr lang="en-MT" dirty="0"/>
          </a:p>
        </p:txBody>
      </p:sp>
    </p:spTree>
    <p:extLst>
      <p:ext uri="{BB962C8B-B14F-4D97-AF65-F5344CB8AC3E}">
        <p14:creationId xmlns:p14="http://schemas.microsoft.com/office/powerpoint/2010/main" val="1989607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47DAC6-CE16-464E-B5F7-9AF616F8E344}"/>
              </a:ext>
            </a:extLst>
          </p:cNvPr>
          <p:cNvSpPr>
            <a:spLocks noGrp="1"/>
          </p:cNvSpPr>
          <p:nvPr>
            <p:ph type="title"/>
          </p:nvPr>
        </p:nvSpPr>
        <p:spPr/>
        <p:txBody>
          <a:bodyPr/>
          <a:lstStyle/>
          <a:p>
            <a:r>
              <a:rPr lang="en-GB" dirty="0"/>
              <a:t>What is client-side scripting?</a:t>
            </a:r>
            <a:br>
              <a:rPr lang="en-GB" dirty="0"/>
            </a:br>
            <a:r>
              <a:rPr lang="en-GB" sz="2800" dirty="0"/>
              <a:t>Why is it used?</a:t>
            </a:r>
            <a:endParaRPr lang="en-MT" sz="2800" dirty="0"/>
          </a:p>
        </p:txBody>
      </p:sp>
      <p:sp>
        <p:nvSpPr>
          <p:cNvPr id="3" name="Content Placeholder 2">
            <a:extLst>
              <a:ext uri="{FF2B5EF4-FFF2-40B4-BE49-F238E27FC236}">
                <a16:creationId xmlns="" xmlns:a16="http://schemas.microsoft.com/office/drawing/2014/main" id="{4B168DC9-6117-41A0-BD4F-7F02B94E446E}"/>
              </a:ext>
            </a:extLst>
          </p:cNvPr>
          <p:cNvSpPr>
            <a:spLocks noGrp="1"/>
          </p:cNvSpPr>
          <p:nvPr>
            <p:ph idx="1"/>
          </p:nvPr>
        </p:nvSpPr>
        <p:spPr>
          <a:xfrm>
            <a:off x="1066800" y="2014194"/>
            <a:ext cx="10058400" cy="3101145"/>
          </a:xfrm>
        </p:spPr>
        <p:txBody>
          <a:bodyPr>
            <a:normAutofit/>
          </a:bodyPr>
          <a:lstStyle/>
          <a:p>
            <a:pPr marL="0" indent="0" algn="just">
              <a:lnSpc>
                <a:spcPct val="107000"/>
              </a:lnSpc>
              <a:spcAft>
                <a:spcPts val="800"/>
              </a:spcAft>
              <a:buNone/>
            </a:pPr>
            <a:r>
              <a:rPr lang="en-US" sz="1600" dirty="0">
                <a:effectLst/>
                <a:ea typeface="Calibri" panose="020F0502020204030204" pitchFamily="34" charset="0"/>
                <a:cs typeface="Times New Roman" panose="02020603050405020304" pitchFamily="18" charset="0"/>
              </a:rPr>
              <a:t>Client-side scripting refers to executing scripts on a browser running on a desktop computer, laptop, tablet or smartphone. Client-side also refers to any visible content inside the browser, such as elements (block of text, images, lists), as well as events being triggered (the behavior of a website which is normally defined in JavaScript). Usually, scripts are linked to an HTML file (this defines the structure of a webpage). The HTML defines how the elements are placed in a webpage, whereas CSS defines how the elements are stylized, whereas JavaScript defines how the webpage and its elements behave (such an event being triggered at the click of a button, as well as handling form validation to prevent user from submitting forms with incomplete fields). The focal point of client-side scripting is to render a user-friendly and functional website.</a:t>
            </a:r>
          </a:p>
        </p:txBody>
      </p:sp>
    </p:spTree>
    <p:extLst>
      <p:ext uri="{BB962C8B-B14F-4D97-AF65-F5344CB8AC3E}">
        <p14:creationId xmlns:p14="http://schemas.microsoft.com/office/powerpoint/2010/main" val="23340853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B4BB4F-2949-44F7-AB57-F37817610597}"/>
              </a:ext>
            </a:extLst>
          </p:cNvPr>
          <p:cNvSpPr>
            <a:spLocks noGrp="1"/>
          </p:cNvSpPr>
          <p:nvPr>
            <p:ph type="title"/>
          </p:nvPr>
        </p:nvSpPr>
        <p:spPr/>
        <p:txBody>
          <a:bodyPr/>
          <a:lstStyle/>
          <a:p>
            <a:r>
              <a:rPr lang="en-GB" dirty="0"/>
              <a:t>Advantages of client-side scripting</a:t>
            </a:r>
            <a:endParaRPr lang="en-MT" dirty="0"/>
          </a:p>
        </p:txBody>
      </p:sp>
      <p:sp>
        <p:nvSpPr>
          <p:cNvPr id="3" name="Content Placeholder 2">
            <a:extLst>
              <a:ext uri="{FF2B5EF4-FFF2-40B4-BE49-F238E27FC236}">
                <a16:creationId xmlns="" xmlns:a16="http://schemas.microsoft.com/office/drawing/2014/main" id="{016F4155-F3AA-4278-813E-93BF917DA27E}"/>
              </a:ext>
            </a:extLst>
          </p:cNvPr>
          <p:cNvSpPr>
            <a:spLocks noGrp="1"/>
          </p:cNvSpPr>
          <p:nvPr>
            <p:ph idx="1"/>
          </p:nvPr>
        </p:nvSpPr>
        <p:spPr/>
        <p:txBody>
          <a:bodyPr/>
          <a:lstStyle/>
          <a:p>
            <a:pPr algn="just">
              <a:lnSpc>
                <a:spcPct val="107000"/>
              </a:lnSpc>
            </a:pPr>
            <a:r>
              <a:rPr lang="en-US" sz="1600" dirty="0">
                <a:effectLst/>
                <a:ea typeface="Calibri" panose="020F0502020204030204" pitchFamily="34" charset="0"/>
                <a:cs typeface="Times New Roman" panose="02020603050405020304" pitchFamily="18" charset="0"/>
              </a:rPr>
              <a:t>Client-side scripting allows easy and quick form validation whereby the page does not need to be reloaded. Submission events can be fired to prevent user from submitting if any fields are incomplete.</a:t>
            </a:r>
            <a:endParaRPr lang="en-MT" sz="1600" dirty="0">
              <a:effectLst/>
              <a:ea typeface="Calibri" panose="020F0502020204030204" pitchFamily="34" charset="0"/>
              <a:cs typeface="Times New Roman" panose="02020603050405020304" pitchFamily="18" charset="0"/>
            </a:endParaRPr>
          </a:p>
          <a:p>
            <a:pPr algn="just">
              <a:lnSpc>
                <a:spcPct val="107000"/>
              </a:lnSpc>
            </a:pPr>
            <a:r>
              <a:rPr lang="en-US" sz="1600" dirty="0">
                <a:effectLst/>
                <a:ea typeface="Calibri" panose="020F0502020204030204" pitchFamily="34" charset="0"/>
                <a:cs typeface="Times New Roman" panose="02020603050405020304" pitchFamily="18" charset="0"/>
              </a:rPr>
              <a:t>Execution is faster as no server is required to execute the scripts.</a:t>
            </a:r>
            <a:endParaRPr lang="en-MT" sz="1600" dirty="0">
              <a:effectLst/>
              <a:ea typeface="Calibri" panose="020F0502020204030204" pitchFamily="34" charset="0"/>
              <a:cs typeface="Times New Roman" panose="02020603050405020304" pitchFamily="18" charset="0"/>
            </a:endParaRPr>
          </a:p>
          <a:p>
            <a:pPr algn="just">
              <a:lnSpc>
                <a:spcPct val="107000"/>
              </a:lnSpc>
              <a:spcAft>
                <a:spcPts val="800"/>
              </a:spcAft>
            </a:pPr>
            <a:r>
              <a:rPr lang="en-US" sz="1600" dirty="0">
                <a:effectLst/>
                <a:ea typeface="Calibri" panose="020F0502020204030204" pitchFamily="34" charset="0"/>
                <a:cs typeface="Times New Roman" panose="02020603050405020304" pitchFamily="18" charset="0"/>
              </a:rPr>
              <a:t>Scripts, stylesheets and HTML files are accessible within the browser via developer tools. The client would be able to modify the files.</a:t>
            </a:r>
            <a:endParaRPr lang="en-MT" sz="1600" dirty="0">
              <a:effectLst/>
              <a:ea typeface="Calibri" panose="020F0502020204030204" pitchFamily="34" charset="0"/>
              <a:cs typeface="Times New Roman" panose="02020603050405020304" pitchFamily="18" charset="0"/>
            </a:endParaRPr>
          </a:p>
        </p:txBody>
      </p:sp>
      <p:pic>
        <p:nvPicPr>
          <p:cNvPr id="1026" name="Picture 2" descr="DevTools Author | A selection of author settings for Chrome Developer To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6051" y="3822690"/>
            <a:ext cx="2527435" cy="252743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Develop and Maintain ASP.NET &amp; ASP.NET MVC applications - Features |  ReShar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2514" y="4220070"/>
            <a:ext cx="4725474" cy="1732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6862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Web browsers</a:t>
            </a:r>
            <a:endParaRPr lang="en-US" dirty="0"/>
          </a:p>
        </p:txBody>
      </p:sp>
      <p:sp>
        <p:nvSpPr>
          <p:cNvPr id="3" name="Content Placeholder 2"/>
          <p:cNvSpPr>
            <a:spLocks noGrp="1"/>
          </p:cNvSpPr>
          <p:nvPr>
            <p:ph idx="1"/>
          </p:nvPr>
        </p:nvSpPr>
        <p:spPr/>
        <p:txBody>
          <a:bodyPr/>
          <a:lstStyle/>
          <a:p>
            <a:pPr marL="0" indent="0" algn="just">
              <a:buNone/>
            </a:pPr>
            <a:r>
              <a:rPr lang="en-GB" dirty="0" smtClean="0"/>
              <a:t>In its simplest terms, a web browser (otherwise shortened to the term browser) is a software application enabling access of information on the World Wide Web. Whenever the user requests to access a webpage of a website (through search engines or address bar), a web server will retrieve the contents of the web page which is subsequently displayed on the user’s device. To date, the most popular browser is Google Chrome. Nowadays, browsers are available for a plethora of devices, namely desktop PCs, laptops, smartphones, tablets and even the Raspberry Pi.</a:t>
            </a:r>
            <a:endParaRPr lang="en-US" dirty="0"/>
          </a:p>
        </p:txBody>
      </p:sp>
      <p:pic>
        <p:nvPicPr>
          <p:cNvPr id="2052" name="Picture 4" descr="C-YBER - Are web browsers finally shifting their focus to security and  privac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1045" y="4027932"/>
            <a:ext cx="2789910" cy="1705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85427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5310" y="642594"/>
            <a:ext cx="8569890" cy="1371600"/>
          </a:xfrm>
        </p:spPr>
        <p:txBody>
          <a:bodyPr/>
          <a:lstStyle/>
          <a:p>
            <a:r>
              <a:rPr lang="en-GB" dirty="0" smtClean="0"/>
              <a:t>Google Chrome</a:t>
            </a:r>
            <a:endParaRPr lang="en-US" dirty="0"/>
          </a:p>
        </p:txBody>
      </p:sp>
      <p:sp>
        <p:nvSpPr>
          <p:cNvPr id="3" name="Content Placeholder 2"/>
          <p:cNvSpPr>
            <a:spLocks noGrp="1"/>
          </p:cNvSpPr>
          <p:nvPr>
            <p:ph idx="1"/>
          </p:nvPr>
        </p:nvSpPr>
        <p:spPr>
          <a:xfrm>
            <a:off x="1066800" y="2242158"/>
            <a:ext cx="10058400" cy="3710585"/>
          </a:xfrm>
        </p:spPr>
        <p:txBody>
          <a:bodyPr/>
          <a:lstStyle/>
          <a:p>
            <a:pPr marL="0" indent="0" algn="just" fontAlgn="base">
              <a:buNone/>
            </a:pPr>
            <a:r>
              <a:rPr lang="en-GB" dirty="0">
                <a:hlinkClick r:id="rId2"/>
              </a:rPr>
              <a:t>Google Chrome</a:t>
            </a:r>
            <a:r>
              <a:rPr lang="en-GB" b="1" dirty="0"/>
              <a:t> </a:t>
            </a:r>
            <a:r>
              <a:rPr lang="en-GB" dirty="0"/>
              <a:t>offers a plethora of web developer tools (particularly device toolbar to ensure the responsiveness of a website on smaller devices and Console toolbar to debug and test JavaScript code, as well change HTML elements and styling). </a:t>
            </a:r>
          </a:p>
          <a:p>
            <a:pPr marL="0" indent="0" algn="just" fontAlgn="base">
              <a:buNone/>
            </a:pPr>
            <a:r>
              <a:rPr lang="en-GB" dirty="0"/>
              <a:t>Moreover, Google Chrome comes with a Task Manager where users can see how many resources (CPU usage and memory) are allocated to each tab and extension. One can easily eliminate a tab, otherwise known as a process, in case of </a:t>
            </a:r>
            <a:r>
              <a:rPr lang="en-GB" dirty="0" smtClean="0"/>
              <a:t>misbehaviour</a:t>
            </a:r>
            <a:r>
              <a:rPr lang="en-GB" dirty="0"/>
              <a:t>. </a:t>
            </a:r>
          </a:p>
        </p:txBody>
      </p:sp>
      <p:pic>
        <p:nvPicPr>
          <p:cNvPr id="5122" name="Picture 2" descr="The Branding Source: New logo: Google Chrome icon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677919"/>
            <a:ext cx="1336275" cy="133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6434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d9d9ac22-6b23-4745-92ea-c69becf7e4b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9EA05292F43AC468E47792DE7151F8D" ma:contentTypeVersion="13" ma:contentTypeDescription="Create a new document." ma:contentTypeScope="" ma:versionID="803ad2c30b9a0a334f48b490dafeb011">
  <xsd:schema xmlns:xsd="http://www.w3.org/2001/XMLSchema" xmlns:xs="http://www.w3.org/2001/XMLSchema" xmlns:p="http://schemas.microsoft.com/office/2006/metadata/properties" xmlns:ns3="d9d9ac22-6b23-4745-92ea-c69becf7e4b2" xmlns:ns4="45676021-86ec-45db-8abb-edbe2c2c4101" targetNamespace="http://schemas.microsoft.com/office/2006/metadata/properties" ma:root="true" ma:fieldsID="3af67083b40321adf5c8791a7cec23ac" ns3:_="" ns4:_="">
    <xsd:import namespace="d9d9ac22-6b23-4745-92ea-c69becf7e4b2"/>
    <xsd:import namespace="45676021-86ec-45db-8abb-edbe2c2c4101"/>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d9ac22-6b23-4745-92ea-c69becf7e4b2"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5676021-86ec-45db-8abb-edbe2c2c4101"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purl.org/dc/terms/"/>
    <ds:schemaRef ds:uri="d9d9ac22-6b23-4745-92ea-c69becf7e4b2"/>
    <ds:schemaRef ds:uri="45676021-86ec-45db-8abb-edbe2c2c4101"/>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8D891A2C-7683-4A63-9EAA-400EA9F042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d9ac22-6b23-4745-92ea-c69becf7e4b2"/>
    <ds:schemaRef ds:uri="45676021-86ec-45db-8abb-edbe2c2c41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{B8513025-06E8-46D6-BED0-BE17B08D4381}tf78438558_win32</Template>
  <TotalTime>695</TotalTime>
  <Words>1179</Words>
  <Application>Microsoft Office PowerPoint</Application>
  <PresentationFormat>Widescreen</PresentationFormat>
  <Paragraphs>69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Century Gothic</vt:lpstr>
      <vt:lpstr>Garamond</vt:lpstr>
      <vt:lpstr>Times New Roman</vt:lpstr>
      <vt:lpstr>Wingdings</vt:lpstr>
      <vt:lpstr>SavonVTI</vt:lpstr>
      <vt:lpstr>Client Side Scripting</vt:lpstr>
      <vt:lpstr>Welcome to Client Side Scripting! </vt:lpstr>
      <vt:lpstr>About me</vt:lpstr>
      <vt:lpstr>My goals before turning 20</vt:lpstr>
      <vt:lpstr>Work Experience</vt:lpstr>
      <vt:lpstr>What is client-side scripting? Why is it used?</vt:lpstr>
      <vt:lpstr>Advantages of client-side scripting</vt:lpstr>
      <vt:lpstr>Web browsers</vt:lpstr>
      <vt:lpstr>Google Chrome</vt:lpstr>
      <vt:lpstr>How to access developer tools in Google Chrome…</vt:lpstr>
      <vt:lpstr>Microsoft Edge</vt:lpstr>
      <vt:lpstr>How to access developer tools in Microsoft Edge…</vt:lpstr>
      <vt:lpstr>Opera</vt:lpstr>
      <vt:lpstr>How to access developer tools in Opera…</vt:lpstr>
      <vt:lpstr>Viewing source code</vt:lpstr>
      <vt:lpstr>What do you need for this unit?</vt:lpstr>
      <vt:lpstr>Nota bene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Side Scripting</dc:title>
  <dc:creator>Mandy Farrugia</dc:creator>
  <cp:lastModifiedBy>Mandy Farrugia</cp:lastModifiedBy>
  <cp:revision>41</cp:revision>
  <dcterms:created xsi:type="dcterms:W3CDTF">2021-02-25T19:29:30Z</dcterms:created>
  <dcterms:modified xsi:type="dcterms:W3CDTF">2021-03-03T08:43:20Z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0x01010099EA05292F43AC468E47792DE7151F8D</vt:lpwstr>
  </property>
</Properties>
</file>