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4" r:id="rId8"/>
    <p:sldId id="265" r:id="rId9"/>
    <p:sldId id="318" r:id="rId10"/>
    <p:sldId id="317" r:id="rId11"/>
    <p:sldId id="319" r:id="rId12"/>
    <p:sldId id="282" r:id="rId13"/>
    <p:sldId id="283" r:id="rId14"/>
    <p:sldId id="284" r:id="rId15"/>
    <p:sldId id="285" r:id="rId16"/>
    <p:sldId id="287" r:id="rId17"/>
    <p:sldId id="286" r:id="rId18"/>
    <p:sldId id="289" r:id="rId19"/>
    <p:sldId id="288" r:id="rId20"/>
    <p:sldId id="290" r:id="rId21"/>
    <p:sldId id="291" r:id="rId22"/>
    <p:sldId id="292" r:id="rId23"/>
    <p:sldId id="272" r:id="rId24"/>
    <p:sldId id="273" r:id="rId25"/>
    <p:sldId id="275" r:id="rId26"/>
    <p:sldId id="276" r:id="rId27"/>
    <p:sldId id="274" r:id="rId28"/>
    <p:sldId id="277" r:id="rId29"/>
    <p:sldId id="278" r:id="rId30"/>
    <p:sldId id="279" r:id="rId31"/>
    <p:sldId id="280" r:id="rId32"/>
    <p:sldId id="281" r:id="rId33"/>
    <p:sldId id="266" r:id="rId34"/>
    <p:sldId id="267" r:id="rId35"/>
    <p:sldId id="268" r:id="rId36"/>
    <p:sldId id="269" r:id="rId37"/>
    <p:sldId id="270" r:id="rId38"/>
    <p:sldId id="271" r:id="rId39"/>
    <p:sldId id="293" r:id="rId40"/>
    <p:sldId id="294" r:id="rId41"/>
    <p:sldId id="295" r:id="rId42"/>
    <p:sldId id="296" r:id="rId43"/>
    <p:sldId id="299" r:id="rId44"/>
    <p:sldId id="297" r:id="rId45"/>
    <p:sldId id="298" r:id="rId46"/>
    <p:sldId id="300" r:id="rId47"/>
    <p:sldId id="301" r:id="rId48"/>
    <p:sldId id="303" r:id="rId49"/>
    <p:sldId id="304" r:id="rId50"/>
    <p:sldId id="302" r:id="rId51"/>
    <p:sldId id="305" r:id="rId52"/>
    <p:sldId id="306" r:id="rId53"/>
    <p:sldId id="307" r:id="rId54"/>
    <p:sldId id="308" r:id="rId55"/>
    <p:sldId id="310" r:id="rId56"/>
    <p:sldId id="311" r:id="rId57"/>
    <p:sldId id="312" r:id="rId58"/>
    <p:sldId id="313" r:id="rId59"/>
    <p:sldId id="316" r:id="rId60"/>
    <p:sldId id="314" r:id="rId61"/>
    <p:sldId id="315"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C8A89A4-23C1-4DD2-8F8D-969E495CA8B6}">
          <p14:sldIdLst>
            <p14:sldId id="257"/>
          </p14:sldIdLst>
        </p14:section>
        <p14:section name="GitHub vs GitHub Desktop" id="{0C5DF125-CC4B-4251-804E-59902BAFE30C}">
          <p14:sldIdLst>
            <p14:sldId id="262"/>
            <p14:sldId id="263"/>
            <p14:sldId id="264"/>
            <p14:sldId id="265"/>
          </p14:sldIdLst>
        </p14:section>
        <p14:section name="Installing GitHub Desktop" id="{C5B9EB20-268D-42D8-BA9B-579308D85C5F}">
          <p14:sldIdLst>
            <p14:sldId id="318"/>
            <p14:sldId id="317"/>
            <p14:sldId id="319"/>
          </p14:sldIdLst>
        </p14:section>
        <p14:section name="Signing up for GitHub" id="{A1B0A1A0-3B29-4FDA-BBD9-6A893080F64C}">
          <p14:sldIdLst>
            <p14:sldId id="282"/>
            <p14:sldId id="283"/>
            <p14:sldId id="284"/>
            <p14:sldId id="285"/>
            <p14:sldId id="287"/>
          </p14:sldIdLst>
        </p14:section>
        <p14:section name="How to access your repositories" id="{AD4E2ABB-F188-4CBC-90B5-AEB99FBD8DD6}">
          <p14:sldIdLst>
            <p14:sldId id="286"/>
            <p14:sldId id="289"/>
          </p14:sldIdLst>
        </p14:section>
        <p14:section name="How to create a repository" id="{1F414336-3FA0-4F03-9F18-2442E32D8276}">
          <p14:sldIdLst>
            <p14:sldId id="288"/>
            <p14:sldId id="290"/>
            <p14:sldId id="291"/>
            <p14:sldId id="292"/>
          </p14:sldIdLst>
        </p14:section>
        <p14:section name="Collaborators" id="{8873453F-F021-4E54-A657-2C8921094004}">
          <p14:sldIdLst>
            <p14:sldId id="272"/>
            <p14:sldId id="273"/>
            <p14:sldId id="275"/>
            <p14:sldId id="276"/>
            <p14:sldId id="274"/>
          </p14:sldIdLst>
        </p14:section>
        <p14:section name="How to invite collaborators?" id="{D8E693DC-BC84-48EF-8C1B-8A04CBEAE1F9}">
          <p14:sldIdLst>
            <p14:sldId id="277"/>
            <p14:sldId id="278"/>
            <p14:sldId id="279"/>
            <p14:sldId id="280"/>
            <p14:sldId id="281"/>
          </p14:sldIdLst>
        </p14:section>
        <p14:section name="Cloning the repository" id="{E70AFDA1-596D-4106-B7F5-75E721296EA1}">
          <p14:sldIdLst>
            <p14:sldId id="266"/>
            <p14:sldId id="267"/>
            <p14:sldId id="268"/>
            <p14:sldId id="269"/>
            <p14:sldId id="270"/>
            <p14:sldId id="271"/>
          </p14:sldIdLst>
        </p14:section>
        <p14:section name="Commits to repository" id="{EF09E06A-7180-4CCA-BEF0-CBD0678C2C7E}">
          <p14:sldIdLst>
            <p14:sldId id="293"/>
            <p14:sldId id="294"/>
            <p14:sldId id="295"/>
            <p14:sldId id="296"/>
            <p14:sldId id="299"/>
            <p14:sldId id="297"/>
            <p14:sldId id="298"/>
            <p14:sldId id="300"/>
            <p14:sldId id="301"/>
            <p14:sldId id="303"/>
            <p14:sldId id="304"/>
          </p14:sldIdLst>
        </p14:section>
        <p14:section name="Changing accessibility" id="{8624D9B5-294D-4BEE-AD1C-67005D370429}">
          <p14:sldIdLst>
            <p14:sldId id="302"/>
            <p14:sldId id="305"/>
          </p14:sldIdLst>
        </p14:section>
        <p14:section name="Repository deletion" id="{283FF3D0-F61B-4D1D-9DD9-9A3AC48E9671}">
          <p14:sldIdLst>
            <p14:sldId id="306"/>
          </p14:sldIdLst>
        </p14:section>
        <p14:section name="Appearance" id="{D8331C6B-B589-4E11-AE95-F74E6AC843E9}">
          <p14:sldIdLst>
            <p14:sldId id="307"/>
            <p14:sldId id="308"/>
          </p14:sldIdLst>
        </p14:section>
        <p14:section name="Changing username" id="{F4CF98D3-6CF7-4911-A3CD-FE2316C99ACB}">
          <p14:sldIdLst>
            <p14:sldId id="310"/>
            <p14:sldId id="311"/>
            <p14:sldId id="312"/>
          </p14:sldIdLst>
        </p14:section>
        <p14:section name="Updating your profile" id="{6B07FD32-89FF-43B3-8FC6-348742E0A01D}">
          <p14:sldIdLst>
            <p14:sldId id="313"/>
          </p14:sldIdLst>
        </p14:section>
        <p14:section name="Conclusion" id="{2117AF29-8549-4121-B806-447360800882}">
          <p14:sldIdLst>
            <p14:sldId id="316"/>
            <p14:sldId id="314"/>
            <p14:sldId id="31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50" autoAdjust="0"/>
    <p:restoredTop sz="94249" autoAdjust="0"/>
  </p:normalViewPr>
  <p:slideViewPr>
    <p:cSldViewPr snapToGrid="0">
      <p:cViewPr>
        <p:scale>
          <a:sx n="74" d="100"/>
          <a:sy n="74" d="100"/>
        </p:scale>
        <p:origin x="5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xmlns=""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3/12/2021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xmlns=""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xmlns=""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3/12/2021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xmlns=""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3/12/2021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3/12/2021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xmlns=""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3/12/2021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mailto:mandy.farrugia.c10352@mcast.edu.mt" TargetMode="External"/><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desktop.github.c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 Id="rId4" Type="http://schemas.openxmlformats.org/officeDocument/2006/relationships/image" Target="../media/image5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github.com/settings" TargetMode="External"/><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hyperlink" Target="https://github.com/settings/appearance" TargetMode="External"/><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hyperlink" Target="https://github.com/settings" TargetMode="External"/><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hyperlink" Target="https://teams.microsoft.com/l/team/19:fdeae27221eb42e4a420bcc6aaf9f6f9@thread.tacv2/conversations?groupId=40348d54-98a1-4251-9b23-c20502b48b4c&amp;tenantId=255bebb6-afe8-4d45-acc9-dc7ddc9479fe"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sktop.github.com/" TargetMode="Externa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xmlns=""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xmlns="" id="{2644B391-9BFE-445C-A9EC-F544BB85FB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xmlns="" id="{80F26E69-87D9-4655-AE7B-280A87AA3C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xmlns=""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INTRODUCTION TO GITHUB</a:t>
            </a:r>
          </a:p>
        </p:txBody>
      </p:sp>
      <p:sp>
        <p:nvSpPr>
          <p:cNvPr id="3" name="Subtitle 2">
            <a:extLst>
              <a:ext uri="{FF2B5EF4-FFF2-40B4-BE49-F238E27FC236}">
                <a16:creationId xmlns:a16="http://schemas.microsoft.com/office/drawing/2014/main" xmlns=""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Mandy Farrugia</a:t>
            </a:r>
          </a:p>
        </p:txBody>
      </p:sp>
      <p:pic>
        <p:nvPicPr>
          <p:cNvPr id="1026" name="Picture 2">
            <a:extLst>
              <a:ext uri="{FF2B5EF4-FFF2-40B4-BE49-F238E27FC236}">
                <a16:creationId xmlns:a16="http://schemas.microsoft.com/office/drawing/2014/main" xmlns="" id="{9653254D-AC75-472E-B5EB-57C2BAAF49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725" y="1808532"/>
            <a:ext cx="3240936" cy="3240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D9747389-8540-461D-9F9B-B99B338F7C5F}"/>
              </a:ext>
            </a:extLst>
          </p:cNvPr>
          <p:cNvSpPr>
            <a:spLocks noGrp="1"/>
          </p:cNvSpPr>
          <p:nvPr>
            <p:ph type="title"/>
          </p:nvPr>
        </p:nvSpPr>
        <p:spPr>
          <a:xfrm>
            <a:off x="1066800" y="642594"/>
            <a:ext cx="10058400" cy="1371600"/>
          </a:xfrm>
        </p:spPr>
        <p:txBody>
          <a:bodyPr/>
          <a:lstStyle/>
          <a:p>
            <a:r>
              <a:rPr lang="en-US" dirty="0"/>
              <a:t>Signing up for GitHub</a:t>
            </a:r>
          </a:p>
        </p:txBody>
      </p:sp>
      <p:pic>
        <p:nvPicPr>
          <p:cNvPr id="5" name="Content Placeholder 4">
            <a:extLst>
              <a:ext uri="{FF2B5EF4-FFF2-40B4-BE49-F238E27FC236}">
                <a16:creationId xmlns:a16="http://schemas.microsoft.com/office/drawing/2014/main" xmlns="" id="{3B8E8328-0F9F-4335-A9B4-C436E6C491C8}"/>
              </a:ext>
            </a:extLst>
          </p:cNvPr>
          <p:cNvPicPr>
            <a:picLocks noGrp="1" noChangeAspect="1"/>
          </p:cNvPicPr>
          <p:nvPr>
            <p:ph sz="half" idx="1"/>
          </p:nvPr>
        </p:nvPicPr>
        <p:blipFill>
          <a:blip r:embed="rId2"/>
          <a:stretch>
            <a:fillRect/>
          </a:stretch>
        </p:blipFill>
        <p:spPr>
          <a:xfrm>
            <a:off x="1066800" y="2134997"/>
            <a:ext cx="4664075" cy="3685286"/>
          </a:xfrm>
        </p:spPr>
      </p:pic>
      <p:sp>
        <p:nvSpPr>
          <p:cNvPr id="12" name="Content Placeholder 3">
            <a:extLst>
              <a:ext uri="{FF2B5EF4-FFF2-40B4-BE49-F238E27FC236}">
                <a16:creationId xmlns:a16="http://schemas.microsoft.com/office/drawing/2014/main" xmlns="" id="{06A163E0-2832-4071-B5AA-7B5E0893EC45}"/>
              </a:ext>
            </a:extLst>
          </p:cNvPr>
          <p:cNvSpPr>
            <a:spLocks noGrp="1"/>
          </p:cNvSpPr>
          <p:nvPr>
            <p:ph sz="half" idx="2"/>
          </p:nvPr>
        </p:nvSpPr>
        <p:spPr>
          <a:xfrm>
            <a:off x="6461760" y="2103120"/>
            <a:ext cx="4663440" cy="3749040"/>
          </a:xfrm>
        </p:spPr>
        <p:txBody>
          <a:bodyPr/>
          <a:lstStyle/>
          <a:p>
            <a:pPr marL="0" indent="0" algn="just">
              <a:buNone/>
            </a:pPr>
            <a:r>
              <a:rPr lang="en-US" dirty="0"/>
              <a:t>You will be asked to solve a puzzle to verify your account. Once you have successfully verified your account, press </a:t>
            </a:r>
            <a:r>
              <a:rPr lang="en-US" b="1" dirty="0"/>
              <a:t>Create account</a:t>
            </a:r>
            <a:r>
              <a:rPr lang="en-US" dirty="0"/>
              <a:t>.</a:t>
            </a:r>
          </a:p>
        </p:txBody>
      </p:sp>
    </p:spTree>
    <p:extLst>
      <p:ext uri="{BB962C8B-B14F-4D97-AF65-F5344CB8AC3E}">
        <p14:creationId xmlns:p14="http://schemas.microsoft.com/office/powerpoint/2010/main" val="643658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035882-48B9-4C3C-9BFF-305C492051B2}"/>
              </a:ext>
            </a:extLst>
          </p:cNvPr>
          <p:cNvSpPr>
            <a:spLocks noGrp="1"/>
          </p:cNvSpPr>
          <p:nvPr>
            <p:ph type="title"/>
          </p:nvPr>
        </p:nvSpPr>
        <p:spPr/>
        <p:txBody>
          <a:bodyPr/>
          <a:lstStyle/>
          <a:p>
            <a:pPr algn="ctr"/>
            <a:r>
              <a:rPr lang="en-GB" dirty="0"/>
              <a:t>See for yourself whichever options you deem best…</a:t>
            </a:r>
            <a:endParaRPr lang="en-MT" dirty="0"/>
          </a:p>
        </p:txBody>
      </p:sp>
      <p:pic>
        <p:nvPicPr>
          <p:cNvPr id="6" name="Content Placeholder 5">
            <a:extLst>
              <a:ext uri="{FF2B5EF4-FFF2-40B4-BE49-F238E27FC236}">
                <a16:creationId xmlns:a16="http://schemas.microsoft.com/office/drawing/2014/main" xmlns="" id="{B7A15056-DE86-4C26-A72A-BAA021EDBA02}"/>
              </a:ext>
            </a:extLst>
          </p:cNvPr>
          <p:cNvPicPr>
            <a:picLocks noGrp="1" noChangeAspect="1"/>
          </p:cNvPicPr>
          <p:nvPr>
            <p:ph sz="half" idx="1"/>
          </p:nvPr>
        </p:nvPicPr>
        <p:blipFill>
          <a:blip r:embed="rId2"/>
          <a:stretch>
            <a:fillRect/>
          </a:stretch>
        </p:blipFill>
        <p:spPr>
          <a:xfrm>
            <a:off x="1581150" y="2231707"/>
            <a:ext cx="5001252" cy="3749358"/>
          </a:xfrm>
        </p:spPr>
      </p:pic>
      <p:pic>
        <p:nvPicPr>
          <p:cNvPr id="8" name="Content Placeholder 7">
            <a:extLst>
              <a:ext uri="{FF2B5EF4-FFF2-40B4-BE49-F238E27FC236}">
                <a16:creationId xmlns:a16="http://schemas.microsoft.com/office/drawing/2014/main" xmlns="" id="{6710FE0C-D7BB-4F19-B788-463D78AB7271}"/>
              </a:ext>
            </a:extLst>
          </p:cNvPr>
          <p:cNvPicPr>
            <a:picLocks noGrp="1" noChangeAspect="1"/>
          </p:cNvPicPr>
          <p:nvPr>
            <p:ph sz="half" idx="2"/>
          </p:nvPr>
        </p:nvPicPr>
        <p:blipFill>
          <a:blip r:embed="rId3"/>
          <a:stretch>
            <a:fillRect/>
          </a:stretch>
        </p:blipFill>
        <p:spPr>
          <a:xfrm>
            <a:off x="6638300" y="2231707"/>
            <a:ext cx="3693854" cy="3748087"/>
          </a:xfrm>
        </p:spPr>
      </p:pic>
    </p:spTree>
    <p:extLst>
      <p:ext uri="{BB962C8B-B14F-4D97-AF65-F5344CB8AC3E}">
        <p14:creationId xmlns:p14="http://schemas.microsoft.com/office/powerpoint/2010/main" val="3254993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70581D-8ED8-42E5-940E-2E96414827EB}"/>
              </a:ext>
            </a:extLst>
          </p:cNvPr>
          <p:cNvSpPr>
            <a:spLocks noGrp="1"/>
          </p:cNvSpPr>
          <p:nvPr>
            <p:ph type="title"/>
          </p:nvPr>
        </p:nvSpPr>
        <p:spPr/>
        <p:txBody>
          <a:bodyPr/>
          <a:lstStyle/>
          <a:p>
            <a:r>
              <a:rPr lang="en-GB" dirty="0"/>
              <a:t>Verifying your </a:t>
            </a:r>
            <a:r>
              <a:rPr lang="en-GB"/>
              <a:t>email address</a:t>
            </a:r>
            <a:endParaRPr lang="en-MT" dirty="0"/>
          </a:p>
        </p:txBody>
      </p:sp>
      <p:pic>
        <p:nvPicPr>
          <p:cNvPr id="6" name="Content Placeholder 5">
            <a:extLst>
              <a:ext uri="{FF2B5EF4-FFF2-40B4-BE49-F238E27FC236}">
                <a16:creationId xmlns:a16="http://schemas.microsoft.com/office/drawing/2014/main" xmlns="" id="{5D0BCAE3-222A-4245-921E-B15721AF3D1C}"/>
              </a:ext>
            </a:extLst>
          </p:cNvPr>
          <p:cNvPicPr>
            <a:picLocks noGrp="1" noChangeAspect="1"/>
          </p:cNvPicPr>
          <p:nvPr>
            <p:ph sz="half" idx="1"/>
          </p:nvPr>
        </p:nvPicPr>
        <p:blipFill>
          <a:blip r:embed="rId2"/>
          <a:stretch>
            <a:fillRect/>
          </a:stretch>
        </p:blipFill>
        <p:spPr>
          <a:xfrm>
            <a:off x="1066800" y="2014194"/>
            <a:ext cx="4962772" cy="2023094"/>
          </a:xfrm>
        </p:spPr>
      </p:pic>
      <p:sp>
        <p:nvSpPr>
          <p:cNvPr id="4" name="Content Placeholder 3">
            <a:extLst>
              <a:ext uri="{FF2B5EF4-FFF2-40B4-BE49-F238E27FC236}">
                <a16:creationId xmlns:a16="http://schemas.microsoft.com/office/drawing/2014/main" xmlns="" id="{E6A8F811-5F31-4CCF-852E-93A2736551B3}"/>
              </a:ext>
            </a:extLst>
          </p:cNvPr>
          <p:cNvSpPr>
            <a:spLocks noGrp="1"/>
          </p:cNvSpPr>
          <p:nvPr>
            <p:ph sz="half" idx="2"/>
          </p:nvPr>
        </p:nvSpPr>
        <p:spPr>
          <a:xfrm>
            <a:off x="1066800" y="4340886"/>
            <a:ext cx="9746890" cy="832005"/>
          </a:xfrm>
        </p:spPr>
        <p:txBody>
          <a:bodyPr>
            <a:normAutofit/>
          </a:bodyPr>
          <a:lstStyle/>
          <a:p>
            <a:pPr marL="0" indent="0" algn="just">
              <a:buNone/>
            </a:pPr>
            <a:r>
              <a:rPr lang="en-GB" sz="1400" dirty="0"/>
              <a:t>Kindly access your inbox and check whether you have received an email prompting you to verify your email address. I would highly recommend checking </a:t>
            </a:r>
            <a:r>
              <a:rPr lang="en-GB" sz="1400" b="1" dirty="0"/>
              <a:t>Spam/Junk folders</a:t>
            </a:r>
            <a:r>
              <a:rPr lang="en-GB" sz="1400" dirty="0"/>
              <a:t>, as well as Unfocused in the case of Outlook. Once you have received the verification email, press Verify email address. Then you will be good to go.</a:t>
            </a:r>
          </a:p>
        </p:txBody>
      </p:sp>
      <p:pic>
        <p:nvPicPr>
          <p:cNvPr id="8" name="Picture 7">
            <a:extLst>
              <a:ext uri="{FF2B5EF4-FFF2-40B4-BE49-F238E27FC236}">
                <a16:creationId xmlns:a16="http://schemas.microsoft.com/office/drawing/2014/main" xmlns="" id="{3D659F74-43E5-4845-AE27-81D412AD2D6C}"/>
              </a:ext>
            </a:extLst>
          </p:cNvPr>
          <p:cNvPicPr>
            <a:picLocks noChangeAspect="1"/>
          </p:cNvPicPr>
          <p:nvPr/>
        </p:nvPicPr>
        <p:blipFill>
          <a:blip r:embed="rId3"/>
          <a:stretch>
            <a:fillRect/>
          </a:stretch>
        </p:blipFill>
        <p:spPr>
          <a:xfrm>
            <a:off x="6341081" y="2014194"/>
            <a:ext cx="4472609" cy="2023095"/>
          </a:xfrm>
          <a:prstGeom prst="rect">
            <a:avLst/>
          </a:prstGeom>
        </p:spPr>
      </p:pic>
    </p:spTree>
    <p:extLst>
      <p:ext uri="{BB962C8B-B14F-4D97-AF65-F5344CB8AC3E}">
        <p14:creationId xmlns:p14="http://schemas.microsoft.com/office/powerpoint/2010/main" val="586640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Congrats! You are now verified!</a:t>
            </a:r>
            <a:endParaRPr lang="en-US" dirty="0"/>
          </a:p>
        </p:txBody>
      </p:sp>
      <p:pic>
        <p:nvPicPr>
          <p:cNvPr id="5" name="Content Placeholder 4"/>
          <p:cNvPicPr>
            <a:picLocks noGrp="1" noChangeAspect="1"/>
          </p:cNvPicPr>
          <p:nvPr>
            <p:ph sz="half" idx="1"/>
          </p:nvPr>
        </p:nvPicPr>
        <p:blipFill>
          <a:blip r:embed="rId2"/>
          <a:stretch>
            <a:fillRect/>
          </a:stretch>
        </p:blipFill>
        <p:spPr>
          <a:xfrm>
            <a:off x="2147552" y="2014194"/>
            <a:ext cx="7896896" cy="3792359"/>
          </a:xfrm>
          <a:prstGeom prst="rect">
            <a:avLst/>
          </a:prstGeom>
        </p:spPr>
      </p:pic>
    </p:spTree>
    <p:extLst>
      <p:ext uri="{BB962C8B-B14F-4D97-AF65-F5344CB8AC3E}">
        <p14:creationId xmlns:p14="http://schemas.microsoft.com/office/powerpoint/2010/main" val="37150880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access your repositories…</a:t>
            </a:r>
            <a:endParaRPr lang="en-US" dirty="0"/>
          </a:p>
        </p:txBody>
      </p:sp>
      <p:pic>
        <p:nvPicPr>
          <p:cNvPr id="5" name="Content Placeholder 4"/>
          <p:cNvPicPr>
            <a:picLocks noGrp="1" noChangeAspect="1"/>
          </p:cNvPicPr>
          <p:nvPr>
            <p:ph sz="half" idx="1"/>
          </p:nvPr>
        </p:nvPicPr>
        <p:blipFill>
          <a:blip r:embed="rId2"/>
          <a:stretch>
            <a:fillRect/>
          </a:stretch>
        </p:blipFill>
        <p:spPr>
          <a:xfrm>
            <a:off x="1066800" y="2104073"/>
            <a:ext cx="1862451" cy="3748087"/>
          </a:xfrm>
          <a:prstGeom prst="rect">
            <a:avLst/>
          </a:prstGeom>
        </p:spPr>
      </p:pic>
      <p:sp>
        <p:nvSpPr>
          <p:cNvPr id="4" name="Content Placeholder 3"/>
          <p:cNvSpPr>
            <a:spLocks noGrp="1"/>
          </p:cNvSpPr>
          <p:nvPr>
            <p:ph sz="half" idx="2"/>
          </p:nvPr>
        </p:nvSpPr>
        <p:spPr>
          <a:xfrm>
            <a:off x="3206839" y="2103120"/>
            <a:ext cx="7918361" cy="3749040"/>
          </a:xfrm>
        </p:spPr>
        <p:txBody>
          <a:bodyPr/>
          <a:lstStyle/>
          <a:p>
            <a:pPr marL="0" indent="0" algn="just">
              <a:buNone/>
            </a:pPr>
            <a:r>
              <a:rPr lang="en-GB" dirty="0" smtClean="0"/>
              <a:t>On the far right side of the navigation menu, you will see your avatar next to the </a:t>
            </a:r>
            <a:r>
              <a:rPr lang="en-GB" b="1" dirty="0" smtClean="0"/>
              <a:t>notifications</a:t>
            </a:r>
            <a:r>
              <a:rPr lang="en-GB" dirty="0" smtClean="0"/>
              <a:t> and </a:t>
            </a:r>
            <a:r>
              <a:rPr lang="en-GB" b="1" dirty="0" smtClean="0"/>
              <a:t>add repository </a:t>
            </a:r>
            <a:r>
              <a:rPr lang="en-GB" dirty="0" smtClean="0"/>
              <a:t>buttons. Select </a:t>
            </a:r>
            <a:r>
              <a:rPr lang="en-GB" b="1" dirty="0" smtClean="0"/>
              <a:t>Your repositories</a:t>
            </a:r>
            <a:r>
              <a:rPr lang="en-GB" dirty="0" smtClean="0"/>
              <a:t>. You will then be taken to a webpage displaying all available repositories, regardless of their accessibility.</a:t>
            </a:r>
          </a:p>
          <a:p>
            <a:pPr marL="0" indent="0" algn="just">
              <a:buNone/>
            </a:pPr>
            <a:r>
              <a:rPr lang="en-GB" sz="1600" dirty="0" smtClean="0"/>
              <a:t>The anatomy of the link showing all available repositories goes as follows:</a:t>
            </a:r>
          </a:p>
          <a:p>
            <a:pPr marL="0" indent="0" algn="just">
              <a:buNone/>
            </a:pPr>
            <a:r>
              <a:rPr lang="en-US" sz="1400" dirty="0"/>
              <a:t>https://github.com/[</a:t>
            </a:r>
            <a:r>
              <a:rPr lang="en-US" sz="1400" dirty="0" smtClean="0"/>
              <a:t>username]?tab=repositories</a:t>
            </a:r>
            <a:endParaRPr lang="en-GB" sz="1400" dirty="0" smtClean="0"/>
          </a:p>
          <a:p>
            <a:pPr marL="0" indent="0" algn="just">
              <a:buNone/>
            </a:pPr>
            <a:r>
              <a:rPr lang="en-US" sz="1400" dirty="0">
                <a:solidFill>
                  <a:srgbClr val="FF0000"/>
                </a:solidFill>
              </a:rPr>
              <a:t>Do not include the square brackets.</a:t>
            </a:r>
          </a:p>
          <a:p>
            <a:pPr marL="0" indent="0" algn="just">
              <a:buNone/>
            </a:pPr>
            <a:endParaRPr lang="en-US" b="1" dirty="0"/>
          </a:p>
        </p:txBody>
      </p:sp>
    </p:spTree>
    <p:extLst>
      <p:ext uri="{BB962C8B-B14F-4D97-AF65-F5344CB8AC3E}">
        <p14:creationId xmlns:p14="http://schemas.microsoft.com/office/powerpoint/2010/main" val="19658656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list of private and public repositories…</a:t>
            </a:r>
            <a:endParaRPr lang="en-US" dirty="0"/>
          </a:p>
        </p:txBody>
      </p:sp>
      <p:pic>
        <p:nvPicPr>
          <p:cNvPr id="7" name="Content Placeholder 6"/>
          <p:cNvPicPr>
            <a:picLocks noGrp="1" noChangeAspect="1"/>
          </p:cNvPicPr>
          <p:nvPr>
            <p:ph idx="1"/>
          </p:nvPr>
        </p:nvPicPr>
        <p:blipFill>
          <a:blip r:embed="rId2"/>
          <a:stretch>
            <a:fillRect/>
          </a:stretch>
        </p:blipFill>
        <p:spPr>
          <a:xfrm>
            <a:off x="2318218" y="2014194"/>
            <a:ext cx="7555563" cy="3849687"/>
          </a:xfrm>
          <a:prstGeom prst="rect">
            <a:avLst/>
          </a:prstGeom>
        </p:spPr>
      </p:pic>
    </p:spTree>
    <p:extLst>
      <p:ext uri="{BB962C8B-B14F-4D97-AF65-F5344CB8AC3E}">
        <p14:creationId xmlns:p14="http://schemas.microsoft.com/office/powerpoint/2010/main" val="29317143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create a repository</a:t>
            </a:r>
            <a:endParaRPr lang="en-US" dirty="0"/>
          </a:p>
        </p:txBody>
      </p:sp>
      <p:pic>
        <p:nvPicPr>
          <p:cNvPr id="5" name="Content Placeholder 4"/>
          <p:cNvPicPr>
            <a:picLocks noGrp="1" noChangeAspect="1"/>
          </p:cNvPicPr>
          <p:nvPr>
            <p:ph sz="half" idx="1"/>
          </p:nvPr>
        </p:nvPicPr>
        <p:blipFill>
          <a:blip r:embed="rId2"/>
          <a:stretch>
            <a:fillRect/>
          </a:stretch>
        </p:blipFill>
        <p:spPr>
          <a:xfrm>
            <a:off x="1066800" y="2301350"/>
            <a:ext cx="4747091" cy="853974"/>
          </a:xfrm>
          <a:prstGeom prst="rect">
            <a:avLst/>
          </a:prstGeom>
        </p:spPr>
      </p:pic>
      <p:sp>
        <p:nvSpPr>
          <p:cNvPr id="4" name="Content Placeholder 3"/>
          <p:cNvSpPr>
            <a:spLocks noGrp="1"/>
          </p:cNvSpPr>
          <p:nvPr>
            <p:ph sz="half" idx="2"/>
          </p:nvPr>
        </p:nvSpPr>
        <p:spPr/>
        <p:txBody>
          <a:bodyPr/>
          <a:lstStyle/>
          <a:p>
            <a:pPr marL="0" indent="0" algn="just">
              <a:buNone/>
            </a:pPr>
            <a:r>
              <a:rPr lang="en-GB" dirty="0" smtClean="0"/>
              <a:t>You may either press the </a:t>
            </a:r>
            <a:r>
              <a:rPr lang="en-GB" b="1" dirty="0" smtClean="0"/>
              <a:t>New button </a:t>
            </a:r>
            <a:r>
              <a:rPr lang="en-GB" dirty="0" smtClean="0"/>
              <a:t>within the Repositories page or you may press the + button and select </a:t>
            </a:r>
            <a:r>
              <a:rPr lang="en-GB" b="1" dirty="0" smtClean="0"/>
              <a:t>New repository</a:t>
            </a:r>
            <a:r>
              <a:rPr lang="en-GB" dirty="0" smtClean="0"/>
              <a:t>. Either method yields the same result.</a:t>
            </a:r>
            <a:endParaRPr lang="en-US" dirty="0"/>
          </a:p>
        </p:txBody>
      </p:sp>
      <p:pic>
        <p:nvPicPr>
          <p:cNvPr id="6" name="Picture 5"/>
          <p:cNvPicPr>
            <a:picLocks noChangeAspect="1"/>
          </p:cNvPicPr>
          <p:nvPr/>
        </p:nvPicPr>
        <p:blipFill>
          <a:blip r:embed="rId3"/>
          <a:stretch>
            <a:fillRect/>
          </a:stretch>
        </p:blipFill>
        <p:spPr>
          <a:xfrm>
            <a:off x="1066799" y="3442479"/>
            <a:ext cx="4747091" cy="2438279"/>
          </a:xfrm>
          <a:prstGeom prst="rect">
            <a:avLst/>
          </a:prstGeom>
        </p:spPr>
      </p:pic>
    </p:spTree>
    <p:extLst>
      <p:ext uri="{BB962C8B-B14F-4D97-AF65-F5344CB8AC3E}">
        <p14:creationId xmlns:p14="http://schemas.microsoft.com/office/powerpoint/2010/main" val="5933023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the repository</a:t>
            </a:r>
            <a:endParaRPr lang="en-US" dirty="0"/>
          </a:p>
        </p:txBody>
      </p:sp>
      <p:pic>
        <p:nvPicPr>
          <p:cNvPr id="5" name="Content Placeholder 4"/>
          <p:cNvPicPr>
            <a:picLocks noGrp="1" noChangeAspect="1"/>
          </p:cNvPicPr>
          <p:nvPr>
            <p:ph sz="half" idx="1"/>
          </p:nvPr>
        </p:nvPicPr>
        <p:blipFill>
          <a:blip r:embed="rId2"/>
          <a:stretch>
            <a:fillRect/>
          </a:stretch>
        </p:blipFill>
        <p:spPr>
          <a:xfrm>
            <a:off x="1066800" y="2205298"/>
            <a:ext cx="3865808" cy="1571388"/>
          </a:xfrm>
          <a:prstGeom prst="rect">
            <a:avLst/>
          </a:prstGeom>
        </p:spPr>
      </p:pic>
      <p:sp>
        <p:nvSpPr>
          <p:cNvPr id="4" name="Content Placeholder 3"/>
          <p:cNvSpPr>
            <a:spLocks noGrp="1"/>
          </p:cNvSpPr>
          <p:nvPr>
            <p:ph sz="half" idx="2"/>
          </p:nvPr>
        </p:nvSpPr>
        <p:spPr>
          <a:xfrm>
            <a:off x="5190186" y="2205297"/>
            <a:ext cx="5935014" cy="3983499"/>
          </a:xfrm>
        </p:spPr>
        <p:txBody>
          <a:bodyPr/>
          <a:lstStyle/>
          <a:p>
            <a:pPr marL="0" indent="0" algn="just">
              <a:buNone/>
            </a:pPr>
            <a:r>
              <a:rPr lang="en-GB" sz="1600" dirty="0" smtClean="0"/>
              <a:t>Creating the repository consists of the following steps:</a:t>
            </a:r>
          </a:p>
          <a:p>
            <a:pPr marL="342900" indent="-342900" algn="just">
              <a:buFont typeface="+mj-lt"/>
              <a:buAutoNum type="arabicPeriod"/>
            </a:pPr>
            <a:r>
              <a:rPr lang="en-GB" sz="1400" dirty="0" smtClean="0"/>
              <a:t>Naming the repository, as well as adding a description if need be. For a test repository, there is no need to add a description. This would only be ideal in the case of a team-work based project where the members would need to know what is the aim of this repository and what it stores.</a:t>
            </a:r>
          </a:p>
          <a:p>
            <a:pPr marL="342900" indent="-342900" algn="just">
              <a:buFont typeface="+mj-lt"/>
              <a:buAutoNum type="arabicPeriod"/>
            </a:pPr>
            <a:r>
              <a:rPr lang="en-GB" sz="1400" dirty="0" smtClean="0"/>
              <a:t>Selecting the accessibility.</a:t>
            </a:r>
          </a:p>
          <a:p>
            <a:pPr marL="0" indent="0" algn="just">
              <a:buNone/>
            </a:pPr>
            <a:r>
              <a:rPr lang="en-GB" sz="1400" dirty="0" smtClean="0">
                <a:solidFill>
                  <a:srgbClr val="FF0000"/>
                </a:solidFill>
              </a:rPr>
              <a:t>Given we will not be dealing with temporary files (as opposed to when it comes with Unity/Visual Studio), there is no need to add .</a:t>
            </a:r>
            <a:r>
              <a:rPr lang="en-GB" sz="1400" dirty="0" err="1" smtClean="0">
                <a:solidFill>
                  <a:srgbClr val="FF0000"/>
                </a:solidFill>
              </a:rPr>
              <a:t>gitignore</a:t>
            </a:r>
            <a:r>
              <a:rPr lang="en-GB" sz="1400" dirty="0" smtClean="0">
                <a:solidFill>
                  <a:srgbClr val="FF0000"/>
                </a:solidFill>
              </a:rPr>
              <a:t>. Adding a README file is also not necessary either.</a:t>
            </a:r>
          </a:p>
          <a:p>
            <a:pPr marL="342900" indent="-342900" algn="just">
              <a:buFont typeface="+mj-lt"/>
              <a:buAutoNum type="arabicPeriod" startAt="3"/>
            </a:pPr>
            <a:r>
              <a:rPr lang="en-GB" sz="1400" dirty="0" smtClean="0"/>
              <a:t>Click </a:t>
            </a:r>
            <a:r>
              <a:rPr lang="en-GB" sz="1400" b="1" dirty="0" smtClean="0"/>
              <a:t>Create repository </a:t>
            </a:r>
            <a:r>
              <a:rPr lang="en-GB" sz="1400" dirty="0" smtClean="0"/>
              <a:t>and </a:t>
            </a:r>
            <a:r>
              <a:rPr lang="en-GB" sz="1400" dirty="0" err="1" smtClean="0"/>
              <a:t>tada</a:t>
            </a:r>
            <a:r>
              <a:rPr lang="en-GB" sz="1400" dirty="0" smtClean="0"/>
              <a:t>, your repository will be up and running soon enough!</a:t>
            </a:r>
            <a:endParaRPr lang="en-US" sz="1400" dirty="0"/>
          </a:p>
        </p:txBody>
      </p:sp>
      <p:pic>
        <p:nvPicPr>
          <p:cNvPr id="6" name="Picture 5"/>
          <p:cNvPicPr>
            <a:picLocks noChangeAspect="1"/>
          </p:cNvPicPr>
          <p:nvPr/>
        </p:nvPicPr>
        <p:blipFill>
          <a:blip r:embed="rId3"/>
          <a:stretch>
            <a:fillRect/>
          </a:stretch>
        </p:blipFill>
        <p:spPr>
          <a:xfrm>
            <a:off x="1066800" y="3967790"/>
            <a:ext cx="3865808" cy="2221007"/>
          </a:xfrm>
          <a:prstGeom prst="rect">
            <a:avLst/>
          </a:prstGeom>
        </p:spPr>
      </p:pic>
    </p:spTree>
    <p:extLst>
      <p:ext uri="{BB962C8B-B14F-4D97-AF65-F5344CB8AC3E}">
        <p14:creationId xmlns:p14="http://schemas.microsoft.com/office/powerpoint/2010/main" val="2850598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Allow GitHub cloud to open GitHub Desktop to clone the repository</a:t>
            </a:r>
            <a:endParaRPr lang="en-US" dirty="0"/>
          </a:p>
        </p:txBody>
      </p:sp>
      <p:pic>
        <p:nvPicPr>
          <p:cNvPr id="5" name="Content Placeholder 4"/>
          <p:cNvPicPr>
            <a:picLocks noGrp="1" noChangeAspect="1"/>
          </p:cNvPicPr>
          <p:nvPr>
            <p:ph sz="half" idx="1"/>
          </p:nvPr>
        </p:nvPicPr>
        <p:blipFill>
          <a:blip r:embed="rId2"/>
          <a:stretch>
            <a:fillRect/>
          </a:stretch>
        </p:blipFill>
        <p:spPr>
          <a:xfrm>
            <a:off x="1066800" y="2103120"/>
            <a:ext cx="5183235" cy="2196993"/>
          </a:xfrm>
          <a:prstGeom prst="rect">
            <a:avLst/>
          </a:prstGeom>
        </p:spPr>
      </p:pic>
      <p:sp>
        <p:nvSpPr>
          <p:cNvPr id="4" name="Content Placeholder 3"/>
          <p:cNvSpPr>
            <a:spLocks noGrp="1"/>
          </p:cNvSpPr>
          <p:nvPr>
            <p:ph sz="half" idx="2"/>
          </p:nvPr>
        </p:nvSpPr>
        <p:spPr/>
        <p:txBody>
          <a:bodyPr/>
          <a:lstStyle/>
          <a:p>
            <a:pPr marL="0" indent="0" algn="just">
              <a:buNone/>
            </a:pPr>
            <a:r>
              <a:rPr lang="en-GB" dirty="0" smtClean="0"/>
              <a:t>Select </a:t>
            </a:r>
            <a:r>
              <a:rPr lang="en-GB" b="1" dirty="0" smtClean="0"/>
              <a:t>Set up in Desktop</a:t>
            </a:r>
            <a:r>
              <a:rPr lang="en-GB" dirty="0" smtClean="0"/>
              <a:t>. If you already have GitHub Desktop installed, an alert box should show up prompting you to accept or deny the request to open GitHub Desktop. Enable </a:t>
            </a:r>
            <a:r>
              <a:rPr lang="en-GB" b="1" dirty="0" smtClean="0"/>
              <a:t>Always allow github.com to open links of this type in the associated app</a:t>
            </a:r>
            <a:r>
              <a:rPr lang="en-GB" dirty="0" smtClean="0"/>
              <a:t>, then select Open.</a:t>
            </a:r>
            <a:endParaRPr lang="en-US" dirty="0"/>
          </a:p>
        </p:txBody>
      </p:sp>
      <p:pic>
        <p:nvPicPr>
          <p:cNvPr id="6" name="Picture 5"/>
          <p:cNvPicPr>
            <a:picLocks noChangeAspect="1"/>
          </p:cNvPicPr>
          <p:nvPr/>
        </p:nvPicPr>
        <p:blipFill>
          <a:blip r:embed="rId3"/>
          <a:stretch>
            <a:fillRect/>
          </a:stretch>
        </p:blipFill>
        <p:spPr>
          <a:xfrm>
            <a:off x="1066799" y="4389039"/>
            <a:ext cx="5183235" cy="1643711"/>
          </a:xfrm>
          <a:prstGeom prst="rect">
            <a:avLst/>
          </a:prstGeom>
        </p:spPr>
      </p:pic>
    </p:spTree>
    <p:extLst>
      <p:ext uri="{BB962C8B-B14F-4D97-AF65-F5344CB8AC3E}">
        <p14:creationId xmlns:p14="http://schemas.microsoft.com/office/powerpoint/2010/main" val="34510011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Cloning the repository</a:t>
            </a:r>
            <a:endParaRPr lang="en-US" dirty="0"/>
          </a:p>
        </p:txBody>
      </p:sp>
      <p:pic>
        <p:nvPicPr>
          <p:cNvPr id="5" name="Content Placeholder 4"/>
          <p:cNvPicPr>
            <a:picLocks noGrp="1" noChangeAspect="1"/>
          </p:cNvPicPr>
          <p:nvPr>
            <p:ph sz="half" idx="1"/>
          </p:nvPr>
        </p:nvPicPr>
        <p:blipFill>
          <a:blip r:embed="rId2"/>
          <a:stretch>
            <a:fillRect/>
          </a:stretch>
        </p:blipFill>
        <p:spPr>
          <a:xfrm>
            <a:off x="1066800" y="2103119"/>
            <a:ext cx="5149290" cy="3190097"/>
          </a:xfrm>
          <a:prstGeom prst="rect">
            <a:avLst/>
          </a:prstGeom>
        </p:spPr>
      </p:pic>
      <p:sp>
        <p:nvSpPr>
          <p:cNvPr id="4" name="Content Placeholder 3"/>
          <p:cNvSpPr>
            <a:spLocks noGrp="1"/>
          </p:cNvSpPr>
          <p:nvPr>
            <p:ph sz="half" idx="2"/>
          </p:nvPr>
        </p:nvSpPr>
        <p:spPr/>
        <p:txBody>
          <a:bodyPr/>
          <a:lstStyle/>
          <a:p>
            <a:pPr marL="0" indent="0" algn="just">
              <a:buNone/>
            </a:pPr>
            <a:r>
              <a:rPr lang="en-GB" dirty="0" smtClean="0"/>
              <a:t>You may choose to clone the repository anywhere you want in the file system as long as it is accessible. Please do not modify the content inside the first text field containing the repository URL.</a:t>
            </a:r>
            <a:endParaRPr lang="en-US" dirty="0"/>
          </a:p>
        </p:txBody>
      </p:sp>
    </p:spTree>
    <p:extLst>
      <p:ext uri="{BB962C8B-B14F-4D97-AF65-F5344CB8AC3E}">
        <p14:creationId xmlns:p14="http://schemas.microsoft.com/office/powerpoint/2010/main" val="1672558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47DAC6-CE16-464E-B5F7-9AF616F8E344}"/>
              </a:ext>
            </a:extLst>
          </p:cNvPr>
          <p:cNvSpPr>
            <a:spLocks noGrp="1"/>
          </p:cNvSpPr>
          <p:nvPr>
            <p:ph type="title"/>
          </p:nvPr>
        </p:nvSpPr>
        <p:spPr/>
        <p:txBody>
          <a:bodyPr/>
          <a:lstStyle/>
          <a:p>
            <a:r>
              <a:rPr lang="en-GB" dirty="0"/>
              <a:t>What is GitHub?</a:t>
            </a:r>
            <a:endParaRPr lang="en-MT" sz="2800" dirty="0"/>
          </a:p>
        </p:txBody>
      </p:sp>
      <p:sp>
        <p:nvSpPr>
          <p:cNvPr id="3" name="Content Placeholder 2">
            <a:extLst>
              <a:ext uri="{FF2B5EF4-FFF2-40B4-BE49-F238E27FC236}">
                <a16:creationId xmlns:a16="http://schemas.microsoft.com/office/drawing/2014/main" xmlns="" id="{4B168DC9-6117-41A0-BD4F-7F02B94E446E}"/>
              </a:ext>
            </a:extLst>
          </p:cNvPr>
          <p:cNvSpPr>
            <a:spLocks noGrp="1"/>
          </p:cNvSpPr>
          <p:nvPr>
            <p:ph idx="1"/>
          </p:nvPr>
        </p:nvSpPr>
        <p:spPr>
          <a:xfrm>
            <a:off x="1066800" y="2014194"/>
            <a:ext cx="10058400" cy="3101145"/>
          </a:xfrm>
        </p:spPr>
        <p:txBody>
          <a:bodyPr>
            <a:normAutofit fontScale="92500"/>
          </a:bodyPr>
          <a:lstStyle/>
          <a:p>
            <a:pPr marL="0" indent="0" algn="just">
              <a:lnSpc>
                <a:spcPct val="107000"/>
              </a:lnSpc>
              <a:spcAft>
                <a:spcPts val="800"/>
              </a:spcAft>
              <a:buNone/>
            </a:pPr>
            <a:r>
              <a:rPr lang="en-US" sz="1600" dirty="0">
                <a:effectLst/>
                <a:ea typeface="Calibri" panose="020F0502020204030204" pitchFamily="34" charset="0"/>
                <a:cs typeface="Times New Roman" panose="02020603050405020304" pitchFamily="18" charset="0"/>
              </a:rPr>
              <a:t>GitHub (software development repository) is an online cloud, just like OneDrive, Google Drive and Dropbox, in which files (each file no larger than 100MB/megabytes), projects and source code can be stored. It is used by a plethora of software development companies. Aside from having another backup, the advantage of using GitHub is that there are different versions of different saves one would have committed whilst working on their project. Should the project get corrupted, or a recent update mixes up the components, one can revert to previous versions, as well as download said version via GitHub. The code will be accessible to the user at any time. In the case of private repositories, the above applies to authorized users, also known as collaborators. </a:t>
            </a:r>
            <a:r>
              <a:rPr lang="en-US" sz="1600" dirty="0">
                <a:ea typeface="Calibri" panose="020F0502020204030204" pitchFamily="34" charset="0"/>
                <a:cs typeface="Times New Roman" panose="02020603050405020304" pitchFamily="18" charset="0"/>
              </a:rPr>
              <a:t>Furthermore, GitHub is the ideal tool to collaborate with other team members, software developers and design teams, among others.</a:t>
            </a:r>
          </a:p>
          <a:p>
            <a:pPr marL="0" indent="0" algn="just">
              <a:lnSpc>
                <a:spcPct val="107000"/>
              </a:lnSpc>
              <a:spcAft>
                <a:spcPts val="800"/>
              </a:spcAft>
              <a:buNone/>
            </a:pPr>
            <a:r>
              <a:rPr lang="en-US" sz="1600" dirty="0">
                <a:ea typeface="Calibri" panose="020F0502020204030204" pitchFamily="34" charset="0"/>
                <a:cs typeface="Times New Roman" panose="02020603050405020304" pitchFamily="18" charset="0"/>
              </a:rPr>
              <a:t>56 million users were reported to have registered with GitHub as of September 2020. GitHub was launched on 10 April 2008.</a:t>
            </a:r>
            <a:endParaRPr lang="en-US" sz="16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4085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3A252005-D472-4DF4-8EE7-649E4B01B311}"/>
              </a:ext>
            </a:extLst>
          </p:cNvPr>
          <p:cNvSpPr>
            <a:spLocks noGrp="1"/>
          </p:cNvSpPr>
          <p:nvPr>
            <p:ph type="title"/>
          </p:nvPr>
        </p:nvSpPr>
        <p:spPr>
          <a:xfrm>
            <a:off x="1066800" y="642594"/>
            <a:ext cx="10058400" cy="1371600"/>
          </a:xfrm>
        </p:spPr>
        <p:txBody>
          <a:bodyPr/>
          <a:lstStyle/>
          <a:p>
            <a:r>
              <a:rPr lang="en-US" dirty="0"/>
              <a:t>Adding collaborators to a private repository in GitHub Cloud</a:t>
            </a:r>
          </a:p>
        </p:txBody>
      </p:sp>
      <p:sp>
        <p:nvSpPr>
          <p:cNvPr id="11" name="Content Placeholder 2">
            <a:extLst>
              <a:ext uri="{FF2B5EF4-FFF2-40B4-BE49-F238E27FC236}">
                <a16:creationId xmlns:a16="http://schemas.microsoft.com/office/drawing/2014/main" xmlns="" id="{2FDE16EF-839D-4B55-9FEF-5B358044C650}"/>
              </a:ext>
            </a:extLst>
          </p:cNvPr>
          <p:cNvSpPr>
            <a:spLocks noGrp="1"/>
          </p:cNvSpPr>
          <p:nvPr>
            <p:ph idx="1"/>
          </p:nvPr>
        </p:nvSpPr>
        <p:spPr>
          <a:xfrm>
            <a:off x="1066800" y="2103120"/>
            <a:ext cx="10058400" cy="3849624"/>
          </a:xfrm>
        </p:spPr>
        <p:txBody>
          <a:bodyPr/>
          <a:lstStyle/>
          <a:p>
            <a:pPr marL="0" indent="0" algn="just">
              <a:buNone/>
            </a:pPr>
            <a:r>
              <a:rPr lang="en-US" dirty="0"/>
              <a:t>As a repository owner (there can be </a:t>
            </a:r>
            <a:r>
              <a:rPr lang="en-US" b="1" dirty="0"/>
              <a:t>only ONE owner </a:t>
            </a:r>
            <a:r>
              <a:rPr lang="en-US" dirty="0"/>
              <a:t>of a repository), you possess full control of your repository. In the case of public repositories, anyone can access your repository (even netizens who are not registered with GitHub). However, when it comes to private repositories, only the repository owner can access and modify the repository. In GitHub terminology, authorized users who can access a private repository are known as collaborators.</a:t>
            </a:r>
          </a:p>
        </p:txBody>
      </p:sp>
      <p:pic>
        <p:nvPicPr>
          <p:cNvPr id="1026" name="Picture 2" descr="See the source image">
            <a:extLst>
              <a:ext uri="{FF2B5EF4-FFF2-40B4-BE49-F238E27FC236}">
                <a16:creationId xmlns:a16="http://schemas.microsoft.com/office/drawing/2014/main" xmlns="" id="{C7DCD645-0E12-47AE-83F4-3A0FDDE44C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653181"/>
            <a:ext cx="2571750" cy="25622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xmlns="" id="{8CF50AC2-F3C5-4A5F-80E1-D6BB47F39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2409" y="3827804"/>
            <a:ext cx="2212977" cy="22129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e the source image">
            <a:extLst>
              <a:ext uri="{FF2B5EF4-FFF2-40B4-BE49-F238E27FC236}">
                <a16:creationId xmlns:a16="http://schemas.microsoft.com/office/drawing/2014/main" xmlns="" id="{C53F216F-0079-43D3-A270-0191D31E24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4382" y="3602381"/>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53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3749D9-E187-4172-A3F0-6AFA66844F02}"/>
              </a:ext>
            </a:extLst>
          </p:cNvPr>
          <p:cNvSpPr>
            <a:spLocks noGrp="1"/>
          </p:cNvSpPr>
          <p:nvPr>
            <p:ph type="title"/>
          </p:nvPr>
        </p:nvSpPr>
        <p:spPr/>
        <p:txBody>
          <a:bodyPr/>
          <a:lstStyle/>
          <a:p>
            <a:r>
              <a:rPr lang="en-GB" dirty="0"/>
              <a:t>What can a collaborator do?</a:t>
            </a:r>
            <a:endParaRPr lang="en-MT" dirty="0"/>
          </a:p>
        </p:txBody>
      </p:sp>
      <p:sp>
        <p:nvSpPr>
          <p:cNvPr id="3" name="Content Placeholder 2">
            <a:extLst>
              <a:ext uri="{FF2B5EF4-FFF2-40B4-BE49-F238E27FC236}">
                <a16:creationId xmlns:a16="http://schemas.microsoft.com/office/drawing/2014/main" xmlns="" id="{289CD891-4E41-482D-827F-5EC3E72635D1}"/>
              </a:ext>
            </a:extLst>
          </p:cNvPr>
          <p:cNvSpPr>
            <a:spLocks noGrp="1"/>
          </p:cNvSpPr>
          <p:nvPr>
            <p:ph idx="1"/>
          </p:nvPr>
        </p:nvSpPr>
        <p:spPr/>
        <p:txBody>
          <a:bodyPr/>
          <a:lstStyle/>
          <a:p>
            <a:pPr algn="just"/>
            <a:r>
              <a:rPr lang="en-GB" dirty="0"/>
              <a:t>Clone the repository via GitHub to their file system.</a:t>
            </a:r>
          </a:p>
          <a:p>
            <a:pPr algn="just"/>
            <a:r>
              <a:rPr lang="en-GB" dirty="0"/>
              <a:t>Upload files via cloud-based GitHub counterpart.</a:t>
            </a:r>
          </a:p>
          <a:p>
            <a:pPr algn="just"/>
            <a:r>
              <a:rPr lang="en-GB" dirty="0"/>
              <a:t>Add README file to the repository.</a:t>
            </a:r>
          </a:p>
          <a:p>
            <a:pPr algn="just"/>
            <a:r>
              <a:rPr lang="en-GB" dirty="0"/>
              <a:t>Fork a copy of the repository into your account.</a:t>
            </a:r>
          </a:p>
        </p:txBody>
      </p:sp>
      <p:pic>
        <p:nvPicPr>
          <p:cNvPr id="2050" name="Picture 2" descr="See the source image">
            <a:extLst>
              <a:ext uri="{FF2B5EF4-FFF2-40B4-BE49-F238E27FC236}">
                <a16:creationId xmlns:a16="http://schemas.microsoft.com/office/drawing/2014/main" xmlns="" id="{33C551AA-EF57-478D-8AF6-C82FB567B0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3381" y="1351722"/>
            <a:ext cx="3336858" cy="4325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249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63EE4C-4334-43C2-8F13-E5B10D44A77C}"/>
              </a:ext>
            </a:extLst>
          </p:cNvPr>
          <p:cNvSpPr>
            <a:spLocks noGrp="1"/>
          </p:cNvSpPr>
          <p:nvPr>
            <p:ph type="title"/>
          </p:nvPr>
        </p:nvSpPr>
        <p:spPr/>
        <p:txBody>
          <a:bodyPr/>
          <a:lstStyle/>
          <a:p>
            <a:r>
              <a:rPr lang="en-GB" dirty="0"/>
              <a:t>What cannot a collaborator do?</a:t>
            </a:r>
            <a:endParaRPr lang="en-MT" dirty="0"/>
          </a:p>
        </p:txBody>
      </p:sp>
      <p:sp>
        <p:nvSpPr>
          <p:cNvPr id="3" name="Content Placeholder 2">
            <a:extLst>
              <a:ext uri="{FF2B5EF4-FFF2-40B4-BE49-F238E27FC236}">
                <a16:creationId xmlns:a16="http://schemas.microsoft.com/office/drawing/2014/main" xmlns="" id="{D60BBBD1-C2DC-4FD3-9EE4-4D9120536490}"/>
              </a:ext>
            </a:extLst>
          </p:cNvPr>
          <p:cNvSpPr>
            <a:spLocks noGrp="1"/>
          </p:cNvSpPr>
          <p:nvPr>
            <p:ph idx="1"/>
          </p:nvPr>
        </p:nvSpPr>
        <p:spPr/>
        <p:txBody>
          <a:bodyPr/>
          <a:lstStyle/>
          <a:p>
            <a:r>
              <a:rPr lang="en-GB" dirty="0"/>
              <a:t>Delete the repository.</a:t>
            </a:r>
          </a:p>
          <a:p>
            <a:r>
              <a:rPr lang="en-GB" dirty="0"/>
              <a:t>Modify the accessibility of the repository.</a:t>
            </a:r>
          </a:p>
          <a:p>
            <a:r>
              <a:rPr lang="en-GB" dirty="0"/>
              <a:t>Invite other collaborators.</a:t>
            </a:r>
          </a:p>
          <a:p>
            <a:r>
              <a:rPr lang="en-GB" dirty="0"/>
              <a:t>Archive the repository (rendering it read-only). </a:t>
            </a:r>
          </a:p>
          <a:p>
            <a:endParaRPr lang="en-MT" dirty="0"/>
          </a:p>
        </p:txBody>
      </p:sp>
      <p:pic>
        <p:nvPicPr>
          <p:cNvPr id="3074" name="Picture 2" descr="See the source image">
            <a:extLst>
              <a:ext uri="{FF2B5EF4-FFF2-40B4-BE49-F238E27FC236}">
                <a16:creationId xmlns:a16="http://schemas.microsoft.com/office/drawing/2014/main" xmlns="" id="{E3EC17CC-CEC6-446C-A299-62C76A6C35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1133" y="2014194"/>
            <a:ext cx="2624067" cy="2624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4525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D8220B-BEF8-4990-BEEE-55315A5039A7}"/>
              </a:ext>
            </a:extLst>
          </p:cNvPr>
          <p:cNvSpPr>
            <a:spLocks noGrp="1"/>
          </p:cNvSpPr>
          <p:nvPr>
            <p:ph type="title"/>
          </p:nvPr>
        </p:nvSpPr>
        <p:spPr/>
        <p:txBody>
          <a:bodyPr/>
          <a:lstStyle/>
          <a:p>
            <a:r>
              <a:rPr lang="en-GB" dirty="0"/>
              <a:t>Forking a repository</a:t>
            </a:r>
            <a:endParaRPr lang="en-MT" dirty="0"/>
          </a:p>
        </p:txBody>
      </p:sp>
      <p:sp>
        <p:nvSpPr>
          <p:cNvPr id="3" name="Content Placeholder 2">
            <a:extLst>
              <a:ext uri="{FF2B5EF4-FFF2-40B4-BE49-F238E27FC236}">
                <a16:creationId xmlns:a16="http://schemas.microsoft.com/office/drawing/2014/main" xmlns="" id="{5B4811B7-BD60-4117-A89A-3C2055402F7F}"/>
              </a:ext>
            </a:extLst>
          </p:cNvPr>
          <p:cNvSpPr>
            <a:spLocks noGrp="1"/>
          </p:cNvSpPr>
          <p:nvPr>
            <p:ph idx="1"/>
          </p:nvPr>
        </p:nvSpPr>
        <p:spPr/>
        <p:txBody>
          <a:bodyPr>
            <a:normAutofit fontScale="92500" lnSpcReduction="10000"/>
          </a:bodyPr>
          <a:lstStyle/>
          <a:p>
            <a:pPr marL="0" indent="0" algn="just">
              <a:buNone/>
            </a:pPr>
            <a:r>
              <a:rPr lang="en-GB" dirty="0"/>
              <a:t>Forking a repository refers to copying someone else’s repository into your own account. The forked repository inherits all the features from the parent repository.</a:t>
            </a:r>
          </a:p>
          <a:p>
            <a:pPr marL="0" indent="0" algn="just">
              <a:buNone/>
            </a:pPr>
            <a:r>
              <a:rPr lang="en-GB" dirty="0"/>
              <a:t>You would be able to:</a:t>
            </a:r>
          </a:p>
          <a:p>
            <a:pPr algn="just"/>
            <a:r>
              <a:rPr lang="en-GB" dirty="0"/>
              <a:t>Delete the repository from your end, but not from the owner’s end.</a:t>
            </a:r>
          </a:p>
          <a:p>
            <a:pPr algn="just"/>
            <a:r>
              <a:rPr lang="en-GB" dirty="0"/>
              <a:t>Archive the repository, thus rendering it read-only. (Uploads would not be allowed in such a case)</a:t>
            </a:r>
          </a:p>
          <a:p>
            <a:pPr algn="just"/>
            <a:r>
              <a:rPr lang="en-GB" dirty="0"/>
              <a:t>Commit to the repository.</a:t>
            </a:r>
          </a:p>
          <a:p>
            <a:pPr marL="0" indent="0" algn="just">
              <a:buNone/>
            </a:pPr>
            <a:endParaRPr lang="en-GB" dirty="0"/>
          </a:p>
          <a:p>
            <a:pPr marL="0" indent="0" algn="just">
              <a:buNone/>
            </a:pPr>
            <a:r>
              <a:rPr lang="en-GB" dirty="0"/>
              <a:t>However, you would not be able to:</a:t>
            </a:r>
          </a:p>
          <a:p>
            <a:pPr algn="just"/>
            <a:r>
              <a:rPr lang="en-GB" dirty="0"/>
              <a:t>Transfer the repository. You would need to contact the owner of the repository.</a:t>
            </a:r>
          </a:p>
          <a:p>
            <a:pPr algn="just"/>
            <a:r>
              <a:rPr lang="en-GB" dirty="0"/>
              <a:t>Change the visibility of the repository. In order to do so, you would need to duplicate the repository.</a:t>
            </a:r>
          </a:p>
          <a:p>
            <a:pPr algn="just"/>
            <a:endParaRPr lang="en-GB" dirty="0"/>
          </a:p>
          <a:p>
            <a:pPr marL="0" indent="0" algn="just">
              <a:buNone/>
            </a:pPr>
            <a:r>
              <a:rPr lang="en-GB" dirty="0"/>
              <a:t>It is important to note that any changes within the forked repository will </a:t>
            </a:r>
            <a:r>
              <a:rPr lang="en-GB" sz="1700" b="1" dirty="0"/>
              <a:t>NOT</a:t>
            </a:r>
            <a:r>
              <a:rPr lang="en-GB" dirty="0"/>
              <a:t> affect the original repository.</a:t>
            </a:r>
          </a:p>
          <a:p>
            <a:pPr marL="0" indent="0" algn="just">
              <a:buNone/>
            </a:pPr>
            <a:endParaRPr lang="en-GB" dirty="0"/>
          </a:p>
        </p:txBody>
      </p:sp>
    </p:spTree>
    <p:extLst>
      <p:ext uri="{BB962C8B-B14F-4D97-AF65-F5344CB8AC3E}">
        <p14:creationId xmlns:p14="http://schemas.microsoft.com/office/powerpoint/2010/main" val="3710109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AB422A-E22A-457C-8DED-4BF3E22D9DBD}"/>
              </a:ext>
            </a:extLst>
          </p:cNvPr>
          <p:cNvSpPr>
            <a:spLocks noGrp="1"/>
          </p:cNvSpPr>
          <p:nvPr>
            <p:ph type="title"/>
          </p:nvPr>
        </p:nvSpPr>
        <p:spPr/>
        <p:txBody>
          <a:bodyPr/>
          <a:lstStyle/>
          <a:p>
            <a:r>
              <a:rPr lang="en-GB" dirty="0"/>
              <a:t>Instances of collaboration on GitHub</a:t>
            </a:r>
            <a:endParaRPr lang="en-MT" dirty="0"/>
          </a:p>
        </p:txBody>
      </p:sp>
      <p:pic>
        <p:nvPicPr>
          <p:cNvPr id="7" name="Picture 6">
            <a:extLst>
              <a:ext uri="{FF2B5EF4-FFF2-40B4-BE49-F238E27FC236}">
                <a16:creationId xmlns:a16="http://schemas.microsoft.com/office/drawing/2014/main" xmlns="" id="{414ADC91-B95F-4E95-9783-DBE1B912F7DA}"/>
              </a:ext>
            </a:extLst>
          </p:cNvPr>
          <p:cNvPicPr>
            <a:picLocks noChangeAspect="1"/>
          </p:cNvPicPr>
          <p:nvPr/>
        </p:nvPicPr>
        <p:blipFill>
          <a:blip r:embed="rId2"/>
          <a:stretch>
            <a:fillRect/>
          </a:stretch>
        </p:blipFill>
        <p:spPr>
          <a:xfrm>
            <a:off x="2174080" y="2014194"/>
            <a:ext cx="7843839" cy="3214688"/>
          </a:xfrm>
          <a:prstGeom prst="rect">
            <a:avLst/>
          </a:prstGeom>
        </p:spPr>
      </p:pic>
      <p:sp>
        <p:nvSpPr>
          <p:cNvPr id="8" name="TextBox 7">
            <a:extLst>
              <a:ext uri="{FF2B5EF4-FFF2-40B4-BE49-F238E27FC236}">
                <a16:creationId xmlns:a16="http://schemas.microsoft.com/office/drawing/2014/main" xmlns="" id="{6A3D6977-DF94-47E8-92A4-D7485A61252A}"/>
              </a:ext>
            </a:extLst>
          </p:cNvPr>
          <p:cNvSpPr txBox="1"/>
          <p:nvPr/>
        </p:nvSpPr>
        <p:spPr>
          <a:xfrm>
            <a:off x="1414463" y="5600700"/>
            <a:ext cx="8958262" cy="584775"/>
          </a:xfrm>
          <a:prstGeom prst="rect">
            <a:avLst/>
          </a:prstGeom>
          <a:noFill/>
        </p:spPr>
        <p:txBody>
          <a:bodyPr wrap="square" rtlCol="0">
            <a:spAutoFit/>
          </a:bodyPr>
          <a:lstStyle/>
          <a:p>
            <a:pPr algn="ctr"/>
            <a:r>
              <a:rPr lang="en-GB" sz="1600" dirty="0"/>
              <a:t>Kindly note that usernames have been censored with respect to Data Protection Act,</a:t>
            </a:r>
          </a:p>
          <a:p>
            <a:pPr algn="ctr"/>
            <a:r>
              <a:rPr lang="en-GB" sz="1600" dirty="0"/>
              <a:t>taking into account that </a:t>
            </a:r>
            <a:r>
              <a:rPr lang="en-GB" sz="1600" b="1" dirty="0"/>
              <a:t>sessions will be recorded </a:t>
            </a:r>
            <a:r>
              <a:rPr lang="en-GB" sz="1600" dirty="0"/>
              <a:t>and the </a:t>
            </a:r>
            <a:r>
              <a:rPr lang="en-GB" sz="1600" b="1" dirty="0"/>
              <a:t>repository is public</a:t>
            </a:r>
            <a:r>
              <a:rPr lang="en-GB" sz="1600" dirty="0"/>
              <a:t>.</a:t>
            </a:r>
            <a:endParaRPr lang="en-MT" sz="1600" dirty="0"/>
          </a:p>
        </p:txBody>
      </p:sp>
    </p:spTree>
    <p:extLst>
      <p:ext uri="{BB962C8B-B14F-4D97-AF65-F5344CB8AC3E}">
        <p14:creationId xmlns:p14="http://schemas.microsoft.com/office/powerpoint/2010/main" val="1690390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61B929-AC40-4029-A01A-E19553DAB80C}"/>
              </a:ext>
            </a:extLst>
          </p:cNvPr>
          <p:cNvSpPr>
            <a:spLocks noGrp="1"/>
          </p:cNvSpPr>
          <p:nvPr>
            <p:ph type="title"/>
          </p:nvPr>
        </p:nvSpPr>
        <p:spPr>
          <a:xfrm>
            <a:off x="1066800" y="642594"/>
            <a:ext cx="10058400" cy="1371600"/>
          </a:xfrm>
        </p:spPr>
        <p:txBody>
          <a:bodyPr anchor="ctr">
            <a:normAutofit/>
          </a:bodyPr>
          <a:lstStyle/>
          <a:p>
            <a:r>
              <a:rPr lang="en-GB" dirty="0"/>
              <a:t>How to add collaborators to your repository via GitHub cloud…</a:t>
            </a:r>
            <a:endParaRPr lang="en-MT" dirty="0"/>
          </a:p>
        </p:txBody>
      </p:sp>
      <p:pic>
        <p:nvPicPr>
          <p:cNvPr id="5" name="Content Placeholder 4">
            <a:extLst>
              <a:ext uri="{FF2B5EF4-FFF2-40B4-BE49-F238E27FC236}">
                <a16:creationId xmlns:a16="http://schemas.microsoft.com/office/drawing/2014/main" xmlns="" id="{A6266E3C-4FE8-44B4-8784-7AE6FFD9F5C8}"/>
              </a:ext>
            </a:extLst>
          </p:cNvPr>
          <p:cNvPicPr>
            <a:picLocks noGrp="1" noChangeAspect="1"/>
          </p:cNvPicPr>
          <p:nvPr>
            <p:ph sz="half" idx="1"/>
          </p:nvPr>
        </p:nvPicPr>
        <p:blipFill>
          <a:blip r:embed="rId2"/>
          <a:stretch>
            <a:fillRect/>
          </a:stretch>
        </p:blipFill>
        <p:spPr>
          <a:xfrm>
            <a:off x="1066166" y="2103120"/>
            <a:ext cx="4664075" cy="1141782"/>
          </a:xfrm>
        </p:spPr>
      </p:pic>
      <p:sp>
        <p:nvSpPr>
          <p:cNvPr id="10" name="Content Placeholder 3">
            <a:extLst>
              <a:ext uri="{FF2B5EF4-FFF2-40B4-BE49-F238E27FC236}">
                <a16:creationId xmlns:a16="http://schemas.microsoft.com/office/drawing/2014/main" xmlns="" id="{37F0FDB9-FC00-46C4-ACDE-9B3888372631}"/>
              </a:ext>
            </a:extLst>
          </p:cNvPr>
          <p:cNvSpPr>
            <a:spLocks noGrp="1"/>
          </p:cNvSpPr>
          <p:nvPr>
            <p:ph sz="half" idx="2"/>
          </p:nvPr>
        </p:nvSpPr>
        <p:spPr>
          <a:xfrm>
            <a:off x="6461760" y="2103120"/>
            <a:ext cx="4663440" cy="3749040"/>
          </a:xfrm>
        </p:spPr>
        <p:txBody>
          <a:bodyPr/>
          <a:lstStyle/>
          <a:p>
            <a:r>
              <a:rPr lang="en-US" sz="1600" dirty="0"/>
              <a:t>Access the desired repository.</a:t>
            </a:r>
          </a:p>
          <a:p>
            <a:pPr marL="0" indent="0">
              <a:buNone/>
            </a:pPr>
            <a:r>
              <a:rPr lang="en-US" sz="1400" dirty="0"/>
              <a:t>The anatomy of a </a:t>
            </a:r>
            <a:r>
              <a:rPr lang="en-US" sz="1400" dirty="0" smtClean="0"/>
              <a:t>GitHub repository </a:t>
            </a:r>
            <a:r>
              <a:rPr lang="en-US" sz="1400" dirty="0"/>
              <a:t>goes as follows:</a:t>
            </a:r>
          </a:p>
          <a:p>
            <a:pPr marL="0" indent="0">
              <a:buNone/>
            </a:pPr>
            <a:r>
              <a:rPr lang="en-US" sz="1400" dirty="0"/>
              <a:t>https://github.com/[username]/[repository]</a:t>
            </a:r>
          </a:p>
          <a:p>
            <a:pPr marL="0" indent="0">
              <a:buNone/>
            </a:pPr>
            <a:r>
              <a:rPr lang="en-US" sz="1400" dirty="0">
                <a:solidFill>
                  <a:srgbClr val="FF0000"/>
                </a:solidFill>
              </a:rPr>
              <a:t>Do not include the square brackets.</a:t>
            </a:r>
          </a:p>
          <a:p>
            <a:r>
              <a:rPr lang="en-US" sz="1600" dirty="0"/>
              <a:t>Select </a:t>
            </a:r>
            <a:r>
              <a:rPr lang="en-US" sz="1600" b="1" dirty="0"/>
              <a:t>Settings</a:t>
            </a:r>
            <a:r>
              <a:rPr lang="en-US" sz="1600" dirty="0"/>
              <a:t> from the navigation menu.</a:t>
            </a:r>
          </a:p>
          <a:p>
            <a:r>
              <a:rPr lang="en-US" sz="1600" dirty="0"/>
              <a:t>Navigate to </a:t>
            </a:r>
            <a:r>
              <a:rPr lang="en-US" sz="1600" b="1" dirty="0"/>
              <a:t>Manage access </a:t>
            </a:r>
            <a:r>
              <a:rPr lang="en-US" sz="1600" dirty="0"/>
              <a:t>from the sidebar menu.</a:t>
            </a:r>
          </a:p>
          <a:p>
            <a:endParaRPr lang="en-US" dirty="0"/>
          </a:p>
        </p:txBody>
      </p:sp>
      <p:pic>
        <p:nvPicPr>
          <p:cNvPr id="7" name="Picture 6">
            <a:extLst>
              <a:ext uri="{FF2B5EF4-FFF2-40B4-BE49-F238E27FC236}">
                <a16:creationId xmlns:a16="http://schemas.microsoft.com/office/drawing/2014/main" xmlns="" id="{80C38B09-16AF-4FA5-9AE9-76C4A5781120}"/>
              </a:ext>
            </a:extLst>
          </p:cNvPr>
          <p:cNvPicPr>
            <a:picLocks noChangeAspect="1"/>
          </p:cNvPicPr>
          <p:nvPr/>
        </p:nvPicPr>
        <p:blipFill>
          <a:blip r:embed="rId3"/>
          <a:stretch>
            <a:fillRect/>
          </a:stretch>
        </p:blipFill>
        <p:spPr>
          <a:xfrm>
            <a:off x="1066166" y="3437668"/>
            <a:ext cx="4663440" cy="2033681"/>
          </a:xfrm>
          <a:prstGeom prst="rect">
            <a:avLst/>
          </a:prstGeom>
        </p:spPr>
      </p:pic>
    </p:spTree>
    <p:extLst>
      <p:ext uri="{BB962C8B-B14F-4D97-AF65-F5344CB8AC3E}">
        <p14:creationId xmlns:p14="http://schemas.microsoft.com/office/powerpoint/2010/main" val="260843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A8CEF232-48C6-45E6-8242-710F0034FDD5}"/>
              </a:ext>
            </a:extLst>
          </p:cNvPr>
          <p:cNvSpPr>
            <a:spLocks noGrp="1"/>
          </p:cNvSpPr>
          <p:nvPr>
            <p:ph type="title"/>
          </p:nvPr>
        </p:nvSpPr>
        <p:spPr>
          <a:xfrm>
            <a:off x="1066800" y="642594"/>
            <a:ext cx="10058400" cy="1371600"/>
          </a:xfrm>
        </p:spPr>
        <p:txBody>
          <a:bodyPr/>
          <a:lstStyle/>
          <a:p>
            <a:pPr algn="ctr"/>
            <a:r>
              <a:rPr lang="en-US" dirty="0"/>
              <a:t>Click on </a:t>
            </a:r>
            <a:r>
              <a:rPr lang="en-US" b="1" dirty="0"/>
              <a:t>Invite a collaborator</a:t>
            </a:r>
            <a:r>
              <a:rPr lang="en-US" dirty="0"/>
              <a:t>.</a:t>
            </a:r>
          </a:p>
        </p:txBody>
      </p:sp>
      <p:pic>
        <p:nvPicPr>
          <p:cNvPr id="6" name="Content Placeholder 5">
            <a:extLst>
              <a:ext uri="{FF2B5EF4-FFF2-40B4-BE49-F238E27FC236}">
                <a16:creationId xmlns:a16="http://schemas.microsoft.com/office/drawing/2014/main" xmlns="" id="{0A699E48-D86D-4A74-B050-98F799362E53}"/>
              </a:ext>
            </a:extLst>
          </p:cNvPr>
          <p:cNvPicPr>
            <a:picLocks noGrp="1" noChangeAspect="1"/>
          </p:cNvPicPr>
          <p:nvPr>
            <p:ph idx="1"/>
          </p:nvPr>
        </p:nvPicPr>
        <p:blipFill>
          <a:blip r:embed="rId2"/>
          <a:stretch>
            <a:fillRect/>
          </a:stretch>
        </p:blipFill>
        <p:spPr>
          <a:xfrm>
            <a:off x="2847372" y="2014194"/>
            <a:ext cx="6497256" cy="3849624"/>
          </a:xfrm>
          <a:noFill/>
        </p:spPr>
      </p:pic>
    </p:spTree>
    <p:extLst>
      <p:ext uri="{BB962C8B-B14F-4D97-AF65-F5344CB8AC3E}">
        <p14:creationId xmlns:p14="http://schemas.microsoft.com/office/powerpoint/2010/main" val="581538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31CC9C41-393B-4409-BFD8-6BE2FD8C2155}"/>
              </a:ext>
            </a:extLst>
          </p:cNvPr>
          <p:cNvSpPr>
            <a:spLocks noGrp="1"/>
          </p:cNvSpPr>
          <p:nvPr>
            <p:ph type="title"/>
          </p:nvPr>
        </p:nvSpPr>
        <p:spPr>
          <a:xfrm>
            <a:off x="1066800" y="642594"/>
            <a:ext cx="10058400" cy="1371600"/>
          </a:xfrm>
        </p:spPr>
        <p:txBody>
          <a:bodyPr/>
          <a:lstStyle/>
          <a:p>
            <a:r>
              <a:rPr lang="en-US" dirty="0"/>
              <a:t>Inviting a collaborator to your repository</a:t>
            </a:r>
          </a:p>
        </p:txBody>
      </p:sp>
      <p:pic>
        <p:nvPicPr>
          <p:cNvPr id="5" name="Content Placeholder 4">
            <a:extLst>
              <a:ext uri="{FF2B5EF4-FFF2-40B4-BE49-F238E27FC236}">
                <a16:creationId xmlns:a16="http://schemas.microsoft.com/office/drawing/2014/main" xmlns="" id="{611EE1F9-2BF1-496D-B5BC-961C2DD8CFCE}"/>
              </a:ext>
            </a:extLst>
          </p:cNvPr>
          <p:cNvPicPr>
            <a:picLocks noGrp="1" noChangeAspect="1"/>
          </p:cNvPicPr>
          <p:nvPr>
            <p:ph sz="half" idx="1"/>
          </p:nvPr>
        </p:nvPicPr>
        <p:blipFill>
          <a:blip r:embed="rId2"/>
          <a:stretch>
            <a:fillRect/>
          </a:stretch>
        </p:blipFill>
        <p:spPr>
          <a:xfrm>
            <a:off x="1066802" y="2133022"/>
            <a:ext cx="4663439" cy="2591956"/>
          </a:xfrm>
        </p:spPr>
      </p:pic>
      <p:sp>
        <p:nvSpPr>
          <p:cNvPr id="12" name="Content Placeholder 3">
            <a:extLst>
              <a:ext uri="{FF2B5EF4-FFF2-40B4-BE49-F238E27FC236}">
                <a16:creationId xmlns:a16="http://schemas.microsoft.com/office/drawing/2014/main" xmlns="" id="{5B54D786-2F3A-495C-B613-BB8376BFE7DE}"/>
              </a:ext>
            </a:extLst>
          </p:cNvPr>
          <p:cNvSpPr>
            <a:spLocks noGrp="1"/>
          </p:cNvSpPr>
          <p:nvPr>
            <p:ph sz="half" idx="2"/>
          </p:nvPr>
        </p:nvSpPr>
        <p:spPr>
          <a:xfrm>
            <a:off x="6461760" y="2103120"/>
            <a:ext cx="4663440" cy="3749040"/>
          </a:xfrm>
        </p:spPr>
        <p:txBody>
          <a:bodyPr/>
          <a:lstStyle/>
          <a:p>
            <a:pPr marL="0" indent="0" algn="just">
              <a:buNone/>
            </a:pPr>
            <a:r>
              <a:rPr lang="en-US" dirty="0"/>
              <a:t>Ideally, you should ensure that the collaborator is already registered with GitHub. You may add a collaborator via email address or username.</a:t>
            </a:r>
          </a:p>
          <a:p>
            <a:pPr marL="0" indent="0" algn="just">
              <a:buNone/>
            </a:pPr>
            <a:r>
              <a:rPr lang="en-US" dirty="0"/>
              <a:t>Below please find my details should you ever need to add me as a collaborator.</a:t>
            </a:r>
          </a:p>
          <a:p>
            <a:pPr marL="0" indent="0" algn="just">
              <a:buNone/>
            </a:pPr>
            <a:r>
              <a:rPr lang="en-US" sz="1400" dirty="0"/>
              <a:t>Username: mandyfarrugia2001</a:t>
            </a:r>
          </a:p>
          <a:p>
            <a:pPr marL="0" indent="0" algn="just">
              <a:buNone/>
            </a:pPr>
            <a:r>
              <a:rPr lang="en-US" sz="1400" dirty="0"/>
              <a:t>Email: </a:t>
            </a:r>
            <a:r>
              <a:rPr lang="en-US" sz="1400" u="sng" dirty="0">
                <a:hlinkClick r:id="rId3"/>
              </a:rPr>
              <a:t>mandy.farrugia.c10352@mcast.edu.mt</a:t>
            </a:r>
            <a:endParaRPr lang="en-US" sz="1400" u="sng" dirty="0"/>
          </a:p>
        </p:txBody>
      </p:sp>
    </p:spTree>
    <p:extLst>
      <p:ext uri="{BB962C8B-B14F-4D97-AF65-F5344CB8AC3E}">
        <p14:creationId xmlns:p14="http://schemas.microsoft.com/office/powerpoint/2010/main" val="1485302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274C40-1EAC-4A67-88D1-245F55064A47}"/>
              </a:ext>
            </a:extLst>
          </p:cNvPr>
          <p:cNvSpPr>
            <a:spLocks noGrp="1"/>
          </p:cNvSpPr>
          <p:nvPr>
            <p:ph type="title"/>
          </p:nvPr>
        </p:nvSpPr>
        <p:spPr/>
        <p:txBody>
          <a:bodyPr/>
          <a:lstStyle/>
          <a:p>
            <a:r>
              <a:rPr lang="en-GB" dirty="0"/>
              <a:t>Final step to inviting collaborators to your online repository</a:t>
            </a:r>
            <a:endParaRPr lang="en-MT" dirty="0"/>
          </a:p>
        </p:txBody>
      </p:sp>
      <p:pic>
        <p:nvPicPr>
          <p:cNvPr id="6" name="Content Placeholder 5">
            <a:extLst>
              <a:ext uri="{FF2B5EF4-FFF2-40B4-BE49-F238E27FC236}">
                <a16:creationId xmlns:a16="http://schemas.microsoft.com/office/drawing/2014/main" xmlns="" id="{E6FF029B-C042-4394-8A44-531408EB6C28}"/>
              </a:ext>
            </a:extLst>
          </p:cNvPr>
          <p:cNvPicPr>
            <a:picLocks noGrp="1" noChangeAspect="1"/>
          </p:cNvPicPr>
          <p:nvPr>
            <p:ph sz="half" idx="1"/>
          </p:nvPr>
        </p:nvPicPr>
        <p:blipFill>
          <a:blip r:embed="rId2"/>
          <a:stretch>
            <a:fillRect/>
          </a:stretch>
        </p:blipFill>
        <p:spPr>
          <a:xfrm>
            <a:off x="1250950" y="2298587"/>
            <a:ext cx="4663440" cy="3112407"/>
          </a:xfrm>
        </p:spPr>
      </p:pic>
      <p:sp>
        <p:nvSpPr>
          <p:cNvPr id="4" name="Content Placeholder 3">
            <a:extLst>
              <a:ext uri="{FF2B5EF4-FFF2-40B4-BE49-F238E27FC236}">
                <a16:creationId xmlns:a16="http://schemas.microsoft.com/office/drawing/2014/main" xmlns="" id="{7852A3C4-7A59-42EA-8A4E-AF8B70FBCF80}"/>
              </a:ext>
            </a:extLst>
          </p:cNvPr>
          <p:cNvSpPr>
            <a:spLocks noGrp="1"/>
          </p:cNvSpPr>
          <p:nvPr>
            <p:ph sz="half" idx="2"/>
          </p:nvPr>
        </p:nvSpPr>
        <p:spPr>
          <a:xfrm>
            <a:off x="6461760" y="2298587"/>
            <a:ext cx="4663440" cy="3749040"/>
          </a:xfrm>
        </p:spPr>
        <p:txBody>
          <a:bodyPr>
            <a:normAutofit/>
          </a:bodyPr>
          <a:lstStyle/>
          <a:p>
            <a:pPr marL="0" indent="0" algn="just">
              <a:buNone/>
            </a:pPr>
            <a:r>
              <a:rPr lang="en-GB" sz="1600" dirty="0"/>
              <a:t>You may only invite one collaborator at a time. If you need to add more collaborators, simply press Add [username] to this repository and repeat the previous steps.</a:t>
            </a:r>
          </a:p>
          <a:p>
            <a:pPr marL="0" indent="0" algn="just">
              <a:buNone/>
            </a:pPr>
            <a:r>
              <a:rPr lang="en-GB" sz="1600" dirty="0"/>
              <a:t>The collaborator will subsequently receive an email prompting them to accept or decline the invitation. Said invitation is valid for a week.</a:t>
            </a:r>
            <a:endParaRPr lang="en-MT" sz="1600" dirty="0"/>
          </a:p>
        </p:txBody>
      </p:sp>
    </p:spTree>
    <p:extLst>
      <p:ext uri="{BB962C8B-B14F-4D97-AF65-F5344CB8AC3E}">
        <p14:creationId xmlns:p14="http://schemas.microsoft.com/office/powerpoint/2010/main" val="3310582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48B264F7-79C6-4E45-9F05-9BBEE2E8C169}"/>
              </a:ext>
            </a:extLst>
          </p:cNvPr>
          <p:cNvSpPr>
            <a:spLocks noGrp="1"/>
          </p:cNvSpPr>
          <p:nvPr>
            <p:ph type="title"/>
          </p:nvPr>
        </p:nvSpPr>
        <p:spPr>
          <a:xfrm>
            <a:off x="1066800" y="642594"/>
            <a:ext cx="10058400" cy="1371600"/>
          </a:xfrm>
        </p:spPr>
        <p:txBody>
          <a:bodyPr/>
          <a:lstStyle/>
          <a:p>
            <a:pPr algn="ctr"/>
            <a:r>
              <a:rPr lang="en-US" dirty="0"/>
              <a:t>And voila! The collaborator has accepted our invite!</a:t>
            </a:r>
          </a:p>
        </p:txBody>
      </p:sp>
      <p:pic>
        <p:nvPicPr>
          <p:cNvPr id="6" name="Content Placeholder 5">
            <a:extLst>
              <a:ext uri="{FF2B5EF4-FFF2-40B4-BE49-F238E27FC236}">
                <a16:creationId xmlns:a16="http://schemas.microsoft.com/office/drawing/2014/main" xmlns="" id="{4193940C-D524-41DD-90DC-B54100A678BF}"/>
              </a:ext>
            </a:extLst>
          </p:cNvPr>
          <p:cNvPicPr>
            <a:picLocks noGrp="1" noChangeAspect="1"/>
          </p:cNvPicPr>
          <p:nvPr>
            <p:ph idx="1"/>
          </p:nvPr>
        </p:nvPicPr>
        <p:blipFill>
          <a:blip r:embed="rId2"/>
          <a:stretch>
            <a:fillRect/>
          </a:stretch>
        </p:blipFill>
        <p:spPr>
          <a:xfrm>
            <a:off x="1647825" y="2709069"/>
            <a:ext cx="8896350" cy="2638425"/>
          </a:xfrm>
        </p:spPr>
      </p:pic>
    </p:spTree>
    <p:extLst>
      <p:ext uri="{BB962C8B-B14F-4D97-AF65-F5344CB8AC3E}">
        <p14:creationId xmlns:p14="http://schemas.microsoft.com/office/powerpoint/2010/main" val="1444124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63274F-12BE-4177-973A-D0C988B3B404}"/>
              </a:ext>
            </a:extLst>
          </p:cNvPr>
          <p:cNvSpPr>
            <a:spLocks noGrp="1"/>
          </p:cNvSpPr>
          <p:nvPr>
            <p:ph type="title"/>
          </p:nvPr>
        </p:nvSpPr>
        <p:spPr/>
        <p:txBody>
          <a:bodyPr/>
          <a:lstStyle/>
          <a:p>
            <a:r>
              <a:rPr lang="en-GB" dirty="0"/>
              <a:t>What is a repository?</a:t>
            </a:r>
            <a:endParaRPr lang="en-MT" dirty="0"/>
          </a:p>
        </p:txBody>
      </p:sp>
      <p:sp>
        <p:nvSpPr>
          <p:cNvPr id="3" name="Content Placeholder 2">
            <a:extLst>
              <a:ext uri="{FF2B5EF4-FFF2-40B4-BE49-F238E27FC236}">
                <a16:creationId xmlns:a16="http://schemas.microsoft.com/office/drawing/2014/main" xmlns="" id="{3955DDAA-BF64-49E7-BFD8-8783A66FEB79}"/>
              </a:ext>
            </a:extLst>
          </p:cNvPr>
          <p:cNvSpPr>
            <a:spLocks noGrp="1"/>
          </p:cNvSpPr>
          <p:nvPr>
            <p:ph idx="1"/>
          </p:nvPr>
        </p:nvSpPr>
        <p:spPr>
          <a:xfrm>
            <a:off x="1066800" y="2014194"/>
            <a:ext cx="10058400" cy="3938550"/>
          </a:xfrm>
        </p:spPr>
        <p:txBody>
          <a:bodyPr>
            <a:normAutofit/>
          </a:bodyPr>
          <a:lstStyle/>
          <a:p>
            <a:pPr marL="0" indent="0" algn="just">
              <a:buNone/>
            </a:pPr>
            <a:r>
              <a:rPr lang="en-GB" sz="1600" dirty="0"/>
              <a:t>A repository is a location in which files and projects are saved, think of it as a folder. In GitHub, multiple repositories are allowed. Moreover, multiple projects can be grouped into a single repository!</a:t>
            </a:r>
          </a:p>
          <a:p>
            <a:pPr marL="0" indent="0" algn="just">
              <a:buNone/>
            </a:pPr>
            <a:r>
              <a:rPr lang="en-GB" sz="1600" dirty="0"/>
              <a:t>A repository will be created online so it can be synchronized with files. There will be a specific folder in the local drive/file system/storage medium which will be linked to the online repository via GitHub Desktop. Any changes in the local folder can be synchronized and found online.</a:t>
            </a:r>
          </a:p>
          <a:p>
            <a:pPr marL="0" indent="0" algn="just">
              <a:buNone/>
            </a:pPr>
            <a:r>
              <a:rPr lang="en-GB" sz="1600" dirty="0"/>
              <a:t>The default accessibility is Public. One can modify accessibility settings at any time. In the case of private repositories, </a:t>
            </a:r>
            <a:r>
              <a:rPr lang="en-GB" sz="1800" b="1" dirty="0"/>
              <a:t>ONLY the user and other authorised users (collaborators) can access and commit changes.</a:t>
            </a:r>
            <a:endParaRPr lang="en-GB" sz="1600" b="1" dirty="0"/>
          </a:p>
        </p:txBody>
      </p:sp>
      <p:pic>
        <p:nvPicPr>
          <p:cNvPr id="5" name="Picture 4">
            <a:extLst>
              <a:ext uri="{FF2B5EF4-FFF2-40B4-BE49-F238E27FC236}">
                <a16:creationId xmlns:a16="http://schemas.microsoft.com/office/drawing/2014/main" xmlns="" id="{8DEA04FB-E66B-41BF-9191-11CECDEED2BF}"/>
              </a:ext>
            </a:extLst>
          </p:cNvPr>
          <p:cNvPicPr>
            <a:picLocks noChangeAspect="1"/>
          </p:cNvPicPr>
          <p:nvPr/>
        </p:nvPicPr>
        <p:blipFill>
          <a:blip r:embed="rId2"/>
          <a:stretch>
            <a:fillRect/>
          </a:stretch>
        </p:blipFill>
        <p:spPr>
          <a:xfrm>
            <a:off x="3786187" y="5067253"/>
            <a:ext cx="4619625" cy="1114425"/>
          </a:xfrm>
          <a:prstGeom prst="rect">
            <a:avLst/>
          </a:prstGeom>
        </p:spPr>
      </p:pic>
    </p:spTree>
    <p:extLst>
      <p:ext uri="{BB962C8B-B14F-4D97-AF65-F5344CB8AC3E}">
        <p14:creationId xmlns:p14="http://schemas.microsoft.com/office/powerpoint/2010/main" val="1094398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373397-2304-431F-ABC2-29B457EBDD6D}"/>
              </a:ext>
            </a:extLst>
          </p:cNvPr>
          <p:cNvSpPr>
            <a:spLocks noGrp="1"/>
          </p:cNvSpPr>
          <p:nvPr>
            <p:ph type="title"/>
          </p:nvPr>
        </p:nvSpPr>
        <p:spPr/>
        <p:txBody>
          <a:bodyPr/>
          <a:lstStyle/>
          <a:p>
            <a:r>
              <a:rPr lang="en-GB" dirty="0"/>
              <a:t>Linking online repository with file system</a:t>
            </a:r>
            <a:endParaRPr lang="en-MT" dirty="0"/>
          </a:p>
        </p:txBody>
      </p:sp>
      <p:sp>
        <p:nvSpPr>
          <p:cNvPr id="3" name="Content Placeholder 2">
            <a:extLst>
              <a:ext uri="{FF2B5EF4-FFF2-40B4-BE49-F238E27FC236}">
                <a16:creationId xmlns:a16="http://schemas.microsoft.com/office/drawing/2014/main" xmlns="" id="{91910D47-1782-4710-B6EE-187514524148}"/>
              </a:ext>
            </a:extLst>
          </p:cNvPr>
          <p:cNvSpPr>
            <a:spLocks noGrp="1"/>
          </p:cNvSpPr>
          <p:nvPr>
            <p:ph idx="1"/>
          </p:nvPr>
        </p:nvSpPr>
        <p:spPr>
          <a:xfrm>
            <a:off x="1066800" y="5666281"/>
            <a:ext cx="10058400" cy="414213"/>
          </a:xfrm>
        </p:spPr>
        <p:txBody>
          <a:bodyPr>
            <a:normAutofit fontScale="70000" lnSpcReduction="20000"/>
          </a:bodyPr>
          <a:lstStyle/>
          <a:p>
            <a:pPr marL="0" indent="0" algn="ctr">
              <a:buNone/>
            </a:pPr>
            <a:r>
              <a:rPr lang="en-GB" sz="1600" dirty="0"/>
              <a:t>Go to the repository which you want to clone. Press the Code button and select Open with GitHub Desktop. If you don’t have GitHub Desktop installed, kindly install it via </a:t>
            </a:r>
            <a:r>
              <a:rPr lang="en-GB" sz="1600" dirty="0">
                <a:hlinkClick r:id="rId2"/>
              </a:rPr>
              <a:t>https://desktop.github.com/</a:t>
            </a:r>
            <a:r>
              <a:rPr lang="en-GB" sz="1600" dirty="0"/>
              <a:t>.</a:t>
            </a:r>
            <a:endParaRPr lang="en-MT" sz="1600" dirty="0"/>
          </a:p>
        </p:txBody>
      </p:sp>
      <p:pic>
        <p:nvPicPr>
          <p:cNvPr id="5" name="Picture 4">
            <a:extLst>
              <a:ext uri="{FF2B5EF4-FFF2-40B4-BE49-F238E27FC236}">
                <a16:creationId xmlns:a16="http://schemas.microsoft.com/office/drawing/2014/main" xmlns="" id="{D3666EE7-6DF4-45C4-AA33-76E5DC232A3F}"/>
              </a:ext>
            </a:extLst>
          </p:cNvPr>
          <p:cNvPicPr>
            <a:picLocks noChangeAspect="1"/>
          </p:cNvPicPr>
          <p:nvPr/>
        </p:nvPicPr>
        <p:blipFill rotWithShape="1">
          <a:blip r:embed="rId3"/>
          <a:srcRect l="1107" t="17731" r="29057" b="26109"/>
          <a:stretch/>
        </p:blipFill>
        <p:spPr>
          <a:xfrm>
            <a:off x="2256019" y="2014194"/>
            <a:ext cx="7679961" cy="3472343"/>
          </a:xfrm>
          <a:prstGeom prst="rect">
            <a:avLst/>
          </a:prstGeom>
        </p:spPr>
      </p:pic>
    </p:spTree>
    <p:extLst>
      <p:ext uri="{BB962C8B-B14F-4D97-AF65-F5344CB8AC3E}">
        <p14:creationId xmlns:p14="http://schemas.microsoft.com/office/powerpoint/2010/main" val="3199877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68C2DF-BDF3-4405-AE34-E08E17DB2D37}"/>
              </a:ext>
            </a:extLst>
          </p:cNvPr>
          <p:cNvSpPr>
            <a:spLocks noGrp="1"/>
          </p:cNvSpPr>
          <p:nvPr>
            <p:ph type="title"/>
          </p:nvPr>
        </p:nvSpPr>
        <p:spPr/>
        <p:txBody>
          <a:bodyPr/>
          <a:lstStyle/>
          <a:p>
            <a:r>
              <a:rPr lang="en-GB" dirty="0"/>
              <a:t>Press </a:t>
            </a:r>
            <a:r>
              <a:rPr lang="en-GB" b="1" dirty="0"/>
              <a:t>Open</a:t>
            </a:r>
            <a:r>
              <a:rPr lang="en-GB" dirty="0"/>
              <a:t> </a:t>
            </a:r>
            <a:r>
              <a:rPr lang="en-GB" b="1" dirty="0"/>
              <a:t>GitHub Desktop</a:t>
            </a:r>
            <a:r>
              <a:rPr lang="en-GB" dirty="0"/>
              <a:t>…</a:t>
            </a:r>
            <a:endParaRPr lang="en-MT" dirty="0"/>
          </a:p>
        </p:txBody>
      </p:sp>
      <p:pic>
        <p:nvPicPr>
          <p:cNvPr id="5" name="Picture 4">
            <a:extLst>
              <a:ext uri="{FF2B5EF4-FFF2-40B4-BE49-F238E27FC236}">
                <a16:creationId xmlns:a16="http://schemas.microsoft.com/office/drawing/2014/main" xmlns="" id="{DF35A538-FA1B-434A-A05C-3B0BE0E15C77}"/>
              </a:ext>
            </a:extLst>
          </p:cNvPr>
          <p:cNvPicPr>
            <a:picLocks noChangeAspect="1"/>
          </p:cNvPicPr>
          <p:nvPr/>
        </p:nvPicPr>
        <p:blipFill>
          <a:blip r:embed="rId2"/>
          <a:stretch>
            <a:fillRect/>
          </a:stretch>
        </p:blipFill>
        <p:spPr>
          <a:xfrm>
            <a:off x="3490912" y="2103120"/>
            <a:ext cx="5210175" cy="3752850"/>
          </a:xfrm>
          <a:prstGeom prst="rect">
            <a:avLst/>
          </a:prstGeom>
        </p:spPr>
      </p:pic>
    </p:spTree>
    <p:extLst>
      <p:ext uri="{BB962C8B-B14F-4D97-AF65-F5344CB8AC3E}">
        <p14:creationId xmlns:p14="http://schemas.microsoft.com/office/powerpoint/2010/main" val="3984984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373397-2304-431F-ABC2-29B457EBDD6D}"/>
              </a:ext>
            </a:extLst>
          </p:cNvPr>
          <p:cNvSpPr>
            <a:spLocks noGrp="1"/>
          </p:cNvSpPr>
          <p:nvPr>
            <p:ph type="title"/>
          </p:nvPr>
        </p:nvSpPr>
        <p:spPr/>
        <p:txBody>
          <a:bodyPr/>
          <a:lstStyle/>
          <a:p>
            <a:r>
              <a:rPr lang="en-GB" dirty="0"/>
              <a:t>Cloning online repository into file system</a:t>
            </a:r>
            <a:endParaRPr lang="en-MT" dirty="0"/>
          </a:p>
        </p:txBody>
      </p:sp>
      <p:sp>
        <p:nvSpPr>
          <p:cNvPr id="3" name="Content Placeholder 2">
            <a:extLst>
              <a:ext uri="{FF2B5EF4-FFF2-40B4-BE49-F238E27FC236}">
                <a16:creationId xmlns:a16="http://schemas.microsoft.com/office/drawing/2014/main" xmlns="" id="{91910D47-1782-4710-B6EE-187514524148}"/>
              </a:ext>
            </a:extLst>
          </p:cNvPr>
          <p:cNvSpPr>
            <a:spLocks noGrp="1"/>
          </p:cNvSpPr>
          <p:nvPr>
            <p:ph idx="1"/>
          </p:nvPr>
        </p:nvSpPr>
        <p:spPr>
          <a:xfrm>
            <a:off x="1066800" y="5666281"/>
            <a:ext cx="10058400" cy="414213"/>
          </a:xfrm>
        </p:spPr>
        <p:txBody>
          <a:bodyPr>
            <a:normAutofit/>
          </a:bodyPr>
          <a:lstStyle/>
          <a:p>
            <a:pPr marL="0" indent="0" algn="ctr">
              <a:buNone/>
            </a:pPr>
            <a:r>
              <a:rPr lang="en-GB" sz="1600" dirty="0"/>
              <a:t>The local path refers to the path in which you want to clone your repository.</a:t>
            </a:r>
            <a:endParaRPr lang="en-MT" sz="1600" dirty="0"/>
          </a:p>
        </p:txBody>
      </p:sp>
      <p:pic>
        <p:nvPicPr>
          <p:cNvPr id="6" name="Picture 5">
            <a:extLst>
              <a:ext uri="{FF2B5EF4-FFF2-40B4-BE49-F238E27FC236}">
                <a16:creationId xmlns:a16="http://schemas.microsoft.com/office/drawing/2014/main" xmlns="" id="{7714FA1F-B54C-49F7-B3D6-5B7DF7AB88A4}"/>
              </a:ext>
            </a:extLst>
          </p:cNvPr>
          <p:cNvPicPr>
            <a:picLocks noChangeAspect="1"/>
          </p:cNvPicPr>
          <p:nvPr/>
        </p:nvPicPr>
        <p:blipFill>
          <a:blip r:embed="rId2"/>
          <a:stretch>
            <a:fillRect/>
          </a:stretch>
        </p:blipFill>
        <p:spPr>
          <a:xfrm>
            <a:off x="3414864" y="2014194"/>
            <a:ext cx="5362272" cy="3328676"/>
          </a:xfrm>
          <a:prstGeom prst="rect">
            <a:avLst/>
          </a:prstGeom>
        </p:spPr>
      </p:pic>
    </p:spTree>
    <p:extLst>
      <p:ext uri="{BB962C8B-B14F-4D97-AF65-F5344CB8AC3E}">
        <p14:creationId xmlns:p14="http://schemas.microsoft.com/office/powerpoint/2010/main" val="40582065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590447-78AD-4A6F-A78D-EE37F1CBE87D}"/>
              </a:ext>
            </a:extLst>
          </p:cNvPr>
          <p:cNvSpPr>
            <a:spLocks noGrp="1"/>
          </p:cNvSpPr>
          <p:nvPr>
            <p:ph type="title"/>
          </p:nvPr>
        </p:nvSpPr>
        <p:spPr>
          <a:xfrm>
            <a:off x="1066800" y="642594"/>
            <a:ext cx="10058400" cy="1371600"/>
          </a:xfrm>
        </p:spPr>
        <p:txBody>
          <a:bodyPr anchor="ctr">
            <a:normAutofit/>
          </a:bodyPr>
          <a:lstStyle/>
          <a:p>
            <a:r>
              <a:rPr lang="en-GB" sz="3600" dirty="0"/>
              <a:t>Give it some time to clone the repository…</a:t>
            </a:r>
            <a:endParaRPr lang="en-MT" sz="3600" dirty="0"/>
          </a:p>
        </p:txBody>
      </p:sp>
      <p:pic>
        <p:nvPicPr>
          <p:cNvPr id="5" name="Content Placeholder 4">
            <a:extLst>
              <a:ext uri="{FF2B5EF4-FFF2-40B4-BE49-F238E27FC236}">
                <a16:creationId xmlns:a16="http://schemas.microsoft.com/office/drawing/2014/main" xmlns="" id="{CFB02D0F-C360-4034-81CC-40DF19182780}"/>
              </a:ext>
            </a:extLst>
          </p:cNvPr>
          <p:cNvPicPr>
            <a:picLocks noGrp="1" noChangeAspect="1"/>
          </p:cNvPicPr>
          <p:nvPr>
            <p:ph sz="half" idx="1"/>
          </p:nvPr>
        </p:nvPicPr>
        <p:blipFill>
          <a:blip r:embed="rId2"/>
          <a:stretch>
            <a:fillRect/>
          </a:stretch>
        </p:blipFill>
        <p:spPr>
          <a:xfrm>
            <a:off x="1066800" y="2103120"/>
            <a:ext cx="5226733" cy="3384308"/>
          </a:xfrm>
          <a:noFill/>
        </p:spPr>
      </p:pic>
      <p:sp>
        <p:nvSpPr>
          <p:cNvPr id="12" name="Content Placeholder 3">
            <a:extLst>
              <a:ext uri="{FF2B5EF4-FFF2-40B4-BE49-F238E27FC236}">
                <a16:creationId xmlns:a16="http://schemas.microsoft.com/office/drawing/2014/main" xmlns="" id="{7AFCD833-3304-4898-8EF8-EFD888AF1496}"/>
              </a:ext>
            </a:extLst>
          </p:cNvPr>
          <p:cNvSpPr>
            <a:spLocks noGrp="1"/>
          </p:cNvSpPr>
          <p:nvPr>
            <p:ph sz="half" idx="2"/>
          </p:nvPr>
        </p:nvSpPr>
        <p:spPr>
          <a:xfrm>
            <a:off x="6461760" y="2103120"/>
            <a:ext cx="4663440" cy="3749040"/>
          </a:xfrm>
        </p:spPr>
        <p:txBody>
          <a:bodyPr>
            <a:normAutofit/>
          </a:bodyPr>
          <a:lstStyle/>
          <a:p>
            <a:pPr marL="0" indent="0" algn="just">
              <a:buNone/>
            </a:pPr>
            <a:r>
              <a:rPr lang="en-US" dirty="0"/>
              <a:t>If the repository is empty (given you can upload to your repository via the web-based GitHub but why should we when there is GitHub Desktop?), it should not take that long to clone the repository. It usually depends on the network and computer specifications.</a:t>
            </a:r>
          </a:p>
          <a:p>
            <a:pPr marL="0" indent="0" algn="just">
              <a:buNone/>
            </a:pPr>
            <a:r>
              <a:rPr lang="en-US" dirty="0"/>
              <a:t>Meanwhile, sit back and enjoy a glass of orange juice/cup of coffee. </a:t>
            </a:r>
            <a:r>
              <a:rPr lang="en-US" dirty="0">
                <a:sym typeface="Wingdings" panose="05000000000000000000" pitchFamily="2" charset="2"/>
              </a:rPr>
              <a:t></a:t>
            </a:r>
            <a:r>
              <a:rPr lang="en-US" dirty="0"/>
              <a:t> </a:t>
            </a:r>
          </a:p>
        </p:txBody>
      </p:sp>
    </p:spTree>
    <p:extLst>
      <p:ext uri="{BB962C8B-B14F-4D97-AF65-F5344CB8AC3E}">
        <p14:creationId xmlns:p14="http://schemas.microsoft.com/office/powerpoint/2010/main" val="4394708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B72FF5-BD62-4FBA-894D-3FF9755FFF89}"/>
              </a:ext>
            </a:extLst>
          </p:cNvPr>
          <p:cNvSpPr>
            <a:spLocks noGrp="1"/>
          </p:cNvSpPr>
          <p:nvPr>
            <p:ph type="title"/>
          </p:nvPr>
        </p:nvSpPr>
        <p:spPr/>
        <p:txBody>
          <a:bodyPr/>
          <a:lstStyle/>
          <a:p>
            <a:r>
              <a:rPr lang="en-GB" dirty="0"/>
              <a:t>Behold, GitHub Desktop!</a:t>
            </a:r>
            <a:endParaRPr lang="en-MT" dirty="0"/>
          </a:p>
        </p:txBody>
      </p:sp>
      <p:pic>
        <p:nvPicPr>
          <p:cNvPr id="6" name="Content Placeholder 5">
            <a:extLst>
              <a:ext uri="{FF2B5EF4-FFF2-40B4-BE49-F238E27FC236}">
                <a16:creationId xmlns:a16="http://schemas.microsoft.com/office/drawing/2014/main" xmlns="" id="{12722E2C-6262-480A-8E1A-76FCB8820CBA}"/>
              </a:ext>
            </a:extLst>
          </p:cNvPr>
          <p:cNvPicPr>
            <a:picLocks noGrp="1" noChangeAspect="1"/>
          </p:cNvPicPr>
          <p:nvPr>
            <p:ph sz="half" idx="1"/>
          </p:nvPr>
        </p:nvPicPr>
        <p:blipFill>
          <a:blip r:embed="rId2"/>
          <a:stretch>
            <a:fillRect/>
          </a:stretch>
        </p:blipFill>
        <p:spPr>
          <a:xfrm>
            <a:off x="1066800" y="2217764"/>
            <a:ext cx="5107673" cy="3511524"/>
          </a:xfrm>
        </p:spPr>
      </p:pic>
      <p:sp>
        <p:nvSpPr>
          <p:cNvPr id="4" name="Content Placeholder 3">
            <a:extLst>
              <a:ext uri="{FF2B5EF4-FFF2-40B4-BE49-F238E27FC236}">
                <a16:creationId xmlns:a16="http://schemas.microsoft.com/office/drawing/2014/main" xmlns="" id="{F706908B-55B5-4897-B7DC-96746EC7340F}"/>
              </a:ext>
            </a:extLst>
          </p:cNvPr>
          <p:cNvSpPr>
            <a:spLocks noGrp="1"/>
          </p:cNvSpPr>
          <p:nvPr>
            <p:ph sz="half" idx="2"/>
          </p:nvPr>
        </p:nvSpPr>
        <p:spPr/>
        <p:txBody>
          <a:bodyPr/>
          <a:lstStyle/>
          <a:p>
            <a:pPr marL="0" indent="0" algn="just">
              <a:buNone/>
            </a:pPr>
            <a:r>
              <a:rPr lang="en-GB" dirty="0"/>
              <a:t>If you have arrived at this stage, then you have successfully cloned your online repository to your file system. Any modified files will appear in the Changes tab. You also have the option to commit changes as per the </a:t>
            </a:r>
            <a:r>
              <a:rPr lang="en-GB" b="1" dirty="0"/>
              <a:t>Commit to main button</a:t>
            </a:r>
            <a:r>
              <a:rPr lang="en-GB" dirty="0"/>
              <a:t>.</a:t>
            </a:r>
            <a:endParaRPr lang="en-MT" dirty="0"/>
          </a:p>
        </p:txBody>
      </p:sp>
    </p:spTree>
    <p:extLst>
      <p:ext uri="{BB962C8B-B14F-4D97-AF65-F5344CB8AC3E}">
        <p14:creationId xmlns:p14="http://schemas.microsoft.com/office/powerpoint/2010/main" val="790231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D2A43B-76D9-4DBD-9501-6E59E7916B72}"/>
              </a:ext>
            </a:extLst>
          </p:cNvPr>
          <p:cNvSpPr>
            <a:spLocks noGrp="1"/>
          </p:cNvSpPr>
          <p:nvPr>
            <p:ph type="title"/>
          </p:nvPr>
        </p:nvSpPr>
        <p:spPr/>
        <p:txBody>
          <a:bodyPr/>
          <a:lstStyle/>
          <a:p>
            <a:r>
              <a:rPr lang="en-GB" dirty="0"/>
              <a:t>GitHub Desktop’s History feature</a:t>
            </a:r>
            <a:endParaRPr lang="en-MT" dirty="0"/>
          </a:p>
        </p:txBody>
      </p:sp>
      <p:pic>
        <p:nvPicPr>
          <p:cNvPr id="6" name="Content Placeholder 5">
            <a:extLst>
              <a:ext uri="{FF2B5EF4-FFF2-40B4-BE49-F238E27FC236}">
                <a16:creationId xmlns:a16="http://schemas.microsoft.com/office/drawing/2014/main" xmlns="" id="{6B5168D7-690E-4302-B9E8-3A0624A09083}"/>
              </a:ext>
            </a:extLst>
          </p:cNvPr>
          <p:cNvPicPr>
            <a:picLocks noGrp="1" noChangeAspect="1"/>
          </p:cNvPicPr>
          <p:nvPr>
            <p:ph sz="half" idx="1"/>
          </p:nvPr>
        </p:nvPicPr>
        <p:blipFill>
          <a:blip r:embed="rId2"/>
          <a:stretch>
            <a:fillRect/>
          </a:stretch>
        </p:blipFill>
        <p:spPr>
          <a:xfrm>
            <a:off x="1066800" y="2259906"/>
            <a:ext cx="5058843" cy="3477954"/>
          </a:xfrm>
        </p:spPr>
      </p:pic>
      <p:sp>
        <p:nvSpPr>
          <p:cNvPr id="4" name="Content Placeholder 3">
            <a:extLst>
              <a:ext uri="{FF2B5EF4-FFF2-40B4-BE49-F238E27FC236}">
                <a16:creationId xmlns:a16="http://schemas.microsoft.com/office/drawing/2014/main" xmlns="" id="{C62BB21B-5770-4498-B0D0-86C56B071E8C}"/>
              </a:ext>
            </a:extLst>
          </p:cNvPr>
          <p:cNvSpPr>
            <a:spLocks noGrp="1"/>
          </p:cNvSpPr>
          <p:nvPr>
            <p:ph sz="half" idx="2"/>
          </p:nvPr>
        </p:nvSpPr>
        <p:spPr/>
        <p:txBody>
          <a:bodyPr/>
          <a:lstStyle/>
          <a:p>
            <a:pPr marL="0" indent="0" algn="just">
              <a:buNone/>
            </a:pPr>
            <a:r>
              <a:rPr lang="en-GB" dirty="0"/>
              <a:t>As discussed previously, one can view different save versions (otherwise known as commits in GitHub terminology). This can be very helpful when it comes to team-work based projects where each member can keep track of the progress of that another of team member. Moreover, one can also revert to a previous commit or delete a particular commit.</a:t>
            </a:r>
            <a:endParaRPr lang="en-MT" dirty="0"/>
          </a:p>
        </p:txBody>
      </p:sp>
    </p:spTree>
    <p:extLst>
      <p:ext uri="{BB962C8B-B14F-4D97-AF65-F5344CB8AC3E}">
        <p14:creationId xmlns:p14="http://schemas.microsoft.com/office/powerpoint/2010/main" val="3634432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Committing to your repository</a:t>
            </a:r>
            <a:endParaRPr lang="en-US" dirty="0"/>
          </a:p>
        </p:txBody>
      </p:sp>
      <p:sp>
        <p:nvSpPr>
          <p:cNvPr id="3" name="Content Placeholder 2"/>
          <p:cNvSpPr>
            <a:spLocks noGrp="1"/>
          </p:cNvSpPr>
          <p:nvPr>
            <p:ph sz="half" idx="1"/>
          </p:nvPr>
        </p:nvSpPr>
        <p:spPr>
          <a:xfrm>
            <a:off x="1066800" y="2103120"/>
            <a:ext cx="10058400" cy="3749040"/>
          </a:xfrm>
        </p:spPr>
        <p:txBody>
          <a:bodyPr/>
          <a:lstStyle/>
          <a:p>
            <a:pPr marL="0" indent="0" algn="just">
              <a:buNone/>
            </a:pPr>
            <a:r>
              <a:rPr lang="en-GB" dirty="0" smtClean="0"/>
              <a:t>As explained previously, we have cloned the repository to our file system. Any changes inside the repository will be visible in the Changes tab in GitHub Desktop. We can then choose to ignore them or upload them, thus committing recent changes to our cloud-based repository.</a:t>
            </a:r>
          </a:p>
          <a:p>
            <a:pPr marL="0" indent="0" algn="just">
              <a:buNone/>
            </a:pPr>
            <a:r>
              <a:rPr lang="en-GB" dirty="0" smtClean="0"/>
              <a:t>For instance, if we add a text file to the repository, this folder will appear in the Changes to be uploaded to the online repository. In short, GitHub will keep track of any changes happening in the repository (such as adding files/directories, editing files and so on and so forth).</a:t>
            </a:r>
          </a:p>
          <a:p>
            <a:pPr marL="0" indent="0" algn="just">
              <a:buNone/>
            </a:pPr>
            <a:r>
              <a:rPr lang="en-GB" dirty="0" smtClean="0"/>
              <a:t>However, GitHub Desktop will not automatically upload changes from the locally-available repository to the cloud based counterpart. You will need to commit and then push the changes yourself in order to have the changes on GitHub cloud as well.</a:t>
            </a:r>
            <a:endParaRPr lang="en-GB" dirty="0"/>
          </a:p>
        </p:txBody>
      </p:sp>
    </p:spTree>
    <p:extLst>
      <p:ext uri="{BB962C8B-B14F-4D97-AF65-F5344CB8AC3E}">
        <p14:creationId xmlns:p14="http://schemas.microsoft.com/office/powerpoint/2010/main" val="27975743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Let’s try adding a text file to our cloned repository!</a:t>
            </a:r>
            <a:endParaRPr lang="en-US" dirty="0"/>
          </a:p>
        </p:txBody>
      </p:sp>
      <p:pic>
        <p:nvPicPr>
          <p:cNvPr id="5" name="Content Placeholder 4"/>
          <p:cNvPicPr>
            <a:picLocks noGrp="1" noChangeAspect="1"/>
          </p:cNvPicPr>
          <p:nvPr>
            <p:ph sz="half" idx="1"/>
          </p:nvPr>
        </p:nvPicPr>
        <p:blipFill>
          <a:blip r:embed="rId2"/>
          <a:stretch>
            <a:fillRect/>
          </a:stretch>
        </p:blipFill>
        <p:spPr>
          <a:xfrm>
            <a:off x="1066800" y="2104073"/>
            <a:ext cx="4371531" cy="3748087"/>
          </a:xfrm>
          <a:prstGeom prst="rect">
            <a:avLst/>
          </a:prstGeom>
        </p:spPr>
      </p:pic>
      <p:sp>
        <p:nvSpPr>
          <p:cNvPr id="4" name="Content Placeholder 3"/>
          <p:cNvSpPr>
            <a:spLocks noGrp="1"/>
          </p:cNvSpPr>
          <p:nvPr>
            <p:ph sz="half" idx="2"/>
          </p:nvPr>
        </p:nvSpPr>
        <p:spPr>
          <a:xfrm>
            <a:off x="5705341" y="2103120"/>
            <a:ext cx="5419859" cy="3749040"/>
          </a:xfrm>
        </p:spPr>
        <p:txBody>
          <a:bodyPr/>
          <a:lstStyle/>
          <a:p>
            <a:pPr marL="0" indent="0" algn="just">
              <a:buNone/>
            </a:pPr>
            <a:r>
              <a:rPr lang="en-GB" dirty="0" smtClean="0"/>
              <a:t>Right click anywhere inside the folder and select </a:t>
            </a:r>
            <a:r>
              <a:rPr lang="en-GB" b="1" dirty="0" smtClean="0"/>
              <a:t>New &gt; Text Document </a:t>
            </a:r>
            <a:r>
              <a:rPr lang="en-GB" dirty="0" smtClean="0"/>
              <a:t>(or folder, whatever you deem best). You will then be asked to give a name to the text file. We will then check GitHub Desktop to see whether or not it has detected any changes within the repository.  </a:t>
            </a:r>
          </a:p>
          <a:p>
            <a:pPr marL="0" indent="0" algn="just">
              <a:buNone/>
            </a:pPr>
            <a:endParaRPr lang="en-US" dirty="0"/>
          </a:p>
        </p:txBody>
      </p:sp>
    </p:spTree>
    <p:extLst>
      <p:ext uri="{BB962C8B-B14F-4D97-AF65-F5344CB8AC3E}">
        <p14:creationId xmlns:p14="http://schemas.microsoft.com/office/powerpoint/2010/main" val="24965838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GitHub Desktop has detected changes!</a:t>
            </a:r>
            <a:endParaRPr lang="en-US" dirty="0"/>
          </a:p>
        </p:txBody>
      </p:sp>
      <p:pic>
        <p:nvPicPr>
          <p:cNvPr id="5" name="Content Placeholder 4"/>
          <p:cNvPicPr>
            <a:picLocks noGrp="1" noChangeAspect="1"/>
          </p:cNvPicPr>
          <p:nvPr>
            <p:ph sz="half" idx="1"/>
          </p:nvPr>
        </p:nvPicPr>
        <p:blipFill>
          <a:blip r:embed="rId2"/>
          <a:stretch>
            <a:fillRect/>
          </a:stretch>
        </p:blipFill>
        <p:spPr>
          <a:xfrm>
            <a:off x="1066800" y="2104073"/>
            <a:ext cx="1528747" cy="3748087"/>
          </a:xfrm>
          <a:prstGeom prst="rect">
            <a:avLst/>
          </a:prstGeom>
        </p:spPr>
      </p:pic>
      <p:sp>
        <p:nvSpPr>
          <p:cNvPr id="4" name="Content Placeholder 3"/>
          <p:cNvSpPr>
            <a:spLocks noGrp="1"/>
          </p:cNvSpPr>
          <p:nvPr>
            <p:ph sz="half" idx="2"/>
          </p:nvPr>
        </p:nvSpPr>
        <p:spPr>
          <a:xfrm>
            <a:off x="2820473" y="2103120"/>
            <a:ext cx="8304727" cy="3749040"/>
          </a:xfrm>
        </p:spPr>
        <p:txBody>
          <a:bodyPr/>
          <a:lstStyle/>
          <a:p>
            <a:pPr marL="0" indent="0" algn="just">
              <a:buNone/>
            </a:pPr>
            <a:r>
              <a:rPr lang="en-GB" dirty="0" smtClean="0"/>
              <a:t>We can see that GitHub Desktop has detected changes as a text file has been created inside the repository. Moreover, we can also see that a summary has also been generated.</a:t>
            </a:r>
          </a:p>
          <a:p>
            <a:pPr marL="0" indent="0" algn="just">
              <a:buNone/>
            </a:pPr>
            <a:r>
              <a:rPr lang="en-GB" dirty="0" smtClean="0"/>
              <a:t>Let’s what happens when we click </a:t>
            </a:r>
            <a:r>
              <a:rPr lang="en-GB" b="1" dirty="0" smtClean="0"/>
              <a:t>Commit to main</a:t>
            </a:r>
            <a:r>
              <a:rPr lang="en-GB" dirty="0" smtClean="0"/>
              <a:t>.</a:t>
            </a:r>
            <a:endParaRPr lang="en-US" dirty="0"/>
          </a:p>
        </p:txBody>
      </p:sp>
    </p:spTree>
    <p:extLst>
      <p:ext uri="{BB962C8B-B14F-4D97-AF65-F5344CB8AC3E}">
        <p14:creationId xmlns:p14="http://schemas.microsoft.com/office/powerpoint/2010/main" val="21329621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Publishing the repository to GitHub cloud</a:t>
            </a:r>
            <a:endParaRPr lang="en-US" sz="3600" dirty="0"/>
          </a:p>
        </p:txBody>
      </p:sp>
      <p:pic>
        <p:nvPicPr>
          <p:cNvPr id="5" name="Content Placeholder 4"/>
          <p:cNvPicPr>
            <a:picLocks noGrp="1" noChangeAspect="1"/>
          </p:cNvPicPr>
          <p:nvPr>
            <p:ph sz="half" idx="1"/>
          </p:nvPr>
        </p:nvPicPr>
        <p:blipFill>
          <a:blip r:embed="rId2"/>
          <a:stretch>
            <a:fillRect/>
          </a:stretch>
        </p:blipFill>
        <p:spPr>
          <a:xfrm>
            <a:off x="1066800" y="2104073"/>
            <a:ext cx="4401020" cy="3748087"/>
          </a:xfrm>
          <a:prstGeom prst="rect">
            <a:avLst/>
          </a:prstGeom>
        </p:spPr>
      </p:pic>
      <p:sp>
        <p:nvSpPr>
          <p:cNvPr id="4" name="Content Placeholder 3"/>
          <p:cNvSpPr>
            <a:spLocks noGrp="1"/>
          </p:cNvSpPr>
          <p:nvPr>
            <p:ph sz="half" idx="2"/>
          </p:nvPr>
        </p:nvSpPr>
        <p:spPr>
          <a:xfrm>
            <a:off x="5679583" y="2103120"/>
            <a:ext cx="5445617" cy="3749040"/>
          </a:xfrm>
        </p:spPr>
        <p:txBody>
          <a:bodyPr/>
          <a:lstStyle/>
          <a:p>
            <a:pPr marL="0" indent="0" algn="just">
              <a:buNone/>
            </a:pPr>
            <a:r>
              <a:rPr lang="en-GB" dirty="0" smtClean="0"/>
              <a:t>The commits were successful but first, we need to publish the repository to GitHub cloud. This will only be required once, then we will be asked to push in order to upload the changes from the file system to GitHub cloud. When we publish the repository, GitHub Desktop will then push the contents of the locally available repository to the online repository.</a:t>
            </a:r>
            <a:endParaRPr lang="en-US" dirty="0"/>
          </a:p>
        </p:txBody>
      </p:sp>
      <p:pic>
        <p:nvPicPr>
          <p:cNvPr id="1026"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9100" y="4856446"/>
            <a:ext cx="1010679" cy="10106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4728" y="4856446"/>
            <a:ext cx="995714" cy="99571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a:off x="7933386" y="5361785"/>
            <a:ext cx="11977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600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63274F-12BE-4177-973A-D0C988B3B404}"/>
              </a:ext>
            </a:extLst>
          </p:cNvPr>
          <p:cNvSpPr>
            <a:spLocks noGrp="1"/>
          </p:cNvSpPr>
          <p:nvPr>
            <p:ph type="title"/>
          </p:nvPr>
        </p:nvSpPr>
        <p:spPr/>
        <p:txBody>
          <a:bodyPr/>
          <a:lstStyle/>
          <a:p>
            <a:r>
              <a:rPr lang="en-GB" dirty="0"/>
              <a:t>What is GitHub Desktop?</a:t>
            </a:r>
            <a:endParaRPr lang="en-MT" dirty="0"/>
          </a:p>
        </p:txBody>
      </p:sp>
      <p:sp>
        <p:nvSpPr>
          <p:cNvPr id="3" name="Content Placeholder 2">
            <a:extLst>
              <a:ext uri="{FF2B5EF4-FFF2-40B4-BE49-F238E27FC236}">
                <a16:creationId xmlns:a16="http://schemas.microsoft.com/office/drawing/2014/main" xmlns="" id="{3955DDAA-BF64-49E7-BFD8-8783A66FEB79}"/>
              </a:ext>
            </a:extLst>
          </p:cNvPr>
          <p:cNvSpPr>
            <a:spLocks noGrp="1"/>
          </p:cNvSpPr>
          <p:nvPr>
            <p:ph idx="1"/>
          </p:nvPr>
        </p:nvSpPr>
        <p:spPr>
          <a:xfrm>
            <a:off x="1066800" y="2014194"/>
            <a:ext cx="10058400" cy="3938550"/>
          </a:xfrm>
        </p:spPr>
        <p:txBody>
          <a:bodyPr>
            <a:normAutofit/>
          </a:bodyPr>
          <a:lstStyle/>
          <a:p>
            <a:pPr marL="0" indent="0" algn="just">
              <a:buNone/>
            </a:pPr>
            <a:r>
              <a:rPr lang="en-GB" sz="1600" dirty="0"/>
              <a:t>GitHub (desktop counterpart for GitHub cloud) is an interface between GitHub cloud and the file system in which the local folder containing the repository is saved. GitHub cloud and GitHub Desktop go in sync together.</a:t>
            </a:r>
          </a:p>
          <a:p>
            <a:pPr marL="0" indent="0" algn="just">
              <a:buNone/>
            </a:pPr>
            <a:r>
              <a:rPr lang="en-GB" sz="1600" dirty="0"/>
              <a:t>In short, GitHub Desktop is used to synchronize any locally available files within the repository with the online cloud. </a:t>
            </a:r>
            <a:r>
              <a:rPr lang="en-GB" sz="1600" b="0" i="0" dirty="0">
                <a:effectLst/>
                <a:latin typeface="+mj-lt"/>
              </a:rPr>
              <a:t>For the commit to be published on the online repository, for the first time you need to click on the Publish button and for the rest of the commits, you would need to press the Push button.</a:t>
            </a:r>
            <a:endParaRPr lang="en-MT" sz="1600" dirty="0">
              <a:latin typeface="+mj-lt"/>
            </a:endParaRPr>
          </a:p>
          <a:p>
            <a:pPr marL="0" indent="0" algn="just">
              <a:buNone/>
            </a:pPr>
            <a:endParaRPr lang="en-GB" sz="1600" dirty="0"/>
          </a:p>
        </p:txBody>
      </p:sp>
      <p:sp>
        <p:nvSpPr>
          <p:cNvPr id="7" name="AutoShape 6" descr="Folder Purple Icon - Rhon Icons - SoftIcons.com">
            <a:extLst>
              <a:ext uri="{FF2B5EF4-FFF2-40B4-BE49-F238E27FC236}">
                <a16:creationId xmlns:a16="http://schemas.microsoft.com/office/drawing/2014/main" xmlns="" id="{91C294F7-CD34-4436-A1C8-601B61CCB88D}"/>
              </a:ext>
            </a:extLst>
          </p:cNvPr>
          <p:cNvSpPr>
            <a:spLocks noChangeAspect="1" noChangeArrowheads="1"/>
          </p:cNvSpPr>
          <p:nvPr/>
        </p:nvSpPr>
        <p:spPr bwMode="auto">
          <a:xfrm>
            <a:off x="5943599" y="3276599"/>
            <a:ext cx="3144129" cy="31441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T"/>
          </a:p>
        </p:txBody>
      </p:sp>
      <p:pic>
        <p:nvPicPr>
          <p:cNvPr id="2064" name="Picture 16">
            <a:extLst>
              <a:ext uri="{FF2B5EF4-FFF2-40B4-BE49-F238E27FC236}">
                <a16:creationId xmlns:a16="http://schemas.microsoft.com/office/drawing/2014/main" xmlns="" id="{33E20AD0-5C5A-4137-9D18-323B5D86DB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8103" y="3938550"/>
            <a:ext cx="2014194" cy="2014194"/>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GitHub Logos and Usage · GitHub">
            <a:extLst>
              <a:ext uri="{FF2B5EF4-FFF2-40B4-BE49-F238E27FC236}">
                <a16:creationId xmlns:a16="http://schemas.microsoft.com/office/drawing/2014/main" xmlns="" id="{9766C575-16DB-4609-9975-7157BD922B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5221" y="4027932"/>
            <a:ext cx="2226297" cy="1850609"/>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xmlns="" id="{E826E49C-7DFA-471F-9166-5057C47DAF74}"/>
              </a:ext>
            </a:extLst>
          </p:cNvPr>
          <p:cNvSpPr txBox="1"/>
          <p:nvPr/>
        </p:nvSpPr>
        <p:spPr>
          <a:xfrm>
            <a:off x="4684542" y="4226168"/>
            <a:ext cx="2014194" cy="646331"/>
          </a:xfrm>
          <a:prstGeom prst="rect">
            <a:avLst/>
          </a:prstGeom>
          <a:noFill/>
        </p:spPr>
        <p:txBody>
          <a:bodyPr wrap="square" rtlCol="0">
            <a:spAutoFit/>
          </a:bodyPr>
          <a:lstStyle/>
          <a:p>
            <a:pPr algn="ctr"/>
            <a:r>
              <a:rPr lang="en-GB" sz="1200" dirty="0"/>
              <a:t>Push changes from local to GitHub cloud via GitHub Desktop.</a:t>
            </a:r>
            <a:endParaRPr lang="en-MT" sz="1200" dirty="0"/>
          </a:p>
        </p:txBody>
      </p:sp>
      <p:sp>
        <p:nvSpPr>
          <p:cNvPr id="24" name="TextBox 23">
            <a:extLst>
              <a:ext uri="{FF2B5EF4-FFF2-40B4-BE49-F238E27FC236}">
                <a16:creationId xmlns:a16="http://schemas.microsoft.com/office/drawing/2014/main" xmlns="" id="{34B572AA-7D28-421A-B281-E59797D2DF50}"/>
              </a:ext>
            </a:extLst>
          </p:cNvPr>
          <p:cNvSpPr txBox="1"/>
          <p:nvPr/>
        </p:nvSpPr>
        <p:spPr>
          <a:xfrm>
            <a:off x="4516160" y="5323343"/>
            <a:ext cx="2390815" cy="646331"/>
          </a:xfrm>
          <a:prstGeom prst="rect">
            <a:avLst/>
          </a:prstGeom>
          <a:noFill/>
        </p:spPr>
        <p:txBody>
          <a:bodyPr wrap="square" rtlCol="0">
            <a:spAutoFit/>
          </a:bodyPr>
          <a:lstStyle/>
          <a:p>
            <a:pPr algn="ctr"/>
            <a:r>
              <a:rPr lang="en-GB" sz="1200" dirty="0"/>
              <a:t>Clone online repository to GitHub Desktop and store it locally on your computer.</a:t>
            </a:r>
            <a:endParaRPr lang="en-MT" sz="1200" dirty="0"/>
          </a:p>
        </p:txBody>
      </p:sp>
      <p:cxnSp>
        <p:nvCxnSpPr>
          <p:cNvPr id="21" name="Straight Arrow Connector 20">
            <a:extLst>
              <a:ext uri="{FF2B5EF4-FFF2-40B4-BE49-F238E27FC236}">
                <a16:creationId xmlns:a16="http://schemas.microsoft.com/office/drawing/2014/main" xmlns="" id="{9B942CAC-FD96-4140-B46B-D31B1E3DDAA1}"/>
              </a:ext>
            </a:extLst>
          </p:cNvPr>
          <p:cNvCxnSpPr>
            <a:cxnSpLocks/>
          </p:cNvCxnSpPr>
          <p:nvPr/>
        </p:nvCxnSpPr>
        <p:spPr>
          <a:xfrm flipV="1">
            <a:off x="4684542" y="4945647"/>
            <a:ext cx="2014194" cy="7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xmlns="" id="{71EF9E77-E798-49F3-BACB-818330CD623B}"/>
              </a:ext>
            </a:extLst>
          </p:cNvPr>
          <p:cNvCxnSpPr>
            <a:cxnSpLocks/>
          </p:cNvCxnSpPr>
          <p:nvPr/>
        </p:nvCxnSpPr>
        <p:spPr>
          <a:xfrm flipH="1">
            <a:off x="4684542" y="5188431"/>
            <a:ext cx="2014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66008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Evidence that changes have been inflicted on the online repository</a:t>
            </a:r>
            <a:endParaRPr lang="en-US" dirty="0"/>
          </a:p>
        </p:txBody>
      </p:sp>
      <p:pic>
        <p:nvPicPr>
          <p:cNvPr id="5" name="Content Placeholder 4"/>
          <p:cNvPicPr>
            <a:picLocks noGrp="1" noChangeAspect="1"/>
          </p:cNvPicPr>
          <p:nvPr>
            <p:ph sz="half" idx="1"/>
          </p:nvPr>
        </p:nvPicPr>
        <p:blipFill>
          <a:blip r:embed="rId2"/>
          <a:stretch>
            <a:fillRect/>
          </a:stretch>
        </p:blipFill>
        <p:spPr>
          <a:xfrm>
            <a:off x="1066800" y="2014194"/>
            <a:ext cx="10058400" cy="2759666"/>
          </a:xfrm>
          <a:prstGeom prst="rect">
            <a:avLst/>
          </a:prstGeom>
        </p:spPr>
      </p:pic>
    </p:spTree>
    <p:extLst>
      <p:ext uri="{BB962C8B-B14F-4D97-AF65-F5344CB8AC3E}">
        <p14:creationId xmlns:p14="http://schemas.microsoft.com/office/powerpoint/2010/main" val="11213884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Let’s try modifying the text file!</a:t>
            </a:r>
            <a:endParaRPr lang="en-US" dirty="0"/>
          </a:p>
        </p:txBody>
      </p:sp>
      <p:pic>
        <p:nvPicPr>
          <p:cNvPr id="5" name="Content Placeholder 4"/>
          <p:cNvPicPr>
            <a:picLocks noGrp="1" noChangeAspect="1"/>
          </p:cNvPicPr>
          <p:nvPr>
            <p:ph sz="half" idx="1"/>
          </p:nvPr>
        </p:nvPicPr>
        <p:blipFill>
          <a:blip r:embed="rId2"/>
          <a:stretch>
            <a:fillRect/>
          </a:stretch>
        </p:blipFill>
        <p:spPr>
          <a:xfrm>
            <a:off x="1066800" y="2103120"/>
            <a:ext cx="4329448" cy="3508755"/>
          </a:xfrm>
          <a:prstGeom prst="rect">
            <a:avLst/>
          </a:prstGeom>
        </p:spPr>
      </p:pic>
      <p:sp>
        <p:nvSpPr>
          <p:cNvPr id="4" name="Content Placeholder 3"/>
          <p:cNvSpPr>
            <a:spLocks noGrp="1"/>
          </p:cNvSpPr>
          <p:nvPr>
            <p:ph sz="half" idx="2"/>
          </p:nvPr>
        </p:nvSpPr>
        <p:spPr>
          <a:xfrm>
            <a:off x="5859886" y="2103120"/>
            <a:ext cx="5265313" cy="3749040"/>
          </a:xfrm>
        </p:spPr>
        <p:txBody>
          <a:bodyPr>
            <a:normAutofit fontScale="92500" lnSpcReduction="10000"/>
          </a:bodyPr>
          <a:lstStyle/>
          <a:p>
            <a:pPr marL="0" indent="0" algn="just">
              <a:buNone/>
            </a:pPr>
            <a:r>
              <a:rPr lang="en-GB" dirty="0" smtClean="0"/>
              <a:t>Always remember to save the file, otherwise GitHub Desktop won’t be able to detect changes. This will also apply when we are working on .html, .</a:t>
            </a:r>
            <a:r>
              <a:rPr lang="en-GB" dirty="0" err="1" smtClean="0"/>
              <a:t>css</a:t>
            </a:r>
            <a:r>
              <a:rPr lang="en-GB" dirty="0" smtClean="0"/>
              <a:t> and .</a:t>
            </a:r>
            <a:r>
              <a:rPr lang="en-GB" dirty="0" err="1" smtClean="0"/>
              <a:t>js</a:t>
            </a:r>
            <a:r>
              <a:rPr lang="en-GB" dirty="0" smtClean="0"/>
              <a:t> files. If the filename is prefixed by an asterisk (*), then it means that the file has not yet been saved.</a:t>
            </a:r>
          </a:p>
          <a:p>
            <a:pPr marL="0" indent="0" algn="just">
              <a:buNone/>
            </a:pPr>
            <a:r>
              <a:rPr lang="en-GB" dirty="0" smtClean="0"/>
              <a:t>A general rule of thumb is that you save every once in a while when working with a software application without auto-save feature. GitHub Desktop aside, computers can be incredibly unpredictable and a sudden shutdown/restart or software crash can happen when you least expect it!</a:t>
            </a:r>
            <a:endParaRPr lang="en-US" dirty="0"/>
          </a:p>
        </p:txBody>
      </p:sp>
    </p:spTree>
    <p:extLst>
      <p:ext uri="{BB962C8B-B14F-4D97-AF65-F5344CB8AC3E}">
        <p14:creationId xmlns:p14="http://schemas.microsoft.com/office/powerpoint/2010/main" val="35522198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GitHub Desktop has detected that we have edited the text file.</a:t>
            </a:r>
            <a:endParaRPr lang="en-US" dirty="0"/>
          </a:p>
        </p:txBody>
      </p:sp>
      <p:pic>
        <p:nvPicPr>
          <p:cNvPr id="5" name="Content Placeholder 4"/>
          <p:cNvPicPr>
            <a:picLocks noGrp="1" noChangeAspect="1"/>
          </p:cNvPicPr>
          <p:nvPr>
            <p:ph sz="half" idx="1"/>
          </p:nvPr>
        </p:nvPicPr>
        <p:blipFill>
          <a:blip r:embed="rId2"/>
          <a:stretch>
            <a:fillRect/>
          </a:stretch>
        </p:blipFill>
        <p:spPr>
          <a:xfrm>
            <a:off x="1066800" y="2103438"/>
            <a:ext cx="5452690" cy="3748722"/>
          </a:xfrm>
          <a:prstGeom prst="rect">
            <a:avLst/>
          </a:prstGeom>
        </p:spPr>
      </p:pic>
      <p:sp>
        <p:nvSpPr>
          <p:cNvPr id="4" name="Content Placeholder 3"/>
          <p:cNvSpPr>
            <a:spLocks noGrp="1"/>
          </p:cNvSpPr>
          <p:nvPr>
            <p:ph sz="half" idx="2"/>
          </p:nvPr>
        </p:nvSpPr>
        <p:spPr>
          <a:xfrm>
            <a:off x="6709893" y="2103120"/>
            <a:ext cx="4415307" cy="3749040"/>
          </a:xfrm>
        </p:spPr>
        <p:txBody>
          <a:bodyPr/>
          <a:lstStyle/>
          <a:p>
            <a:pPr marL="0" indent="0" algn="just">
              <a:buNone/>
            </a:pPr>
            <a:r>
              <a:rPr lang="en-GB" dirty="0" smtClean="0"/>
              <a:t>As you can see, GitHub Desktop has noticed that the text file has been modified. The right hand side shows the changes in the text file, in this case, we have added text to the initially empty text file. You may notice that the summary has been generated once again.</a:t>
            </a:r>
          </a:p>
          <a:p>
            <a:pPr marL="0" indent="0" algn="just">
              <a:buNone/>
            </a:pPr>
            <a:r>
              <a:rPr lang="en-GB" dirty="0" smtClean="0"/>
              <a:t>You may commit again.</a:t>
            </a:r>
          </a:p>
          <a:p>
            <a:pPr marL="0" indent="0" algn="just">
              <a:buNone/>
            </a:pPr>
            <a:endParaRPr lang="en-GB" dirty="0"/>
          </a:p>
        </p:txBody>
      </p:sp>
    </p:spTree>
    <p:extLst>
      <p:ext uri="{BB962C8B-B14F-4D97-AF65-F5344CB8AC3E}">
        <p14:creationId xmlns:p14="http://schemas.microsoft.com/office/powerpoint/2010/main" val="7968771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Pushing commits to GitHub cloud</a:t>
            </a:r>
            <a:endParaRPr lang="en-US" dirty="0"/>
          </a:p>
        </p:txBody>
      </p:sp>
      <p:pic>
        <p:nvPicPr>
          <p:cNvPr id="5" name="Content Placeholder 4"/>
          <p:cNvPicPr>
            <a:picLocks noGrp="1" noChangeAspect="1"/>
          </p:cNvPicPr>
          <p:nvPr>
            <p:ph sz="half" idx="1"/>
          </p:nvPr>
        </p:nvPicPr>
        <p:blipFill>
          <a:blip r:embed="rId2"/>
          <a:stretch>
            <a:fillRect/>
          </a:stretch>
        </p:blipFill>
        <p:spPr>
          <a:xfrm>
            <a:off x="1066800" y="2104073"/>
            <a:ext cx="4169821" cy="3748087"/>
          </a:xfrm>
          <a:prstGeom prst="rect">
            <a:avLst/>
          </a:prstGeom>
        </p:spPr>
      </p:pic>
      <p:sp>
        <p:nvSpPr>
          <p:cNvPr id="4" name="Content Placeholder 3"/>
          <p:cNvSpPr>
            <a:spLocks noGrp="1"/>
          </p:cNvSpPr>
          <p:nvPr>
            <p:ph sz="half" idx="2"/>
          </p:nvPr>
        </p:nvSpPr>
        <p:spPr>
          <a:xfrm>
            <a:off x="5460642" y="2103120"/>
            <a:ext cx="5664558" cy="3749040"/>
          </a:xfrm>
        </p:spPr>
        <p:txBody>
          <a:bodyPr>
            <a:normAutofit fontScale="92500" lnSpcReduction="10000"/>
          </a:bodyPr>
          <a:lstStyle/>
          <a:p>
            <a:pPr marL="0" indent="0" algn="just">
              <a:buNone/>
            </a:pPr>
            <a:r>
              <a:rPr lang="en-GB" dirty="0" smtClean="0"/>
              <a:t>You may push the recent save state to the online repository by pressing </a:t>
            </a:r>
            <a:r>
              <a:rPr lang="en-GB" b="1" dirty="0" smtClean="0"/>
              <a:t>Push origin </a:t>
            </a:r>
            <a:r>
              <a:rPr lang="en-GB" dirty="0" smtClean="0"/>
              <a:t>or by means of the key combination </a:t>
            </a:r>
            <a:r>
              <a:rPr lang="en-GB" b="1" dirty="0" smtClean="0"/>
              <a:t>Ctrl + P</a:t>
            </a:r>
            <a:r>
              <a:rPr lang="en-GB" dirty="0" smtClean="0"/>
              <a:t>. You will be required to push commits to GitHub after each successful commit, in order to have the changes visible in GitHub cloud as well. </a:t>
            </a:r>
          </a:p>
          <a:p>
            <a:pPr marL="0" indent="0" algn="just">
              <a:buNone/>
            </a:pPr>
            <a:r>
              <a:rPr lang="en-GB" sz="1600" dirty="0" smtClean="0">
                <a:solidFill>
                  <a:srgbClr val="FF0000"/>
                </a:solidFill>
              </a:rPr>
              <a:t>Kindly note that an internet connection is not required for commits but is required to push commits to the online repository.</a:t>
            </a:r>
          </a:p>
          <a:p>
            <a:pPr marL="0" indent="0" algn="just">
              <a:buNone/>
            </a:pPr>
            <a:r>
              <a:rPr lang="en-GB" dirty="0" smtClean="0"/>
              <a:t>Moreover, no local changes means that GitHub Desktop has detected no deletions, additions or changes in general in the locally available repository.</a:t>
            </a:r>
            <a:endParaRPr lang="en-US" dirty="0"/>
          </a:p>
        </p:txBody>
      </p:sp>
    </p:spTree>
    <p:extLst>
      <p:ext uri="{BB962C8B-B14F-4D97-AF65-F5344CB8AC3E}">
        <p14:creationId xmlns:p14="http://schemas.microsoft.com/office/powerpoint/2010/main" val="10282664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List of commits</a:t>
            </a:r>
            <a:endParaRPr lang="en-US" dirty="0"/>
          </a:p>
        </p:txBody>
      </p:sp>
      <p:pic>
        <p:nvPicPr>
          <p:cNvPr id="5" name="Content Placeholder 4"/>
          <p:cNvPicPr>
            <a:picLocks noGrp="1" noChangeAspect="1"/>
          </p:cNvPicPr>
          <p:nvPr>
            <p:ph sz="half" idx="1"/>
          </p:nvPr>
        </p:nvPicPr>
        <p:blipFill>
          <a:blip r:embed="rId2"/>
          <a:stretch>
            <a:fillRect/>
          </a:stretch>
        </p:blipFill>
        <p:spPr>
          <a:xfrm>
            <a:off x="1066800" y="2103596"/>
            <a:ext cx="4231134" cy="3748087"/>
          </a:xfrm>
          <a:prstGeom prst="rect">
            <a:avLst/>
          </a:prstGeom>
        </p:spPr>
      </p:pic>
      <p:sp>
        <p:nvSpPr>
          <p:cNvPr id="4" name="Content Placeholder 3"/>
          <p:cNvSpPr>
            <a:spLocks noGrp="1"/>
          </p:cNvSpPr>
          <p:nvPr>
            <p:ph sz="half" idx="2"/>
          </p:nvPr>
        </p:nvSpPr>
        <p:spPr>
          <a:xfrm>
            <a:off x="5550794" y="2103120"/>
            <a:ext cx="5574406" cy="3749040"/>
          </a:xfrm>
        </p:spPr>
        <p:txBody>
          <a:bodyPr/>
          <a:lstStyle/>
          <a:p>
            <a:pPr marL="0" indent="0" algn="just">
              <a:buNone/>
            </a:pPr>
            <a:r>
              <a:rPr lang="en-GB" dirty="0" smtClean="0"/>
              <a:t>As you can see, there is a list of commits pushed to GitHub cloud starting from the most recent commit. You may acquire further details about commits by pressing on the summary. It will give you an idea which files were modified and what happened in a specific save state.</a:t>
            </a:r>
            <a:endParaRPr lang="en-US" dirty="0"/>
          </a:p>
        </p:txBody>
      </p:sp>
    </p:spTree>
    <p:extLst>
      <p:ext uri="{BB962C8B-B14F-4D97-AF65-F5344CB8AC3E}">
        <p14:creationId xmlns:p14="http://schemas.microsoft.com/office/powerpoint/2010/main" val="37910761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GitHub Desktop has also detected that we have removed the last sentence!</a:t>
            </a:r>
            <a:endParaRPr lang="en-US" dirty="0"/>
          </a:p>
        </p:txBody>
      </p:sp>
      <p:pic>
        <p:nvPicPr>
          <p:cNvPr id="4" name="Content Placeholder 3"/>
          <p:cNvPicPr>
            <a:picLocks noGrp="1" noChangeAspect="1"/>
          </p:cNvPicPr>
          <p:nvPr>
            <p:ph idx="1"/>
          </p:nvPr>
        </p:nvPicPr>
        <p:blipFill>
          <a:blip r:embed="rId2"/>
          <a:stretch>
            <a:fillRect/>
          </a:stretch>
        </p:blipFill>
        <p:spPr>
          <a:xfrm>
            <a:off x="3290643" y="2180711"/>
            <a:ext cx="5610714" cy="3849687"/>
          </a:xfrm>
          <a:prstGeom prst="rect">
            <a:avLst/>
          </a:prstGeom>
        </p:spPr>
      </p:pic>
    </p:spTree>
    <p:extLst>
      <p:ext uri="{BB962C8B-B14F-4D97-AF65-F5344CB8AC3E}">
        <p14:creationId xmlns:p14="http://schemas.microsoft.com/office/powerpoint/2010/main" val="17577025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GitHub Desktop can also detect deletions in a repository!</a:t>
            </a:r>
            <a:endParaRPr lang="en-US" dirty="0"/>
          </a:p>
        </p:txBody>
      </p:sp>
      <p:pic>
        <p:nvPicPr>
          <p:cNvPr id="5" name="Content Placeholder 4"/>
          <p:cNvPicPr>
            <a:picLocks noGrp="1" noChangeAspect="1"/>
          </p:cNvPicPr>
          <p:nvPr>
            <p:ph sz="half" idx="1"/>
          </p:nvPr>
        </p:nvPicPr>
        <p:blipFill>
          <a:blip r:embed="rId2"/>
          <a:stretch>
            <a:fillRect/>
          </a:stretch>
        </p:blipFill>
        <p:spPr>
          <a:xfrm>
            <a:off x="1066800" y="2103120"/>
            <a:ext cx="5060971" cy="3476115"/>
          </a:xfrm>
          <a:prstGeom prst="rect">
            <a:avLst/>
          </a:prstGeom>
        </p:spPr>
      </p:pic>
      <p:sp>
        <p:nvSpPr>
          <p:cNvPr id="4" name="Content Placeholder 3"/>
          <p:cNvSpPr>
            <a:spLocks noGrp="1"/>
          </p:cNvSpPr>
          <p:nvPr>
            <p:ph sz="half" idx="2"/>
          </p:nvPr>
        </p:nvSpPr>
        <p:spPr/>
        <p:txBody>
          <a:bodyPr/>
          <a:lstStyle/>
          <a:p>
            <a:pPr marL="0" indent="0" algn="just">
              <a:buNone/>
            </a:pPr>
            <a:r>
              <a:rPr lang="en-GB" dirty="0" smtClean="0"/>
              <a:t>GitHub Desktop has detected that we have deleted the text file. The summary has also been generated depending on the action taken.</a:t>
            </a:r>
          </a:p>
          <a:p>
            <a:pPr marL="0" indent="0" algn="just">
              <a:buNone/>
            </a:pPr>
            <a:r>
              <a:rPr lang="en-GB" dirty="0" smtClean="0"/>
              <a:t>You may optionally commit and push to GitHub.</a:t>
            </a:r>
            <a:endParaRPr lang="en-US" dirty="0"/>
          </a:p>
        </p:txBody>
      </p:sp>
    </p:spTree>
    <p:extLst>
      <p:ext uri="{BB962C8B-B14F-4D97-AF65-F5344CB8AC3E}">
        <p14:creationId xmlns:p14="http://schemas.microsoft.com/office/powerpoint/2010/main" val="23134498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Changing repository accessibility</a:t>
            </a:r>
            <a:endParaRPr lang="en-US" dirty="0"/>
          </a:p>
        </p:txBody>
      </p:sp>
      <p:pic>
        <p:nvPicPr>
          <p:cNvPr id="5" name="Content Placeholder 4"/>
          <p:cNvPicPr>
            <a:picLocks noGrp="1" noChangeAspect="1"/>
          </p:cNvPicPr>
          <p:nvPr>
            <p:ph sz="half" idx="1"/>
          </p:nvPr>
        </p:nvPicPr>
        <p:blipFill>
          <a:blip r:embed="rId2"/>
          <a:stretch>
            <a:fillRect/>
          </a:stretch>
        </p:blipFill>
        <p:spPr>
          <a:xfrm>
            <a:off x="1066800" y="2103120"/>
            <a:ext cx="5137032" cy="632999"/>
          </a:xfrm>
          <a:prstGeom prst="rect">
            <a:avLst/>
          </a:prstGeom>
        </p:spPr>
      </p:pic>
      <p:sp>
        <p:nvSpPr>
          <p:cNvPr id="4" name="Content Placeholder 3"/>
          <p:cNvSpPr>
            <a:spLocks noGrp="1"/>
          </p:cNvSpPr>
          <p:nvPr>
            <p:ph sz="half" idx="2"/>
          </p:nvPr>
        </p:nvSpPr>
        <p:spPr/>
        <p:txBody>
          <a:bodyPr/>
          <a:lstStyle/>
          <a:p>
            <a:pPr marL="0" indent="0" algn="just">
              <a:buNone/>
            </a:pPr>
            <a:r>
              <a:rPr lang="en-GB" dirty="0" smtClean="0"/>
              <a:t>Let’s say you accidentally left an important repository with a visibility of public. Fear not, you can modify the accessibility via repository settings. Scroll down to Danger Zone section after navigating to Settings tab.</a:t>
            </a:r>
            <a:endParaRPr lang="en-US" dirty="0"/>
          </a:p>
        </p:txBody>
      </p:sp>
      <p:pic>
        <p:nvPicPr>
          <p:cNvPr id="6" name="Picture 5"/>
          <p:cNvPicPr>
            <a:picLocks noChangeAspect="1"/>
          </p:cNvPicPr>
          <p:nvPr/>
        </p:nvPicPr>
        <p:blipFill>
          <a:blip r:embed="rId3"/>
          <a:stretch>
            <a:fillRect/>
          </a:stretch>
        </p:blipFill>
        <p:spPr>
          <a:xfrm>
            <a:off x="1066800" y="2825045"/>
            <a:ext cx="5132859" cy="1953017"/>
          </a:xfrm>
          <a:prstGeom prst="rect">
            <a:avLst/>
          </a:prstGeom>
        </p:spPr>
      </p:pic>
    </p:spTree>
    <p:extLst>
      <p:ext uri="{BB962C8B-B14F-4D97-AF65-F5344CB8AC3E}">
        <p14:creationId xmlns:p14="http://schemas.microsoft.com/office/powerpoint/2010/main" val="7977446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Changing repository accessibility</a:t>
            </a:r>
            <a:endParaRPr lang="en-US" dirty="0"/>
          </a:p>
        </p:txBody>
      </p:sp>
      <p:pic>
        <p:nvPicPr>
          <p:cNvPr id="5" name="Content Placeholder 4"/>
          <p:cNvPicPr>
            <a:picLocks noGrp="1" noChangeAspect="1"/>
          </p:cNvPicPr>
          <p:nvPr>
            <p:ph sz="half" idx="1"/>
          </p:nvPr>
        </p:nvPicPr>
        <p:blipFill>
          <a:blip r:embed="rId2"/>
          <a:stretch>
            <a:fillRect/>
          </a:stretch>
        </p:blipFill>
        <p:spPr>
          <a:xfrm>
            <a:off x="1385477" y="2103438"/>
            <a:ext cx="4026721" cy="3748087"/>
          </a:xfrm>
          <a:prstGeom prst="rect">
            <a:avLst/>
          </a:prstGeom>
        </p:spPr>
      </p:pic>
      <p:sp>
        <p:nvSpPr>
          <p:cNvPr id="4" name="Content Placeholder 3"/>
          <p:cNvSpPr>
            <a:spLocks noGrp="1"/>
          </p:cNvSpPr>
          <p:nvPr>
            <p:ph sz="half" idx="2"/>
          </p:nvPr>
        </p:nvSpPr>
        <p:spPr>
          <a:xfrm>
            <a:off x="5692462" y="2103120"/>
            <a:ext cx="5432738" cy="3749040"/>
          </a:xfrm>
        </p:spPr>
        <p:txBody>
          <a:bodyPr/>
          <a:lstStyle/>
          <a:p>
            <a:pPr marL="0" indent="0" algn="just">
              <a:buNone/>
            </a:pPr>
            <a:r>
              <a:rPr lang="en-GB" dirty="0" smtClean="0"/>
              <a:t>You will be asked to enter your username and the name of the repository, both of which are to be separated by a dash.</a:t>
            </a:r>
          </a:p>
          <a:p>
            <a:pPr marL="0" indent="0" algn="just">
              <a:buNone/>
            </a:pPr>
            <a:r>
              <a:rPr lang="en-GB" dirty="0" smtClean="0"/>
              <a:t>Select the accessibility according to the scenario. Once you have entered the username and name of repository correctly, press I understand, change repository visibility.</a:t>
            </a:r>
          </a:p>
          <a:p>
            <a:pPr marL="0" indent="0" algn="just">
              <a:buNone/>
            </a:pPr>
            <a:r>
              <a:rPr lang="en-GB" dirty="0" smtClean="0"/>
              <a:t>You may revert to the previous accessibility by repeating the steps from the previous slide and this one as well.</a:t>
            </a:r>
            <a:endParaRPr lang="en-GB" dirty="0"/>
          </a:p>
        </p:txBody>
      </p:sp>
    </p:spTree>
    <p:extLst>
      <p:ext uri="{BB962C8B-B14F-4D97-AF65-F5344CB8AC3E}">
        <p14:creationId xmlns:p14="http://schemas.microsoft.com/office/powerpoint/2010/main" val="7099379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Deleting a repository</a:t>
            </a:r>
            <a:endParaRPr lang="en-US" dirty="0"/>
          </a:p>
        </p:txBody>
      </p:sp>
      <p:pic>
        <p:nvPicPr>
          <p:cNvPr id="5" name="Content Placeholder 4"/>
          <p:cNvPicPr>
            <a:picLocks noGrp="1" noChangeAspect="1"/>
          </p:cNvPicPr>
          <p:nvPr>
            <p:ph sz="half" idx="1"/>
          </p:nvPr>
        </p:nvPicPr>
        <p:blipFill>
          <a:blip r:embed="rId2"/>
          <a:stretch>
            <a:fillRect/>
          </a:stretch>
        </p:blipFill>
        <p:spPr>
          <a:xfrm>
            <a:off x="1299909" y="2103438"/>
            <a:ext cx="4197857" cy="3748087"/>
          </a:xfrm>
          <a:prstGeom prst="rect">
            <a:avLst/>
          </a:prstGeom>
        </p:spPr>
      </p:pic>
      <p:sp>
        <p:nvSpPr>
          <p:cNvPr id="4" name="Content Placeholder 3"/>
          <p:cNvSpPr>
            <a:spLocks noGrp="1"/>
          </p:cNvSpPr>
          <p:nvPr>
            <p:ph sz="half" idx="2"/>
          </p:nvPr>
        </p:nvSpPr>
        <p:spPr>
          <a:xfrm>
            <a:off x="5774499" y="2103120"/>
            <a:ext cx="5350701" cy="3749040"/>
          </a:xfrm>
        </p:spPr>
        <p:txBody>
          <a:bodyPr>
            <a:normAutofit lnSpcReduction="10000"/>
          </a:bodyPr>
          <a:lstStyle/>
          <a:p>
            <a:pPr marL="0" indent="0" algn="just">
              <a:buNone/>
            </a:pPr>
            <a:r>
              <a:rPr lang="en-GB" dirty="0" smtClean="0"/>
              <a:t>Navigate to repository settings by selecting the Settings tab, then scroll down to the Danger Zone section, as you would when changing the visibility of a repository.</a:t>
            </a:r>
          </a:p>
          <a:p>
            <a:pPr marL="0" indent="0" algn="just">
              <a:buNone/>
            </a:pPr>
            <a:r>
              <a:rPr lang="en-GB" dirty="0" smtClean="0"/>
              <a:t>Please make sure that you are 100% sure about deleting the repository, for you will not be able to recover the repository post deletion. Type the username and repository, both of which to be separated by a dash. Once you have done so, press </a:t>
            </a:r>
            <a:r>
              <a:rPr lang="en-GB" b="1" dirty="0" smtClean="0"/>
              <a:t>I understand the consequences, delete this repository </a:t>
            </a:r>
            <a:r>
              <a:rPr lang="en-GB" dirty="0" smtClean="0"/>
              <a:t>to proceed.</a:t>
            </a:r>
            <a:endParaRPr lang="en-US" dirty="0"/>
          </a:p>
        </p:txBody>
      </p:sp>
    </p:spTree>
    <p:extLst>
      <p:ext uri="{BB962C8B-B14F-4D97-AF65-F5344CB8AC3E}">
        <p14:creationId xmlns:p14="http://schemas.microsoft.com/office/powerpoint/2010/main" val="43728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EC7157-206F-41AA-9549-FEEBC2D2AEA7}"/>
              </a:ext>
            </a:extLst>
          </p:cNvPr>
          <p:cNvSpPr>
            <a:spLocks noGrp="1"/>
          </p:cNvSpPr>
          <p:nvPr>
            <p:ph type="title"/>
          </p:nvPr>
        </p:nvSpPr>
        <p:spPr/>
        <p:txBody>
          <a:bodyPr/>
          <a:lstStyle/>
          <a:p>
            <a:r>
              <a:rPr lang="en-GB" dirty="0"/>
              <a:t>What is .</a:t>
            </a:r>
            <a:r>
              <a:rPr lang="en-GB" dirty="0" err="1"/>
              <a:t>gitignore</a:t>
            </a:r>
            <a:r>
              <a:rPr lang="en-GB" dirty="0"/>
              <a:t>?</a:t>
            </a:r>
            <a:endParaRPr lang="en-MT" dirty="0"/>
          </a:p>
        </p:txBody>
      </p:sp>
      <p:sp>
        <p:nvSpPr>
          <p:cNvPr id="3" name="Content Placeholder 2">
            <a:extLst>
              <a:ext uri="{FF2B5EF4-FFF2-40B4-BE49-F238E27FC236}">
                <a16:creationId xmlns:a16="http://schemas.microsoft.com/office/drawing/2014/main" xmlns="" id="{D00384BD-BAD9-4F13-B609-7936253A1E67}"/>
              </a:ext>
            </a:extLst>
          </p:cNvPr>
          <p:cNvSpPr>
            <a:spLocks noGrp="1"/>
          </p:cNvSpPr>
          <p:nvPr>
            <p:ph idx="1"/>
          </p:nvPr>
        </p:nvSpPr>
        <p:spPr>
          <a:xfrm>
            <a:off x="1066800" y="2014194"/>
            <a:ext cx="10058400" cy="3938550"/>
          </a:xfrm>
        </p:spPr>
        <p:txBody>
          <a:bodyPr/>
          <a:lstStyle/>
          <a:p>
            <a:pPr marL="0" indent="0" algn="just">
              <a:buNone/>
            </a:pPr>
            <a:r>
              <a:rPr lang="en-GB" dirty="0"/>
              <a:t>.</a:t>
            </a:r>
            <a:r>
              <a:rPr lang="en-GB" dirty="0" err="1"/>
              <a:t>gitignore</a:t>
            </a:r>
            <a:r>
              <a:rPr lang="en-GB" dirty="0"/>
              <a:t>, as the terminology suggests, ignores temporarily files related to a particular software. Different software, amidst working on the project, will start creating temporary files which are then placed inside the project. Said files will not make any difference as to whether or not the project/application will behave/run. As they are extra files for the project to work with, they will take up extra space. Moreover, as a lot of temporary files are generated, it will take longer to commit changes to the folder. By ignoring temporary files, commits will be much faster.</a:t>
            </a:r>
          </a:p>
          <a:p>
            <a:pPr marL="0" indent="0" algn="just">
              <a:buNone/>
            </a:pPr>
            <a:r>
              <a:rPr lang="en-GB" dirty="0"/>
              <a:t>Usually, the initial commit is a result of the .</a:t>
            </a:r>
            <a:r>
              <a:rPr lang="en-GB" dirty="0" err="1"/>
              <a:t>gitignore</a:t>
            </a:r>
            <a:r>
              <a:rPr lang="en-GB" dirty="0"/>
              <a:t> having been placed inside the repository (if the Add .</a:t>
            </a:r>
            <a:r>
              <a:rPr lang="en-GB" dirty="0" err="1"/>
              <a:t>gitnore</a:t>
            </a:r>
            <a:r>
              <a:rPr lang="en-GB" dirty="0"/>
              <a:t> option is enabled whilst creating the repository).</a:t>
            </a:r>
          </a:p>
        </p:txBody>
      </p:sp>
      <p:pic>
        <p:nvPicPr>
          <p:cNvPr id="5" name="Picture 4">
            <a:extLst>
              <a:ext uri="{FF2B5EF4-FFF2-40B4-BE49-F238E27FC236}">
                <a16:creationId xmlns:a16="http://schemas.microsoft.com/office/drawing/2014/main" xmlns="" id="{5643F2A2-1FB1-4DA0-AA60-DDCB2229F554}"/>
              </a:ext>
            </a:extLst>
          </p:cNvPr>
          <p:cNvPicPr>
            <a:picLocks noChangeAspect="1"/>
          </p:cNvPicPr>
          <p:nvPr/>
        </p:nvPicPr>
        <p:blipFill rotWithShape="1">
          <a:blip r:embed="rId2"/>
          <a:srcRect b="42424"/>
          <a:stretch/>
        </p:blipFill>
        <p:spPr>
          <a:xfrm>
            <a:off x="3895725" y="4592096"/>
            <a:ext cx="4400550" cy="1623310"/>
          </a:xfrm>
          <a:prstGeom prst="rect">
            <a:avLst/>
          </a:prstGeom>
        </p:spPr>
      </p:pic>
    </p:spTree>
    <p:extLst>
      <p:ext uri="{BB962C8B-B14F-4D97-AF65-F5344CB8AC3E}">
        <p14:creationId xmlns:p14="http://schemas.microsoft.com/office/powerpoint/2010/main" val="37194520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Changing appearance via Settings</a:t>
            </a:r>
            <a:endParaRPr lang="en-US" dirty="0"/>
          </a:p>
        </p:txBody>
      </p:sp>
      <p:pic>
        <p:nvPicPr>
          <p:cNvPr id="5" name="Content Placeholder 4"/>
          <p:cNvPicPr>
            <a:picLocks noGrp="1" noChangeAspect="1"/>
          </p:cNvPicPr>
          <p:nvPr>
            <p:ph sz="half" idx="1"/>
          </p:nvPr>
        </p:nvPicPr>
        <p:blipFill>
          <a:blip r:embed="rId2"/>
          <a:stretch>
            <a:fillRect/>
          </a:stretch>
        </p:blipFill>
        <p:spPr>
          <a:xfrm>
            <a:off x="1066800" y="2104073"/>
            <a:ext cx="1803176" cy="3748087"/>
          </a:xfrm>
          <a:prstGeom prst="rect">
            <a:avLst/>
          </a:prstGeom>
        </p:spPr>
      </p:pic>
      <p:sp>
        <p:nvSpPr>
          <p:cNvPr id="4" name="Content Placeholder 3"/>
          <p:cNvSpPr>
            <a:spLocks noGrp="1"/>
          </p:cNvSpPr>
          <p:nvPr>
            <p:ph sz="half" idx="2"/>
          </p:nvPr>
        </p:nvSpPr>
        <p:spPr>
          <a:xfrm>
            <a:off x="3056351" y="2103120"/>
            <a:ext cx="8068849" cy="3749040"/>
          </a:xfrm>
        </p:spPr>
        <p:txBody>
          <a:bodyPr/>
          <a:lstStyle/>
          <a:p>
            <a:r>
              <a:rPr lang="en-GB" dirty="0" smtClean="0"/>
              <a:t>Click on your avatar and a dropdown menu should show up. Navigate to </a:t>
            </a:r>
            <a:r>
              <a:rPr lang="en-GB" b="1" dirty="0" smtClean="0"/>
              <a:t>Settings</a:t>
            </a:r>
            <a:r>
              <a:rPr lang="en-GB" dirty="0" smtClean="0"/>
              <a:t>.</a:t>
            </a:r>
          </a:p>
          <a:p>
            <a:pPr marL="0" indent="0">
              <a:buNone/>
            </a:pPr>
            <a:r>
              <a:rPr lang="en-GB" dirty="0" smtClean="0"/>
              <a:t>The anatomy of the link leading to account settings goes as follows:</a:t>
            </a:r>
          </a:p>
          <a:p>
            <a:pPr marL="0" indent="0">
              <a:buNone/>
            </a:pPr>
            <a:r>
              <a:rPr lang="en-GB" sz="1600" dirty="0" smtClean="0">
                <a:hlinkClick r:id="rId3"/>
              </a:rPr>
              <a:t>https://github.com/settings</a:t>
            </a:r>
            <a:endParaRPr lang="en-US" sz="1600" dirty="0"/>
          </a:p>
        </p:txBody>
      </p:sp>
    </p:spTree>
    <p:extLst>
      <p:ext uri="{BB962C8B-B14F-4D97-AF65-F5344CB8AC3E}">
        <p14:creationId xmlns:p14="http://schemas.microsoft.com/office/powerpoint/2010/main" val="5482091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Changing appearance via Settings</a:t>
            </a:r>
            <a:endParaRPr lang="en-US" dirty="0"/>
          </a:p>
        </p:txBody>
      </p:sp>
      <p:pic>
        <p:nvPicPr>
          <p:cNvPr id="5" name="Content Placeholder 4"/>
          <p:cNvPicPr>
            <a:picLocks noGrp="1" noChangeAspect="1"/>
          </p:cNvPicPr>
          <p:nvPr>
            <p:ph sz="half" idx="1"/>
          </p:nvPr>
        </p:nvPicPr>
        <p:blipFill>
          <a:blip r:embed="rId2"/>
          <a:stretch>
            <a:fillRect/>
          </a:stretch>
        </p:blipFill>
        <p:spPr>
          <a:xfrm>
            <a:off x="941843" y="2103120"/>
            <a:ext cx="5314824" cy="3151580"/>
          </a:xfrm>
          <a:prstGeom prst="rect">
            <a:avLst/>
          </a:prstGeom>
        </p:spPr>
      </p:pic>
      <p:sp>
        <p:nvSpPr>
          <p:cNvPr id="4" name="Content Placeholder 3"/>
          <p:cNvSpPr>
            <a:spLocks noGrp="1"/>
          </p:cNvSpPr>
          <p:nvPr>
            <p:ph sz="half" idx="2"/>
          </p:nvPr>
        </p:nvSpPr>
        <p:spPr/>
        <p:txBody>
          <a:bodyPr/>
          <a:lstStyle/>
          <a:p>
            <a:pPr marL="0" indent="0" algn="just">
              <a:buNone/>
            </a:pPr>
            <a:r>
              <a:rPr lang="en-GB" dirty="0" smtClean="0"/>
              <a:t>You may select whichever theme you prefer. The default theme is </a:t>
            </a:r>
            <a:r>
              <a:rPr lang="en-GB" b="1" dirty="0" smtClean="0"/>
              <a:t>Default light</a:t>
            </a:r>
            <a:r>
              <a:rPr lang="en-GB" dirty="0" smtClean="0"/>
              <a:t>. You may alternatively switch between day and night times via a toggle button by means of </a:t>
            </a:r>
            <a:r>
              <a:rPr lang="en-GB" b="1" dirty="0" smtClean="0"/>
              <a:t>Default to system</a:t>
            </a:r>
            <a:r>
              <a:rPr lang="en-GB" dirty="0" smtClean="0"/>
              <a:t>.</a:t>
            </a:r>
          </a:p>
          <a:p>
            <a:pPr marL="0" indent="0" algn="just">
              <a:buNone/>
            </a:pPr>
            <a:r>
              <a:rPr lang="en-GB" dirty="0" smtClean="0"/>
              <a:t>The anatomy of the link leading to appearance settings goes as follows:</a:t>
            </a:r>
          </a:p>
          <a:p>
            <a:pPr marL="0" indent="0" algn="just">
              <a:buNone/>
            </a:pPr>
            <a:r>
              <a:rPr lang="en-GB" sz="1600" dirty="0" smtClean="0">
                <a:hlinkClick r:id="rId3"/>
              </a:rPr>
              <a:t>https://github.com/settings/appearance</a:t>
            </a:r>
            <a:endParaRPr lang="en-US" sz="1600" dirty="0"/>
          </a:p>
        </p:txBody>
      </p:sp>
    </p:spTree>
    <p:extLst>
      <p:ext uri="{BB962C8B-B14F-4D97-AF65-F5344CB8AC3E}">
        <p14:creationId xmlns:p14="http://schemas.microsoft.com/office/powerpoint/2010/main" val="3954462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Changing username via Settings</a:t>
            </a:r>
            <a:endParaRPr lang="en-US" dirty="0"/>
          </a:p>
        </p:txBody>
      </p:sp>
      <p:pic>
        <p:nvPicPr>
          <p:cNvPr id="5" name="Content Placeholder 4"/>
          <p:cNvPicPr>
            <a:picLocks noGrp="1" noChangeAspect="1"/>
          </p:cNvPicPr>
          <p:nvPr>
            <p:ph sz="half" idx="1"/>
          </p:nvPr>
        </p:nvPicPr>
        <p:blipFill>
          <a:blip r:embed="rId2"/>
          <a:stretch>
            <a:fillRect/>
          </a:stretch>
        </p:blipFill>
        <p:spPr>
          <a:xfrm>
            <a:off x="1066800" y="2104073"/>
            <a:ext cx="1803176" cy="3748087"/>
          </a:xfrm>
          <a:prstGeom prst="rect">
            <a:avLst/>
          </a:prstGeom>
        </p:spPr>
      </p:pic>
      <p:sp>
        <p:nvSpPr>
          <p:cNvPr id="4" name="Content Placeholder 3"/>
          <p:cNvSpPr>
            <a:spLocks noGrp="1"/>
          </p:cNvSpPr>
          <p:nvPr>
            <p:ph sz="half" idx="2"/>
          </p:nvPr>
        </p:nvSpPr>
        <p:spPr>
          <a:xfrm>
            <a:off x="3056351" y="2103120"/>
            <a:ext cx="8068849" cy="3749040"/>
          </a:xfrm>
        </p:spPr>
        <p:txBody>
          <a:bodyPr/>
          <a:lstStyle/>
          <a:p>
            <a:r>
              <a:rPr lang="en-GB" dirty="0" smtClean="0"/>
              <a:t>Click on your avatar and a dropdown menu should show up. Navigate to </a:t>
            </a:r>
            <a:r>
              <a:rPr lang="en-GB" b="1" dirty="0" smtClean="0"/>
              <a:t>Settings</a:t>
            </a:r>
            <a:r>
              <a:rPr lang="en-GB" dirty="0" smtClean="0"/>
              <a:t>.</a:t>
            </a:r>
          </a:p>
          <a:p>
            <a:pPr marL="0" indent="0">
              <a:buNone/>
            </a:pPr>
            <a:r>
              <a:rPr lang="en-GB" dirty="0" smtClean="0"/>
              <a:t>The anatomy of the link leading to account settings goes as follows:</a:t>
            </a:r>
          </a:p>
          <a:p>
            <a:pPr marL="0" indent="0">
              <a:buNone/>
            </a:pPr>
            <a:r>
              <a:rPr lang="en-GB" sz="1600" dirty="0" smtClean="0">
                <a:hlinkClick r:id="rId3"/>
              </a:rPr>
              <a:t>https://github.com/settings</a:t>
            </a:r>
            <a:endParaRPr lang="en-US" sz="1600" dirty="0"/>
          </a:p>
        </p:txBody>
      </p:sp>
    </p:spTree>
    <p:extLst>
      <p:ext uri="{BB962C8B-B14F-4D97-AF65-F5344CB8AC3E}">
        <p14:creationId xmlns:p14="http://schemas.microsoft.com/office/powerpoint/2010/main" val="25637009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Changing username via Settings</a:t>
            </a:r>
            <a:endParaRPr lang="en-US" dirty="0"/>
          </a:p>
        </p:txBody>
      </p:sp>
      <p:pic>
        <p:nvPicPr>
          <p:cNvPr id="5" name="Content Placeholder 4"/>
          <p:cNvPicPr>
            <a:picLocks noGrp="1" noChangeAspect="1"/>
          </p:cNvPicPr>
          <p:nvPr>
            <p:ph sz="half" idx="1"/>
          </p:nvPr>
        </p:nvPicPr>
        <p:blipFill>
          <a:blip r:embed="rId2"/>
          <a:stretch>
            <a:fillRect/>
          </a:stretch>
        </p:blipFill>
        <p:spPr>
          <a:xfrm>
            <a:off x="1066800" y="2103120"/>
            <a:ext cx="4033235" cy="1291047"/>
          </a:xfrm>
          <a:prstGeom prst="rect">
            <a:avLst/>
          </a:prstGeom>
        </p:spPr>
      </p:pic>
      <p:sp>
        <p:nvSpPr>
          <p:cNvPr id="4" name="Content Placeholder 3"/>
          <p:cNvSpPr>
            <a:spLocks noGrp="1"/>
          </p:cNvSpPr>
          <p:nvPr>
            <p:ph sz="half" idx="2"/>
          </p:nvPr>
        </p:nvSpPr>
        <p:spPr>
          <a:xfrm>
            <a:off x="5370490" y="2103120"/>
            <a:ext cx="5754710" cy="3749040"/>
          </a:xfrm>
        </p:spPr>
        <p:txBody>
          <a:bodyPr>
            <a:normAutofit fontScale="92500"/>
          </a:bodyPr>
          <a:lstStyle/>
          <a:p>
            <a:pPr marL="0" indent="0" algn="just">
              <a:buNone/>
            </a:pPr>
            <a:r>
              <a:rPr lang="en-GB" dirty="0" smtClean="0"/>
              <a:t>Navigate to </a:t>
            </a:r>
            <a:r>
              <a:rPr lang="en-GB" b="1" dirty="0" smtClean="0"/>
              <a:t>Account</a:t>
            </a:r>
            <a:r>
              <a:rPr lang="en-GB" dirty="0" smtClean="0"/>
              <a:t> from the sidebar in Settings. Press </a:t>
            </a:r>
            <a:r>
              <a:rPr lang="en-GB" b="1" dirty="0" smtClean="0"/>
              <a:t>Change username </a:t>
            </a:r>
            <a:r>
              <a:rPr lang="en-GB" dirty="0" smtClean="0"/>
              <a:t>and an alert box shedding light on the risks of changing your username will show up. If you acknowledge the potential risks that come with changing your username, then press </a:t>
            </a:r>
            <a:r>
              <a:rPr lang="en-GB" b="1" dirty="0" smtClean="0"/>
              <a:t>I understand, let’s change my username</a:t>
            </a:r>
            <a:r>
              <a:rPr lang="en-GB" dirty="0" smtClean="0"/>
              <a:t>.</a:t>
            </a:r>
          </a:p>
          <a:p>
            <a:pPr marL="0" indent="0" algn="just">
              <a:buNone/>
            </a:pPr>
            <a:r>
              <a:rPr lang="en-GB" dirty="0" smtClean="0"/>
              <a:t>Links redirecting to your profile with the previous username will return a 404 Error. It is strongly recommended that you update links to your GitHub profile from other websites to the updated link (with the new username). Your former username will become available for other users.</a:t>
            </a:r>
            <a:endParaRPr lang="en-US" dirty="0"/>
          </a:p>
        </p:txBody>
      </p:sp>
      <p:pic>
        <p:nvPicPr>
          <p:cNvPr id="3" name="Picture 2"/>
          <p:cNvPicPr>
            <a:picLocks noChangeAspect="1"/>
          </p:cNvPicPr>
          <p:nvPr/>
        </p:nvPicPr>
        <p:blipFill>
          <a:blip r:embed="rId3"/>
          <a:stretch>
            <a:fillRect/>
          </a:stretch>
        </p:blipFill>
        <p:spPr>
          <a:xfrm>
            <a:off x="1066801" y="3483093"/>
            <a:ext cx="4033234" cy="2730742"/>
          </a:xfrm>
          <a:prstGeom prst="rect">
            <a:avLst/>
          </a:prstGeom>
        </p:spPr>
      </p:pic>
    </p:spTree>
    <p:extLst>
      <p:ext uri="{BB962C8B-B14F-4D97-AF65-F5344CB8AC3E}">
        <p14:creationId xmlns:p14="http://schemas.microsoft.com/office/powerpoint/2010/main" val="37325259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Changing username via Settings</a:t>
            </a:r>
            <a:endParaRPr lang="en-US" dirty="0"/>
          </a:p>
        </p:txBody>
      </p:sp>
      <p:pic>
        <p:nvPicPr>
          <p:cNvPr id="5" name="Content Placeholder 4"/>
          <p:cNvPicPr>
            <a:picLocks noGrp="1" noChangeAspect="1"/>
          </p:cNvPicPr>
          <p:nvPr>
            <p:ph sz="half" idx="1"/>
          </p:nvPr>
        </p:nvPicPr>
        <p:blipFill>
          <a:blip r:embed="rId2"/>
          <a:stretch>
            <a:fillRect/>
          </a:stretch>
        </p:blipFill>
        <p:spPr>
          <a:xfrm>
            <a:off x="1066800" y="2103120"/>
            <a:ext cx="4286250" cy="1962150"/>
          </a:xfrm>
          <a:prstGeom prst="rect">
            <a:avLst/>
          </a:prstGeom>
        </p:spPr>
      </p:pic>
      <p:sp>
        <p:nvSpPr>
          <p:cNvPr id="4" name="Content Placeholder 3"/>
          <p:cNvSpPr>
            <a:spLocks noGrp="1"/>
          </p:cNvSpPr>
          <p:nvPr>
            <p:ph sz="half" idx="2"/>
          </p:nvPr>
        </p:nvSpPr>
        <p:spPr>
          <a:xfrm>
            <a:off x="5537915" y="2103120"/>
            <a:ext cx="5587285" cy="3749040"/>
          </a:xfrm>
        </p:spPr>
        <p:txBody>
          <a:bodyPr/>
          <a:lstStyle/>
          <a:p>
            <a:pPr marL="0" indent="0" algn="just">
              <a:buNone/>
            </a:pPr>
            <a:r>
              <a:rPr lang="en-GB" dirty="0" smtClean="0"/>
              <a:t>Once you are happy with your new username, you may proceed by pressing </a:t>
            </a:r>
            <a:r>
              <a:rPr lang="en-GB" b="1" dirty="0" smtClean="0"/>
              <a:t>Change your username</a:t>
            </a:r>
            <a:r>
              <a:rPr lang="en-GB" dirty="0" smtClean="0"/>
              <a:t>.</a:t>
            </a:r>
            <a:endParaRPr lang="en-US" dirty="0"/>
          </a:p>
        </p:txBody>
      </p:sp>
    </p:spTree>
    <p:extLst>
      <p:ext uri="{BB962C8B-B14F-4D97-AF65-F5344CB8AC3E}">
        <p14:creationId xmlns:p14="http://schemas.microsoft.com/office/powerpoint/2010/main" val="24406913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Updating your profile</a:t>
            </a:r>
            <a:endParaRPr lang="en-US" dirty="0"/>
          </a:p>
        </p:txBody>
      </p:sp>
      <p:pic>
        <p:nvPicPr>
          <p:cNvPr id="5" name="Content Placeholder 4"/>
          <p:cNvPicPr>
            <a:picLocks noGrp="1" noChangeAspect="1"/>
          </p:cNvPicPr>
          <p:nvPr>
            <p:ph sz="half" idx="1"/>
          </p:nvPr>
        </p:nvPicPr>
        <p:blipFill>
          <a:blip r:embed="rId2"/>
          <a:stretch>
            <a:fillRect/>
          </a:stretch>
        </p:blipFill>
        <p:spPr>
          <a:xfrm>
            <a:off x="1066800" y="2103120"/>
            <a:ext cx="5214198" cy="2512566"/>
          </a:xfrm>
          <a:prstGeom prst="rect">
            <a:avLst/>
          </a:prstGeom>
        </p:spPr>
      </p:pic>
      <p:sp>
        <p:nvSpPr>
          <p:cNvPr id="4" name="Content Placeholder 3"/>
          <p:cNvSpPr>
            <a:spLocks noGrp="1"/>
          </p:cNvSpPr>
          <p:nvPr>
            <p:ph sz="half" idx="2"/>
          </p:nvPr>
        </p:nvSpPr>
        <p:spPr/>
        <p:txBody>
          <a:bodyPr/>
          <a:lstStyle/>
          <a:p>
            <a:pPr marL="0" indent="0" algn="just">
              <a:buNone/>
            </a:pPr>
            <a:r>
              <a:rPr lang="en-GB" dirty="0" smtClean="0"/>
              <a:t>You can also personalize your account by setting a bio, as well as uploading a profile picture. This is not required, this was only to give you an idea of what more you can do with GitHub.</a:t>
            </a:r>
            <a:endParaRPr lang="en-US" dirty="0"/>
          </a:p>
        </p:txBody>
      </p:sp>
    </p:spTree>
    <p:extLst>
      <p:ext uri="{BB962C8B-B14F-4D97-AF65-F5344CB8AC3E}">
        <p14:creationId xmlns:p14="http://schemas.microsoft.com/office/powerpoint/2010/main" val="27705820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Nota bene</a:t>
            </a:r>
            <a:endParaRPr lang="en-US" dirty="0"/>
          </a:p>
        </p:txBody>
      </p:sp>
      <p:sp>
        <p:nvSpPr>
          <p:cNvPr id="3" name="Content Placeholder 2"/>
          <p:cNvSpPr>
            <a:spLocks noGrp="1"/>
          </p:cNvSpPr>
          <p:nvPr>
            <p:ph idx="1"/>
          </p:nvPr>
        </p:nvSpPr>
        <p:spPr/>
        <p:txBody>
          <a:bodyPr>
            <a:normAutofit lnSpcReduction="10000"/>
          </a:bodyPr>
          <a:lstStyle/>
          <a:p>
            <a:r>
              <a:rPr lang="en-GB" dirty="0" smtClean="0">
                <a:sym typeface="Wingdings" panose="05000000000000000000" pitchFamily="2" charset="2"/>
              </a:rPr>
              <a:t>Previous knowledge of GitHub is not required as I will be starting from the barest minimum possible.</a:t>
            </a:r>
          </a:p>
          <a:p>
            <a:r>
              <a:rPr lang="en-GB" dirty="0" smtClean="0">
                <a:sym typeface="Wingdings" panose="05000000000000000000" pitchFamily="2" charset="2"/>
              </a:rPr>
              <a:t>Sessions </a:t>
            </a:r>
            <a:r>
              <a:rPr lang="en-GB" dirty="0">
                <a:sym typeface="Wingdings" panose="05000000000000000000" pitchFamily="2" charset="2"/>
              </a:rPr>
              <a:t>will be recorded and will be available via </a:t>
            </a:r>
            <a:r>
              <a:rPr lang="en-GB" dirty="0">
                <a:sym typeface="Wingdings" panose="05000000000000000000" pitchFamily="2" charset="2"/>
                <a:hlinkClick r:id="rId2"/>
              </a:rPr>
              <a:t>Client Side Scripting (2021) channel </a:t>
            </a:r>
            <a:r>
              <a:rPr lang="en-GB" dirty="0">
                <a:sym typeface="Wingdings" panose="05000000000000000000" pitchFamily="2" charset="2"/>
              </a:rPr>
              <a:t>in Microsoft Teams</a:t>
            </a:r>
            <a:r>
              <a:rPr lang="en-GB" dirty="0" smtClean="0">
                <a:sym typeface="Wingdings" panose="05000000000000000000" pitchFamily="2" charset="2"/>
              </a:rPr>
              <a:t>.</a:t>
            </a:r>
          </a:p>
          <a:p>
            <a:r>
              <a:rPr lang="en-GB" dirty="0" smtClean="0">
                <a:sym typeface="Wingdings" panose="05000000000000000000" pitchFamily="2" charset="2"/>
              </a:rPr>
              <a:t>The use and knowledge of GitHub, although strongly recommended as an alternative backup, is not mandatory. You need not worry should you refuse to use it, the course will resume as usual as the focal point of the course is web development. This was a supplementary session.</a:t>
            </a:r>
          </a:p>
          <a:p>
            <a:r>
              <a:rPr lang="en-GB" dirty="0" smtClean="0">
                <a:sym typeface="Wingdings" panose="05000000000000000000" pitchFamily="2" charset="2"/>
              </a:rPr>
              <a:t>Although I proofread my presentations, should you spot any discrepancies, feel free to point them and I will rectify them as soon as possible.</a:t>
            </a:r>
          </a:p>
          <a:p>
            <a:endParaRPr lang="en-GB" dirty="0">
              <a:sym typeface="Wingdings" panose="05000000000000000000" pitchFamily="2" charset="2"/>
            </a:endParaRPr>
          </a:p>
          <a:p>
            <a:pPr marL="0" indent="0" algn="ctr">
              <a:buNone/>
            </a:pPr>
            <a:r>
              <a:rPr lang="en-GB" sz="1400" dirty="0"/>
              <a:t>“The pessimist sees difficulty in every opportunity. The optimist sees opportunity in every difficulty</a:t>
            </a:r>
            <a:r>
              <a:rPr lang="en-GB" sz="1400" dirty="0" smtClean="0"/>
              <a:t>.”</a:t>
            </a:r>
          </a:p>
          <a:p>
            <a:pPr marL="0" indent="0" algn="ctr">
              <a:buNone/>
            </a:pPr>
            <a:r>
              <a:rPr lang="en-GB" sz="1400" dirty="0" smtClean="0">
                <a:sym typeface="Wingdings" panose="05000000000000000000" pitchFamily="2" charset="2"/>
              </a:rPr>
              <a:t>“Make your life a masterpiece, imagine no limitations on what you can be, have or do.”</a:t>
            </a:r>
          </a:p>
          <a:p>
            <a:pPr marL="0" indent="0" algn="ctr">
              <a:buNone/>
            </a:pPr>
            <a:r>
              <a:rPr lang="en-GB" sz="1400" dirty="0" smtClean="0">
                <a:sym typeface="Wingdings" panose="05000000000000000000" pitchFamily="2" charset="2"/>
              </a:rPr>
              <a:t>“You learn more from failure than from success. Don’t let it stop you. Failure builds character.”</a:t>
            </a:r>
          </a:p>
          <a:p>
            <a:pPr marL="0" indent="0" algn="ctr">
              <a:buNone/>
            </a:pPr>
            <a:r>
              <a:rPr lang="en-GB" sz="1400" dirty="0" smtClean="0">
                <a:sym typeface="Wingdings" panose="05000000000000000000" pitchFamily="2" charset="2"/>
              </a:rPr>
              <a:t>“It’s not whether you get knocked down, it’s whether you get up.”</a:t>
            </a:r>
            <a:endParaRPr lang="en-GB" sz="1400" dirty="0">
              <a:sym typeface="Wingdings" panose="05000000000000000000" pitchFamily="2" charset="2"/>
            </a:endParaRPr>
          </a:p>
          <a:p>
            <a:endParaRPr lang="en-US" dirty="0"/>
          </a:p>
        </p:txBody>
      </p:sp>
    </p:spTree>
    <p:extLst>
      <p:ext uri="{BB962C8B-B14F-4D97-AF65-F5344CB8AC3E}">
        <p14:creationId xmlns:p14="http://schemas.microsoft.com/office/powerpoint/2010/main" val="782125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Any Ques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2967" y="1064712"/>
            <a:ext cx="4734839" cy="4734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2711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Thats all Folks (Rare) - YouTube"/>
          <p:cNvPicPr>
            <a:picLocks noChangeAspect="1" noChangeArrowheads="1"/>
          </p:cNvPicPr>
          <p:nvPr/>
        </p:nvPicPr>
        <p:blipFill rotWithShape="1">
          <a:blip r:embed="rId2">
            <a:extLst>
              <a:ext uri="{28A0092B-C50C-407E-A947-70E740481C1C}">
                <a14:useLocalDpi xmlns:a14="http://schemas.microsoft.com/office/drawing/2010/main" val="0"/>
              </a:ext>
            </a:extLst>
          </a:blip>
          <a:srcRect l="7635" r="8397"/>
          <a:stretch/>
        </p:blipFill>
        <p:spPr bwMode="auto">
          <a:xfrm>
            <a:off x="2408349" y="1075050"/>
            <a:ext cx="7212169" cy="4831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89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Downloading GitHub Desktop</a:t>
            </a:r>
            <a:endParaRPr lang="en-US" dirty="0"/>
          </a:p>
        </p:txBody>
      </p:sp>
      <p:pic>
        <p:nvPicPr>
          <p:cNvPr id="5" name="Content Placeholder 4"/>
          <p:cNvPicPr>
            <a:picLocks noGrp="1" noChangeAspect="1"/>
          </p:cNvPicPr>
          <p:nvPr>
            <p:ph sz="half" idx="1"/>
          </p:nvPr>
        </p:nvPicPr>
        <p:blipFill>
          <a:blip r:embed="rId2"/>
          <a:stretch>
            <a:fillRect/>
          </a:stretch>
        </p:blipFill>
        <p:spPr>
          <a:xfrm>
            <a:off x="1066800" y="2104073"/>
            <a:ext cx="3528472" cy="3748087"/>
          </a:xfrm>
          <a:prstGeom prst="rect">
            <a:avLst/>
          </a:prstGeom>
        </p:spPr>
      </p:pic>
      <p:sp>
        <p:nvSpPr>
          <p:cNvPr id="4" name="Content Placeholder 3"/>
          <p:cNvSpPr>
            <a:spLocks noGrp="1"/>
          </p:cNvSpPr>
          <p:nvPr>
            <p:ph sz="half" idx="2"/>
          </p:nvPr>
        </p:nvSpPr>
        <p:spPr>
          <a:xfrm>
            <a:off x="4842456" y="2103120"/>
            <a:ext cx="6282744" cy="3749040"/>
          </a:xfrm>
        </p:spPr>
        <p:txBody>
          <a:bodyPr>
            <a:normAutofit/>
          </a:bodyPr>
          <a:lstStyle/>
          <a:p>
            <a:pPr marL="0" indent="0" algn="just">
              <a:buNone/>
            </a:pPr>
            <a:r>
              <a:rPr lang="en-GB" sz="1600" dirty="0" smtClean="0"/>
              <a:t>Please download </a:t>
            </a:r>
            <a:r>
              <a:rPr lang="en-GB" sz="1600" dirty="0" smtClean="0">
                <a:hlinkClick r:id="rId3"/>
              </a:rPr>
              <a:t>GitHub Desktop</a:t>
            </a:r>
            <a:r>
              <a:rPr lang="en-GB" sz="1600" dirty="0" smtClean="0"/>
              <a:t>. The web application will suggest which version to download depending on your operating system and its architecture. If you have a 64-bit operating system, the website will recommend you download the Windows 64-bit counterpart. The Windows .</a:t>
            </a:r>
            <a:r>
              <a:rPr lang="en-GB" sz="1600" dirty="0" err="1" smtClean="0"/>
              <a:t>msi</a:t>
            </a:r>
            <a:r>
              <a:rPr lang="en-GB" sz="1600" dirty="0" smtClean="0"/>
              <a:t> counterpart will be recommended in the case of a 32-bit Windows operating system. If your computer is running </a:t>
            </a:r>
            <a:r>
              <a:rPr lang="en-GB" sz="1600" dirty="0" err="1" smtClean="0"/>
              <a:t>macOS</a:t>
            </a:r>
            <a:r>
              <a:rPr lang="en-GB" sz="1600" dirty="0" smtClean="0"/>
              <a:t>, then the </a:t>
            </a:r>
            <a:r>
              <a:rPr lang="en-GB" sz="1600" dirty="0" err="1" smtClean="0"/>
              <a:t>macOS</a:t>
            </a:r>
            <a:r>
              <a:rPr lang="en-GB" sz="1600" dirty="0" smtClean="0"/>
              <a:t> counterpart will be recommended.</a:t>
            </a:r>
          </a:p>
          <a:p>
            <a:pPr marL="0" indent="0" algn="just">
              <a:buNone/>
            </a:pPr>
            <a:r>
              <a:rPr lang="en-GB" sz="1600" dirty="0" smtClean="0"/>
              <a:t>At the time of writing, v.2.6.6 (released on Wednesday, 10</a:t>
            </a:r>
            <a:r>
              <a:rPr lang="en-GB" sz="1600" baseline="30000" dirty="0" smtClean="0"/>
              <a:t>th</a:t>
            </a:r>
            <a:r>
              <a:rPr lang="en-GB" sz="1600" dirty="0" smtClean="0"/>
              <a:t> March 2021) is the latest version of GitHub Desktop.</a:t>
            </a:r>
            <a:endParaRPr lang="en-US" sz="1600" dirty="0"/>
          </a:p>
        </p:txBody>
      </p:sp>
    </p:spTree>
    <p:extLst>
      <p:ext uri="{BB962C8B-B14F-4D97-AF65-F5344CB8AC3E}">
        <p14:creationId xmlns:p14="http://schemas.microsoft.com/office/powerpoint/2010/main" val="3395597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Compatible operating systems</a:t>
            </a:r>
            <a:endParaRPr lang="en-US" dirty="0"/>
          </a:p>
        </p:txBody>
      </p:sp>
      <p:pic>
        <p:nvPicPr>
          <p:cNvPr id="1026" name="Picture 2" descr="See the source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50902" y="2107489"/>
            <a:ext cx="2927884" cy="71333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1336" y="3118325"/>
            <a:ext cx="3043979" cy="64113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e the source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336" y="4871694"/>
            <a:ext cx="2968754" cy="53190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ee the source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1771" y="4059852"/>
            <a:ext cx="2887015" cy="51145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ee the source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9929" y="2014194"/>
            <a:ext cx="3389402" cy="33894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66800" y="5743977"/>
            <a:ext cx="10058400" cy="584775"/>
          </a:xfrm>
          <a:prstGeom prst="rect">
            <a:avLst/>
          </a:prstGeom>
          <a:noFill/>
        </p:spPr>
        <p:txBody>
          <a:bodyPr wrap="square" rtlCol="0">
            <a:spAutoFit/>
          </a:bodyPr>
          <a:lstStyle/>
          <a:p>
            <a:pPr algn="ctr"/>
            <a:r>
              <a:rPr lang="en-GB" sz="1600" dirty="0" smtClean="0"/>
              <a:t>Kindly note that there is no binary (downloadable) version for Linux distros. There are open-source counterparts for said operating systems but this is beyond the scope of this course.</a:t>
            </a:r>
            <a:endParaRPr lang="en-US" sz="1600" dirty="0"/>
          </a:p>
        </p:txBody>
      </p:sp>
    </p:spTree>
    <p:extLst>
      <p:ext uri="{BB962C8B-B14F-4D97-AF65-F5344CB8AC3E}">
        <p14:creationId xmlns:p14="http://schemas.microsoft.com/office/powerpoint/2010/main" val="1108809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Installing GitHub Desktop</a:t>
            </a:r>
            <a:endParaRPr lang="en-US" dirty="0"/>
          </a:p>
        </p:txBody>
      </p:sp>
      <p:pic>
        <p:nvPicPr>
          <p:cNvPr id="8" name="Content Placeholder 7"/>
          <p:cNvPicPr>
            <a:picLocks noGrp="1" noChangeAspect="1"/>
          </p:cNvPicPr>
          <p:nvPr>
            <p:ph sz="half" idx="1"/>
          </p:nvPr>
        </p:nvPicPr>
        <p:blipFill>
          <a:blip r:embed="rId2"/>
          <a:stretch>
            <a:fillRect/>
          </a:stretch>
        </p:blipFill>
        <p:spPr>
          <a:xfrm>
            <a:off x="1066800" y="2104073"/>
            <a:ext cx="3757551" cy="3748087"/>
          </a:xfrm>
          <a:prstGeom prst="rect">
            <a:avLst/>
          </a:prstGeom>
        </p:spPr>
      </p:pic>
      <p:sp>
        <p:nvSpPr>
          <p:cNvPr id="7" name="Content Placeholder 6"/>
          <p:cNvSpPr>
            <a:spLocks noGrp="1"/>
          </p:cNvSpPr>
          <p:nvPr>
            <p:ph sz="half" idx="2"/>
          </p:nvPr>
        </p:nvSpPr>
        <p:spPr>
          <a:xfrm>
            <a:off x="4997003" y="2103120"/>
            <a:ext cx="6128197" cy="3749040"/>
          </a:xfrm>
        </p:spPr>
        <p:txBody>
          <a:bodyPr/>
          <a:lstStyle/>
          <a:p>
            <a:pPr marL="0" indent="0" algn="just">
              <a:buNone/>
            </a:pPr>
            <a:r>
              <a:rPr lang="en-GB" dirty="0" smtClean="0"/>
              <a:t>Kindly wait for GitHub Desktop to finish installing. This might take a while depending on your computer specifications. Please do not interrupt the installation process.</a:t>
            </a:r>
          </a:p>
          <a:p>
            <a:pPr marL="0" indent="0" algn="just">
              <a:buNone/>
            </a:pPr>
            <a:r>
              <a:rPr lang="en-GB" dirty="0" smtClean="0"/>
              <a:t>Feel free to enjoy a cup of coffee, go on a walk or take a nap. You will subsequently be asked to enter your authentication details after the installation </a:t>
            </a:r>
            <a:r>
              <a:rPr lang="en-GB" smtClean="0"/>
              <a:t>is completed.</a:t>
            </a:r>
            <a:endParaRPr lang="en-US" dirty="0"/>
          </a:p>
        </p:txBody>
      </p:sp>
    </p:spTree>
    <p:extLst>
      <p:ext uri="{BB962C8B-B14F-4D97-AF65-F5344CB8AC3E}">
        <p14:creationId xmlns:p14="http://schemas.microsoft.com/office/powerpoint/2010/main" val="30266045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A91F3B98-FB06-4BDD-9BE3-4D5D9978166D}"/>
              </a:ext>
            </a:extLst>
          </p:cNvPr>
          <p:cNvSpPr>
            <a:spLocks noGrp="1"/>
          </p:cNvSpPr>
          <p:nvPr>
            <p:ph type="title"/>
          </p:nvPr>
        </p:nvSpPr>
        <p:spPr>
          <a:xfrm>
            <a:off x="1066800" y="642594"/>
            <a:ext cx="10058400" cy="1371600"/>
          </a:xfrm>
        </p:spPr>
        <p:txBody>
          <a:bodyPr/>
          <a:lstStyle/>
          <a:p>
            <a:pPr algn="ctr"/>
            <a:r>
              <a:rPr lang="en-US" dirty="0"/>
              <a:t>New to GitHub? Click on </a:t>
            </a:r>
            <a:r>
              <a:rPr lang="en-US" b="1" dirty="0"/>
              <a:t>Sign up</a:t>
            </a:r>
            <a:r>
              <a:rPr lang="en-US" dirty="0"/>
              <a:t>!</a:t>
            </a:r>
          </a:p>
        </p:txBody>
      </p:sp>
      <p:pic>
        <p:nvPicPr>
          <p:cNvPr id="6" name="Content Placeholder 5">
            <a:extLst>
              <a:ext uri="{FF2B5EF4-FFF2-40B4-BE49-F238E27FC236}">
                <a16:creationId xmlns:a16="http://schemas.microsoft.com/office/drawing/2014/main" xmlns="" id="{00855C40-CB5F-43D0-90E3-D63136E22EAD}"/>
              </a:ext>
            </a:extLst>
          </p:cNvPr>
          <p:cNvPicPr>
            <a:picLocks noGrp="1" noChangeAspect="1"/>
          </p:cNvPicPr>
          <p:nvPr>
            <p:ph idx="1"/>
          </p:nvPr>
        </p:nvPicPr>
        <p:blipFill>
          <a:blip r:embed="rId2"/>
          <a:stretch>
            <a:fillRect/>
          </a:stretch>
        </p:blipFill>
        <p:spPr>
          <a:xfrm>
            <a:off x="2102195" y="2014194"/>
            <a:ext cx="7987610" cy="3414908"/>
          </a:xfrm>
        </p:spPr>
      </p:pic>
      <p:sp>
        <p:nvSpPr>
          <p:cNvPr id="7" name="TextBox 6">
            <a:extLst>
              <a:ext uri="{FF2B5EF4-FFF2-40B4-BE49-F238E27FC236}">
                <a16:creationId xmlns:a16="http://schemas.microsoft.com/office/drawing/2014/main" xmlns="" id="{FA98DA46-6D53-4219-B4B5-F435DC4B3BA2}"/>
              </a:ext>
            </a:extLst>
          </p:cNvPr>
          <p:cNvSpPr txBox="1"/>
          <p:nvPr/>
        </p:nvSpPr>
        <p:spPr>
          <a:xfrm>
            <a:off x="1593712" y="5630631"/>
            <a:ext cx="9004576" cy="584775"/>
          </a:xfrm>
          <a:prstGeom prst="rect">
            <a:avLst/>
          </a:prstGeom>
          <a:noFill/>
        </p:spPr>
        <p:txBody>
          <a:bodyPr wrap="square" rtlCol="0">
            <a:spAutoFit/>
          </a:bodyPr>
          <a:lstStyle/>
          <a:p>
            <a:pPr algn="ctr"/>
            <a:r>
              <a:rPr lang="en-GB" sz="1600" dirty="0"/>
              <a:t>You can alternatively sign up by entering a valid email in the text box as pictured above, then pressing </a:t>
            </a:r>
            <a:r>
              <a:rPr lang="en-GB" sz="1600" b="1" dirty="0"/>
              <a:t>Sign up for GitHub</a:t>
            </a:r>
            <a:r>
              <a:rPr lang="en-GB" sz="1600" dirty="0"/>
              <a:t>.</a:t>
            </a:r>
            <a:endParaRPr lang="en-MT" sz="1600" dirty="0"/>
          </a:p>
        </p:txBody>
      </p:sp>
    </p:spTree>
    <p:extLst>
      <p:ext uri="{BB962C8B-B14F-4D97-AF65-F5344CB8AC3E}">
        <p14:creationId xmlns:p14="http://schemas.microsoft.com/office/powerpoint/2010/main" val="12551938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 xsi:nil="true"/>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{B8513025-06E8-46D6-BED0-BE17B08D4381}tf78438558_win32</Template>
  <TotalTime>1227</TotalTime>
  <Words>3547</Words>
  <Application>Microsoft Office PowerPoint</Application>
  <PresentationFormat>Widescreen</PresentationFormat>
  <Paragraphs>173</Paragraphs>
  <Slides>58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Calibri</vt:lpstr>
      <vt:lpstr>Century Gothic</vt:lpstr>
      <vt:lpstr>Garamond</vt:lpstr>
      <vt:lpstr>Times New Roman</vt:lpstr>
      <vt:lpstr>Wingdings</vt:lpstr>
      <vt:lpstr>SavonVTI</vt:lpstr>
      <vt:lpstr>INTRODUCTION TO GITHUB</vt:lpstr>
      <vt:lpstr>What is GitHub?</vt:lpstr>
      <vt:lpstr>What is a repository?</vt:lpstr>
      <vt:lpstr>What is GitHub Desktop?</vt:lpstr>
      <vt:lpstr>What is .gitignore?</vt:lpstr>
      <vt:lpstr>Downloading GitHub Desktop</vt:lpstr>
      <vt:lpstr>Compatible operating systems</vt:lpstr>
      <vt:lpstr>Installing GitHub Desktop</vt:lpstr>
      <vt:lpstr>New to GitHub? Click on Sign up!</vt:lpstr>
      <vt:lpstr>Signing up for GitHub</vt:lpstr>
      <vt:lpstr>See for yourself whichever options you deem best…</vt:lpstr>
      <vt:lpstr>Verifying your email address</vt:lpstr>
      <vt:lpstr>Congrats! You are now verified!</vt:lpstr>
      <vt:lpstr>How to access your repositories…</vt:lpstr>
      <vt:lpstr>A list of private and public repositories…</vt:lpstr>
      <vt:lpstr>How to create a repository</vt:lpstr>
      <vt:lpstr>Creating the repository</vt:lpstr>
      <vt:lpstr>Allow GitHub cloud to open GitHub Desktop to clone the repository</vt:lpstr>
      <vt:lpstr>Cloning the repository</vt:lpstr>
      <vt:lpstr>Adding collaborators to a private repository in GitHub Cloud</vt:lpstr>
      <vt:lpstr>What can a collaborator do?</vt:lpstr>
      <vt:lpstr>What cannot a collaborator do?</vt:lpstr>
      <vt:lpstr>Forking a repository</vt:lpstr>
      <vt:lpstr>Instances of collaboration on GitHub</vt:lpstr>
      <vt:lpstr>How to add collaborators to your repository via GitHub cloud…</vt:lpstr>
      <vt:lpstr>Click on Invite a collaborator.</vt:lpstr>
      <vt:lpstr>Inviting a collaborator to your repository</vt:lpstr>
      <vt:lpstr>Final step to inviting collaborators to your online repository</vt:lpstr>
      <vt:lpstr>And voila! The collaborator has accepted our invite!</vt:lpstr>
      <vt:lpstr>Linking online repository with file system</vt:lpstr>
      <vt:lpstr>Press Open GitHub Desktop…</vt:lpstr>
      <vt:lpstr>Cloning online repository into file system</vt:lpstr>
      <vt:lpstr>Give it some time to clone the repository…</vt:lpstr>
      <vt:lpstr>Behold, GitHub Desktop!</vt:lpstr>
      <vt:lpstr>GitHub Desktop’s History feature</vt:lpstr>
      <vt:lpstr>Committing to your repository</vt:lpstr>
      <vt:lpstr>Let’s try adding a text file to our cloned repository!</vt:lpstr>
      <vt:lpstr>GitHub Desktop has detected changes!</vt:lpstr>
      <vt:lpstr>Publishing the repository to GitHub cloud</vt:lpstr>
      <vt:lpstr>Evidence that changes have been inflicted on the online repository</vt:lpstr>
      <vt:lpstr>Let’s try modifying the text file!</vt:lpstr>
      <vt:lpstr>GitHub Desktop has detected that we have edited the text file.</vt:lpstr>
      <vt:lpstr>Pushing commits to GitHub cloud</vt:lpstr>
      <vt:lpstr>List of commits</vt:lpstr>
      <vt:lpstr>GitHub Desktop has also detected that we have removed the last sentence!</vt:lpstr>
      <vt:lpstr>GitHub Desktop can also detect deletions in a repository!</vt:lpstr>
      <vt:lpstr>Changing repository accessibility</vt:lpstr>
      <vt:lpstr>Changing repository accessibility</vt:lpstr>
      <vt:lpstr>Deleting a repository</vt:lpstr>
      <vt:lpstr>Changing appearance via Settings</vt:lpstr>
      <vt:lpstr>Changing appearance via Settings</vt:lpstr>
      <vt:lpstr>Changing username via Settings</vt:lpstr>
      <vt:lpstr>Changing username via Settings</vt:lpstr>
      <vt:lpstr>Changing username via Settings</vt:lpstr>
      <vt:lpstr>Updating your profile</vt:lpstr>
      <vt:lpstr>Nota bene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GITHUB</dc:title>
  <dc:creator>Mandy Farrugia</dc:creator>
  <cp:lastModifiedBy>Mandy Farrugia</cp:lastModifiedBy>
  <cp:revision>121</cp:revision>
  <dcterms:created xsi:type="dcterms:W3CDTF">2021-03-03T11:58:06Z</dcterms:created>
  <dcterms:modified xsi:type="dcterms:W3CDTF">2021-03-12T20:47:49Z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