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83" r:id="rId7"/>
    <p:sldId id="259" r:id="rId8"/>
    <p:sldId id="260"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265" r:id="rId26"/>
    <p:sldId id="300" r:id="rId27"/>
    <p:sldId id="282" r:id="rId28"/>
    <p:sldId id="301"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p:scale>
          <a:sx n="100" d="100"/>
          <a:sy n="100" d="100"/>
        </p:scale>
        <p:origin x="-126" y="90"/>
      </p:cViewPr>
      <p:guideLst>
        <p:guide orient="horz" pos="2160"/>
        <p:guide orient="horz" pos="311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pPr/>
              <a:t>3/20/2021</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pPr/>
              <a:t>‹#›</a:t>
            </a:fld>
            <a:endParaRPr lang="en-US" dirty="0"/>
          </a:p>
        </p:txBody>
      </p:sp>
    </p:spTree>
    <p:extLst>
      <p:ext uri="{BB962C8B-B14F-4D97-AF65-F5344CB8AC3E}">
        <p14:creationId xmlns:p14="http://schemas.microsoft.com/office/powerpoint/2010/main" xmlns=""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pPr/>
              <a:t>3/20/2021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pPr/>
              <a:t>‹#›</a:t>
            </a:fld>
            <a:endParaRPr lang="en-US" noProof="0" dirty="0"/>
          </a:p>
        </p:txBody>
      </p:sp>
    </p:spTree>
    <p:extLst>
      <p:ext uri="{BB962C8B-B14F-4D97-AF65-F5344CB8AC3E}">
        <p14:creationId xmlns:p14="http://schemas.microsoft.com/office/powerpoint/2010/main" xmlns=""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xmlns=""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xmlns=""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xmlns=""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xmlns=""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xmlns=""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xmlns=""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xmlns=""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xmlns=""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tom.io/"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eams.microsoft.com/_" TargetMode="External"/><Relationship Id="rId2" Type="http://schemas.openxmlformats.org/officeDocument/2006/relationships/hyperlink" Target="mailto:mandy.farrugia.c10352@mcast.edu.mt" TargetMode="External"/><Relationship Id="rId1" Type="http://schemas.openxmlformats.org/officeDocument/2006/relationships/slideLayout" Target="../slideLayouts/slideLayout30.xml"/><Relationship Id="rId4" Type="http://schemas.openxmlformats.org/officeDocument/2006/relationships/hyperlink" Target="https://teams.microsoft.com/l/team/19%3afdeae27221eb42e4a420bcc6aaf9f6f9%40thread.tacv2/conversations?groupId=40348d54-98a1-4251-9b23-c20502b48b4c&amp;tenantId=255bebb6-afe8-4d45-acc9-dc7ddc9479f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dirty="0" smtClean="0"/>
              <a:t>HOW TO INSTALL TEXT EDITORS</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smtClean="0"/>
              <a:t>Mandy </a:t>
            </a:r>
            <a:r>
              <a:rPr lang="en-US" dirty="0" err="1" smtClean="0"/>
              <a:t>Farrugia</a:t>
            </a:r>
            <a:endParaRPr lang="ru-RU" dirty="0"/>
          </a:p>
        </p:txBody>
      </p:sp>
    </p:spTree>
    <p:extLst>
      <p:ext uri="{BB962C8B-B14F-4D97-AF65-F5344CB8AC3E}">
        <p14:creationId xmlns:p14="http://schemas.microsoft.com/office/powerpoint/2010/main" xmlns=""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Although the first four options are optional, please leave the last option </a:t>
            </a:r>
            <a:r>
              <a:rPr lang="en-US" b="1" dirty="0" smtClean="0"/>
              <a:t>Add to PATH (requires shell restart) </a:t>
            </a:r>
            <a:r>
              <a:rPr lang="en-US" dirty="0" smtClean="0"/>
              <a:t>enabled.</a:t>
            </a:r>
          </a:p>
          <a:p>
            <a:pPr algn="just"/>
            <a:r>
              <a:rPr lang="en-US" dirty="0" smtClean="0"/>
              <a:t>Since there will be a directory dedicated to Visual Studio Code in the Start Menu, there is no need to create a desktop icon.</a:t>
            </a:r>
            <a:endParaRPr lang="en-US" dirty="0"/>
          </a:p>
        </p:txBody>
      </p:sp>
      <p:pic>
        <p:nvPicPr>
          <p:cNvPr id="76802"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This is your last chance to review changes and go back to amend the installation settings.</a:t>
            </a:r>
          </a:p>
          <a:p>
            <a:pPr algn="just"/>
            <a:r>
              <a:rPr lang="en-US" dirty="0" smtClean="0"/>
              <a:t>If you are satisfied with the settings in the panel, select </a:t>
            </a:r>
            <a:r>
              <a:rPr lang="en-US" b="1" dirty="0" smtClean="0"/>
              <a:t>Install</a:t>
            </a:r>
            <a:r>
              <a:rPr lang="en-US" dirty="0" smtClean="0"/>
              <a:t> to commence the installation process.</a:t>
            </a:r>
            <a:endParaRPr lang="en-US" dirty="0"/>
          </a:p>
        </p:txBody>
      </p:sp>
      <p:pic>
        <p:nvPicPr>
          <p:cNvPr id="77826"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12</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10000"/>
          </a:bodyPr>
          <a:lstStyle/>
          <a:p>
            <a:pPr algn="just"/>
            <a:r>
              <a:rPr lang="en-US" dirty="0" smtClean="0"/>
              <a:t>The installation process can take a few seconds to a couple of minutes depending on your computer specifications. If you are installing on an SSD (Solid State Drive), the installation will be ready within seconds.</a:t>
            </a:r>
          </a:p>
          <a:p>
            <a:pPr algn="just"/>
            <a:r>
              <a:rPr lang="en-US" dirty="0" smtClean="0"/>
              <a:t>Please do not interrupt the installation process, allow the process to take as long as necessary.</a:t>
            </a:r>
          </a:p>
          <a:p>
            <a:pPr algn="just"/>
            <a:r>
              <a:rPr lang="en-US" dirty="0" smtClean="0"/>
              <a:t>You will be notified when the installation is completed, you need not launch Visual Studio Code for the time-being. Select </a:t>
            </a:r>
            <a:r>
              <a:rPr lang="en-US" b="1" dirty="0" smtClean="0"/>
              <a:t>Finish</a:t>
            </a:r>
            <a:r>
              <a:rPr lang="en-US" dirty="0" smtClean="0"/>
              <a:t>. Within the Start Menu, you should see that a directory for Visual Studio Code has been included.</a:t>
            </a:r>
            <a:endParaRPr lang="en-US" dirty="0"/>
          </a:p>
        </p:txBody>
      </p:sp>
      <p:pic>
        <p:nvPicPr>
          <p:cNvPr id="7885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EXTENSION</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13</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may disable the </a:t>
            </a:r>
            <a:r>
              <a:rPr lang="en-US" b="1" dirty="0" smtClean="0"/>
              <a:t>Show welcome page on startup checkbox</a:t>
            </a:r>
            <a:r>
              <a:rPr lang="en-US" dirty="0" smtClean="0"/>
              <a:t>. Doing so will not impact the behavior of Visual Studio Code in any way.</a:t>
            </a:r>
          </a:p>
          <a:p>
            <a:pPr algn="just"/>
            <a:r>
              <a:rPr lang="en-US" dirty="0" smtClean="0"/>
              <a:t>In order to install the Live Server extension, you would need to press the fifth and last button within the sidebar on the left or press the </a:t>
            </a:r>
            <a:r>
              <a:rPr lang="en-US" b="1" dirty="0" err="1" smtClean="0"/>
              <a:t>Ctrl+Shift+K</a:t>
            </a:r>
            <a:r>
              <a:rPr lang="en-US" dirty="0" smtClean="0"/>
              <a:t> key combination.</a:t>
            </a:r>
            <a:endParaRPr lang="en-US" dirty="0"/>
          </a:p>
        </p:txBody>
      </p:sp>
      <p:pic>
        <p:nvPicPr>
          <p:cNvPr id="79875" name="Picture 3"/>
          <p:cNvPicPr>
            <a:picLocks noGrp="1" noChangeAspect="1" noChangeArrowheads="1"/>
          </p:cNvPicPr>
          <p:nvPr>
            <p:ph type="pic" sz="quarter" idx="15"/>
          </p:nvPr>
        </p:nvPicPr>
        <p:blipFill>
          <a:blip r:embed="rId2"/>
          <a:srcRect t="2063" b="2063"/>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276" y="2091023"/>
            <a:ext cx="5026024" cy="804338"/>
          </a:xfrm>
        </p:spPr>
        <p:txBody>
          <a:bodyPr>
            <a:noAutofit/>
          </a:bodyPr>
          <a:lstStyle/>
          <a:p>
            <a:r>
              <a:rPr lang="en-US" sz="2800" dirty="0" smtClean="0"/>
              <a:t>SETTING UP LIVE SERVER EXTENSION ON VISUAL STUDIO CODE</a:t>
            </a:r>
            <a:endParaRPr lang="en-US" sz="2800"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14</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via the Extensions Management search input field.</a:t>
            </a:r>
          </a:p>
          <a:p>
            <a:pPr algn="just"/>
            <a:r>
              <a:rPr lang="en-US" dirty="0" smtClean="0"/>
              <a:t>Select the first hit (Live Server by </a:t>
            </a:r>
            <a:r>
              <a:rPr lang="en-US" dirty="0" err="1" smtClean="0"/>
              <a:t>Ritwick</a:t>
            </a:r>
            <a:r>
              <a:rPr lang="en-US" dirty="0" smtClean="0"/>
              <a:t> </a:t>
            </a:r>
            <a:r>
              <a:rPr lang="en-US" dirty="0" err="1" smtClean="0"/>
              <a:t>Dey</a:t>
            </a:r>
            <a:r>
              <a:rPr lang="en-US" dirty="0" smtClean="0"/>
              <a:t>).</a:t>
            </a:r>
          </a:p>
          <a:p>
            <a:pPr algn="just"/>
            <a:r>
              <a:rPr lang="en-US" dirty="0" smtClean="0"/>
              <a:t>Install Live Server extension and wait for Visual Studio Code to install and configure Live Server.</a:t>
            </a:r>
          </a:p>
          <a:p>
            <a:pPr algn="just"/>
            <a:endParaRPr lang="en-US" dirty="0"/>
          </a:p>
        </p:txBody>
      </p:sp>
      <p:pic>
        <p:nvPicPr>
          <p:cNvPr id="80898" name="Picture 2"/>
          <p:cNvPicPr>
            <a:picLocks noGrp="1" noChangeAspect="1" noChangeArrowheads="1"/>
          </p:cNvPicPr>
          <p:nvPr>
            <p:ph type="pic" sz="quarter" idx="15"/>
          </p:nvPr>
        </p:nvPicPr>
        <p:blipFill>
          <a:blip r:embed="rId2"/>
          <a:srcRect t="6597" b="659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normAutofit fontScale="92500" lnSpcReduction="20000"/>
          </a:bodyPr>
          <a:lstStyle/>
          <a:p>
            <a:r>
              <a:rPr lang="en-US" dirty="0" smtClean="0"/>
              <a:t>Atom </a:t>
            </a:r>
            <a:r>
              <a:rPr lang="en-US" dirty="0" smtClean="0"/>
              <a:t>was developed by </a:t>
            </a:r>
            <a:r>
              <a:rPr lang="en-US" dirty="0" err="1" smtClean="0"/>
              <a:t>GitHub</a:t>
            </a:r>
            <a:r>
              <a:rPr lang="en-US" dirty="0" smtClean="0"/>
              <a:t>, initially released on 26</a:t>
            </a:r>
            <a:r>
              <a:rPr lang="en-US" baseline="30000" dirty="0" smtClean="0"/>
              <a:t>th</a:t>
            </a:r>
            <a:r>
              <a:rPr lang="en-US" dirty="0" smtClean="0"/>
              <a:t> February 2014. Atom is free-of-charge and is also open-source via </a:t>
            </a:r>
            <a:r>
              <a:rPr lang="en-US" dirty="0" err="1" smtClean="0"/>
              <a:t>GitHub</a:t>
            </a:r>
            <a:r>
              <a:rPr lang="en-US" dirty="0" smtClean="0"/>
              <a:t>.</a:t>
            </a:r>
            <a:endParaRPr lang="en-US" dirty="0"/>
          </a:p>
          <a:p>
            <a:r>
              <a:rPr lang="en-US" dirty="0" smtClean="0"/>
              <a:t>Atom is compatible with Microsoft Windows (64-bit versions from Windows 7 onwards), </a:t>
            </a:r>
            <a:r>
              <a:rPr lang="en-US" dirty="0" err="1" smtClean="0"/>
              <a:t>macOS</a:t>
            </a:r>
            <a:r>
              <a:rPr lang="en-US" dirty="0" smtClean="0"/>
              <a:t> (as from 10.9) and Linux.</a:t>
            </a:r>
            <a:endParaRPr lang="en-US" dirty="0"/>
          </a:p>
          <a:p>
            <a:r>
              <a:rPr lang="en-US" dirty="0" smtClean="0"/>
              <a:t>Atom was developed using HTML (for the user interface), </a:t>
            </a:r>
            <a:r>
              <a:rPr lang="en-US" dirty="0" err="1" smtClean="0"/>
              <a:t>CoffeeScript</a:t>
            </a:r>
            <a:r>
              <a:rPr lang="en-US" dirty="0" smtClean="0"/>
              <a:t>, JavaScript and Less. It is a desktop application built using web technologies.</a:t>
            </a:r>
          </a:p>
          <a:p>
            <a:r>
              <a:rPr lang="en-US" dirty="0" smtClean="0"/>
              <a:t>Features include embedded </a:t>
            </a:r>
            <a:r>
              <a:rPr lang="en-US" dirty="0" err="1" smtClean="0"/>
              <a:t>Git</a:t>
            </a:r>
            <a:r>
              <a:rPr lang="en-US" dirty="0" smtClean="0"/>
              <a:t>, changing appearance theme, as well as installing third-party extensions/</a:t>
            </a:r>
            <a:r>
              <a:rPr lang="en-US" dirty="0" err="1" smtClean="0"/>
              <a:t>plugins</a:t>
            </a:r>
            <a:r>
              <a:rPr lang="en-US" dirty="0" smtClean="0"/>
              <a:t> typicall</a:t>
            </a:r>
            <a:r>
              <a:rPr lang="en-US" dirty="0" smtClean="0"/>
              <a:t>y written in JavaScript. Syntactic highlighting and auto-code completion functionalities are not built-in and are to be achieved via third-party </a:t>
            </a:r>
            <a:r>
              <a:rPr lang="en-US" dirty="0" err="1" smtClean="0"/>
              <a:t>plugins</a:t>
            </a:r>
            <a:r>
              <a:rPr lang="en-US" dirty="0" smtClean="0"/>
              <a:t>.</a:t>
            </a:r>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81922" name="Picture 2" descr="Atom icon.svg"/>
          <p:cNvPicPr>
            <a:picLocks noChangeAspect="1" noChangeArrowheads="1"/>
          </p:cNvPicPr>
          <p:nvPr/>
        </p:nvPicPr>
        <p:blipFill>
          <a:blip r:embed="rId2"/>
          <a:srcRect/>
          <a:stretch>
            <a:fillRect/>
          </a:stretch>
        </p:blipFill>
        <p:spPr bwMode="auto">
          <a:xfrm>
            <a:off x="6994525" y="1239837"/>
            <a:ext cx="2438400" cy="504826"/>
          </a:xfrm>
          <a:prstGeom prst="rect">
            <a:avLst/>
          </a:prstGeom>
          <a:noFill/>
        </p:spPr>
      </p:pic>
      <p:pic>
        <p:nvPicPr>
          <p:cNvPr id="81924" name="Picture 4" descr="Atom - A Hackable Text Editor for The 21st Century"/>
          <p:cNvPicPr>
            <a:picLocks noChangeAspect="1" noChangeArrowheads="1"/>
          </p:cNvPicPr>
          <p:nvPr/>
        </p:nvPicPr>
        <p:blipFill>
          <a:blip r:embed="rId3"/>
          <a:srcRect/>
          <a:stretch>
            <a:fillRect/>
          </a:stretch>
        </p:blipFill>
        <p:spPr bwMode="auto">
          <a:xfrm>
            <a:off x="736600" y="1914526"/>
            <a:ext cx="5340350" cy="2781432"/>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a:bodyPr>
          <a:lstStyle/>
          <a:p>
            <a:pPr algn="just"/>
            <a:r>
              <a:rPr lang="en-US" dirty="0" smtClean="0"/>
              <a:t>Search for </a:t>
            </a:r>
            <a:r>
              <a:rPr lang="en-US" dirty="0" smtClean="0">
                <a:hlinkClick r:id="rId2"/>
              </a:rPr>
              <a:t>Atom</a:t>
            </a:r>
            <a:r>
              <a:rPr lang="en-US" dirty="0" smtClean="0"/>
              <a:t>. The first hit would be a link to the official website dedicated to Atom.</a:t>
            </a:r>
          </a:p>
          <a:p>
            <a:pPr algn="just"/>
            <a:r>
              <a:rPr lang="en-US" dirty="0" smtClean="0"/>
              <a:t>The website will detect your operating system and suggests the appropriate version depending on your operating system.</a:t>
            </a:r>
          </a:p>
          <a:p>
            <a:pPr algn="just"/>
            <a:r>
              <a:rPr lang="en-US" dirty="0" smtClean="0"/>
              <a:t>You may download Atom. The download process should start automatically. At the time of writing, the latest version of Atom is 1.55.0 and the download size is 182MB (megabytes). Depending on your bandwidth, it should take up to a few seconds to a couple of minutes to finish downloading.</a:t>
            </a:r>
            <a:endParaRPr lang="en-US" dirty="0"/>
          </a:p>
        </p:txBody>
      </p:sp>
      <p:pic>
        <p:nvPicPr>
          <p:cNvPr id="83970" name="Picture 2"/>
          <p:cNvPicPr>
            <a:picLocks noGrp="1" noChangeAspect="1" noChangeArrowheads="1"/>
          </p:cNvPicPr>
          <p:nvPr>
            <p:ph type="pic" sz="quarter" idx="15"/>
          </p:nvPr>
        </p:nvPicPr>
        <p:blipFill>
          <a:blip r:embed="rId3"/>
          <a:srcRect l="13691" r="13691"/>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Atom installs from within the background. Please do not interrupt the unattended installation process. You need not agree to any license agreements, set installation paths and whatnot. By downloading Atom, it is assumed that you have agreed to the terms and conditions.</a:t>
            </a:r>
          </a:p>
        </p:txBody>
      </p:sp>
      <p:pic>
        <p:nvPicPr>
          <p:cNvPr id="84994" name="Picture 2"/>
          <p:cNvPicPr>
            <a:picLocks noGrp="1" noChangeAspect="1" noChangeArrowheads="1"/>
          </p:cNvPicPr>
          <p:nvPr>
            <p:ph type="pic" sz="quarter" idx="15"/>
          </p:nvPr>
        </p:nvPicPr>
        <p:blipFill>
          <a:blip r:embed="rId2"/>
          <a:srcRect t="20149" b="20149"/>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STARTED WITH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need not register as default atom:// URI handler, thus press </a:t>
            </a:r>
            <a:r>
              <a:rPr lang="en-US" b="1" dirty="0" smtClean="0"/>
              <a:t>No/No, Never</a:t>
            </a:r>
            <a:r>
              <a:rPr lang="en-US" dirty="0" smtClean="0"/>
              <a:t>.</a:t>
            </a:r>
          </a:p>
          <a:p>
            <a:pPr algn="just"/>
            <a:r>
              <a:rPr lang="en-US" dirty="0" smtClean="0"/>
              <a:t>You may disable </a:t>
            </a:r>
            <a:r>
              <a:rPr lang="en-US" b="1" dirty="0" smtClean="0"/>
              <a:t>Show Welcome Guide when opening Atom</a:t>
            </a:r>
            <a:r>
              <a:rPr lang="en-US" dirty="0" smtClean="0"/>
              <a:t> checkbox. This will not affect the behavior of Atom.</a:t>
            </a:r>
          </a:p>
          <a:p>
            <a:pPr algn="just"/>
            <a:r>
              <a:rPr lang="en-US" dirty="0" smtClean="0"/>
              <a:t>The section on the far-right presents you with a plethora of options to get started with Atom, such as cloning a </a:t>
            </a:r>
            <a:r>
              <a:rPr lang="en-US" dirty="0" err="1" smtClean="0"/>
              <a:t>GitHub</a:t>
            </a:r>
            <a:r>
              <a:rPr lang="en-US" dirty="0" smtClean="0"/>
              <a:t> repository (embedded </a:t>
            </a:r>
            <a:r>
              <a:rPr lang="en-US" dirty="0" err="1" smtClean="0"/>
              <a:t>Git</a:t>
            </a:r>
            <a:r>
              <a:rPr lang="en-US" dirty="0" smtClean="0"/>
              <a:t>), changing appearance settings, installing third-party extensions.</a:t>
            </a:r>
          </a:p>
        </p:txBody>
      </p:sp>
      <p:pic>
        <p:nvPicPr>
          <p:cNvPr id="86018" name="Picture 2"/>
          <p:cNvPicPr>
            <a:picLocks noGrp="1" noChangeAspect="1" noChangeArrowheads="1"/>
          </p:cNvPicPr>
          <p:nvPr>
            <p:ph type="pic" sz="quarter" idx="15"/>
          </p:nvPr>
        </p:nvPicPr>
        <p:blipFill>
          <a:blip r:embed="rId2"/>
          <a:srcRect t="11456" b="11456"/>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TEXT EDITORS</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First of all, what is a text editor and what is the purpose of a text editor?</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fontScale="77500" lnSpcReduction="20000"/>
          </a:bodyPr>
          <a:lstStyle/>
          <a:p>
            <a:pPr algn="just">
              <a:lnSpc>
                <a:spcPct val="120000"/>
              </a:lnSpc>
            </a:pPr>
            <a:r>
              <a:rPr lang="en-US" dirty="0" smtClean="0"/>
              <a:t>A text editor is simply a program enabling user to edit plain text, it is primarily used to edit source code. A text editor can be something as simple as Notepad to Visual Studio Code. The former is not user-friendly as there is no IntelliSense and auto-indentation.</a:t>
            </a:r>
            <a:endParaRPr lang="en-US" dirty="0" smtClean="0"/>
          </a:p>
          <a:p>
            <a:pPr algn="just">
              <a:lnSpc>
                <a:spcPct val="120000"/>
              </a:lnSpc>
            </a:pPr>
            <a:r>
              <a:rPr lang="en-US" dirty="0" smtClean="0"/>
              <a:t>Modern text editors typically come with features such as </a:t>
            </a:r>
            <a:r>
              <a:rPr lang="en-US" dirty="0" err="1" smtClean="0"/>
              <a:t>autosave</a:t>
            </a:r>
            <a:r>
              <a:rPr lang="en-US" dirty="0" smtClean="0"/>
              <a:t>, a download section for extensions/</a:t>
            </a:r>
            <a:r>
              <a:rPr lang="en-US" dirty="0" err="1" smtClean="0"/>
              <a:t>plugins</a:t>
            </a:r>
            <a:r>
              <a:rPr lang="en-US" dirty="0" smtClean="0"/>
              <a:t>, as well as IntelliSense and code formatting.</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25602" name="Picture 2" descr="See the source image"/>
          <p:cNvPicPr>
            <a:picLocks noGrp="1" noChangeAspect="1" noChangeArrowheads="1"/>
          </p:cNvPicPr>
          <p:nvPr>
            <p:ph type="pic" sz="quarter" idx="15"/>
          </p:nvPr>
        </p:nvPicPr>
        <p:blipFill>
          <a:blip r:embed="rId2"/>
          <a:srcRect t="10293" b="10293"/>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and press Enter.</a:t>
            </a:r>
          </a:p>
          <a:p>
            <a:pPr algn="just"/>
            <a:r>
              <a:rPr lang="en-US" dirty="0" smtClean="0"/>
              <a:t>Install </a:t>
            </a:r>
            <a:r>
              <a:rPr lang="en-US" b="1" dirty="0" smtClean="0"/>
              <a:t>atom-live-server </a:t>
            </a:r>
            <a:r>
              <a:rPr lang="en-US" dirty="0" smtClean="0"/>
              <a:t>by </a:t>
            </a:r>
            <a:r>
              <a:rPr lang="en-US" b="1" dirty="0" err="1" smtClean="0"/>
              <a:t>jas-chen</a:t>
            </a:r>
            <a:r>
              <a:rPr lang="en-US" dirty="0" smtClean="0"/>
              <a:t>.</a:t>
            </a:r>
          </a:p>
          <a:p>
            <a:pPr algn="just"/>
            <a:r>
              <a:rPr lang="en-US" dirty="0" smtClean="0"/>
              <a:t>Allow Atom to take as long as necessary to install the extension. Once installed successfully, the Install button will be replaced with two buttons; </a:t>
            </a:r>
            <a:r>
              <a:rPr lang="en-US" b="1" dirty="0" smtClean="0"/>
              <a:t>Uninstall</a:t>
            </a:r>
            <a:r>
              <a:rPr lang="en-US" dirty="0" smtClean="0"/>
              <a:t> and </a:t>
            </a:r>
            <a:r>
              <a:rPr lang="en-US" b="1" dirty="0" smtClean="0"/>
              <a:t>Disable</a:t>
            </a:r>
            <a:r>
              <a:rPr lang="en-US" dirty="0" smtClean="0"/>
              <a:t>.</a:t>
            </a:r>
          </a:p>
          <a:p>
            <a:pPr algn="just"/>
            <a:r>
              <a:rPr lang="en-US" dirty="0" smtClean="0"/>
              <a:t>Kindly refrain from installing deprecated packages as help and support would be minimal to none.</a:t>
            </a:r>
          </a:p>
        </p:txBody>
      </p:sp>
      <p:pic>
        <p:nvPicPr>
          <p:cNvPr id="88066"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smtClean="0"/>
              <a:t>FINAL VERDICT</a:t>
            </a: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dirty="0" smtClean="0"/>
              <a:t>Which source/text editor should you use?</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85000" lnSpcReduction="20000"/>
          </a:bodyPr>
          <a:lstStyle/>
          <a:p>
            <a:pPr algn="just"/>
            <a:r>
              <a:rPr lang="en-US" dirty="0" smtClean="0"/>
              <a:t>Visual Studio Code is the best way to go for beginners as there is little to no need for manual configuration. You need only set up Live Server. The rest such as auto-save, Emmet (speeds up HTML and CSS workflow), auto-code completion are built-in. </a:t>
            </a:r>
            <a:endParaRPr lang="en-US" dirty="0"/>
          </a:p>
          <a:p>
            <a:pPr algn="just"/>
            <a:r>
              <a:rPr lang="en-US" dirty="0" smtClean="0"/>
              <a:t>Although Atom is an excellent alternative to Visual Studio Code, it would be silly (if not, time-consuming and frustrating) to have to set up components manually via third-party </a:t>
            </a:r>
            <a:r>
              <a:rPr lang="en-US" dirty="0" smtClean="0"/>
              <a:t>extensions w</a:t>
            </a:r>
            <a:r>
              <a:rPr lang="en-US" dirty="0" smtClean="0"/>
              <a:t>hen they are built-in within Visual Studio Code.</a:t>
            </a:r>
            <a:endParaRPr lang="en-US" dirty="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pPr/>
              <a:t>22</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smtClean="0"/>
              <a:t>Saturday, March 20, 2021</a:t>
            </a:r>
            <a:endParaRPr lang="en-US" dirty="0"/>
          </a:p>
        </p:txBody>
      </p:sp>
      <p:pic>
        <p:nvPicPr>
          <p:cNvPr id="21506" name="Picture 2" descr="See the source image"/>
          <p:cNvPicPr>
            <a:picLocks noGrp="1" noChangeAspect="1" noChangeArrowheads="1"/>
          </p:cNvPicPr>
          <p:nvPr>
            <p:ph type="pic" sz="quarter" idx="15"/>
          </p:nvPr>
        </p:nvPicPr>
        <p:blipFill>
          <a:blip r:embed="rId2"/>
          <a:srcRect l="5014" r="5014"/>
          <a:stretch>
            <a:fillRect/>
          </a:stretch>
        </p:blipFill>
        <p:spPr bwMode="auto">
          <a:prstGeom prst="rect">
            <a:avLst/>
          </a:prstGeom>
          <a:noFill/>
        </p:spPr>
      </p:pic>
    </p:spTree>
    <p:extLst>
      <p:ext uri="{BB962C8B-B14F-4D97-AF65-F5344CB8AC3E}">
        <p14:creationId xmlns:p14="http://schemas.microsoft.com/office/powerpoint/2010/main" xmlns="" val="376680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 </a:t>
            </a:r>
            <a:r>
              <a:rPr lang="en-US" dirty="0" err="1" smtClean="0"/>
              <a:t>bene</a:t>
            </a:r>
            <a:endParaRPr lang="en-US"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23</a:t>
            </a:fld>
            <a:endParaRPr lang="en-US" noProof="0" dirty="0"/>
          </a:p>
        </p:txBody>
      </p:sp>
      <p:sp>
        <p:nvSpPr>
          <p:cNvPr id="6" name="Content Placeholder 5"/>
          <p:cNvSpPr>
            <a:spLocks noGrp="1"/>
          </p:cNvSpPr>
          <p:nvPr>
            <p:ph idx="1"/>
          </p:nvPr>
        </p:nvSpPr>
        <p:spPr/>
        <p:txBody>
          <a:bodyPr>
            <a:normAutofit fontScale="92500" lnSpcReduction="20000"/>
          </a:bodyPr>
          <a:lstStyle/>
          <a:p>
            <a:pPr algn="just"/>
            <a:r>
              <a:rPr lang="en-US" sz="1800" dirty="0" smtClean="0"/>
              <a:t>Knowledge of configuring and using source code/text editors is not a prerequisite. The recording will demonstrate the installation and configurations of the text editors from start to finish. The presentation recommends the best two source code editors to date. There might be other text editors to be demonstrated during the live sessions although this cannot be guaranteed.</a:t>
            </a:r>
          </a:p>
          <a:p>
            <a:pPr algn="just"/>
            <a:r>
              <a:rPr lang="en-US" sz="1800" dirty="0" smtClean="0"/>
              <a:t>Please do not be discouraged by certain advanced features in source code editors.</a:t>
            </a:r>
          </a:p>
          <a:p>
            <a:pPr algn="just"/>
            <a:r>
              <a:rPr lang="en-US" sz="1800" dirty="0" smtClean="0"/>
              <a:t>You are by no means forced to stick to a specific source code editor. If you feel more comfortable with Atom (or any other source code editor for that matter…) rather than Visual Studio Code, then go ahead.</a:t>
            </a:r>
          </a:p>
          <a:p>
            <a:pPr algn="just"/>
            <a:r>
              <a:rPr lang="en-US" sz="1800" dirty="0" smtClean="0"/>
              <a:t>If you have any doubts, please send me a private message (via Microsoft Teams chat/channel or Messenger) or contact me via </a:t>
            </a:r>
            <a:r>
              <a:rPr lang="en-US" sz="1800" dirty="0" smtClean="0">
                <a:hlinkClick r:id="rId2"/>
              </a:rPr>
              <a:t>email</a:t>
            </a:r>
            <a:r>
              <a:rPr lang="en-US" sz="1800" dirty="0" smtClean="0"/>
              <a:t>. (In case you are unable to access your mail application, my email address is as follows: </a:t>
            </a:r>
            <a:r>
              <a:rPr lang="en-US" sz="1800" dirty="0" smtClean="0">
                <a:hlinkClick r:id="rId2"/>
              </a:rPr>
              <a:t>mandy.farrugia.c10352@mcast.edu.mt</a:t>
            </a:r>
            <a:r>
              <a:rPr lang="en-US" sz="1800" dirty="0" smtClean="0"/>
              <a:t>)</a:t>
            </a:r>
          </a:p>
          <a:p>
            <a:pPr algn="just"/>
            <a:r>
              <a:rPr lang="en-US" sz="1800" dirty="0" smtClean="0"/>
              <a:t>Alternatively, text editor binaries can be found within </a:t>
            </a:r>
            <a:r>
              <a:rPr lang="en-US" sz="1800" dirty="0" smtClean="0">
                <a:hlinkClick r:id="rId3"/>
              </a:rPr>
              <a:t>Files &gt; Text Editors </a:t>
            </a:r>
            <a:r>
              <a:rPr lang="en-US" sz="1800" dirty="0" smtClean="0"/>
              <a:t>from the </a:t>
            </a:r>
            <a:r>
              <a:rPr lang="en-US" sz="1800" dirty="0" smtClean="0">
                <a:hlinkClick r:id="rId4"/>
              </a:rPr>
              <a:t>Client Side Scripting (2021</a:t>
            </a:r>
            <a:r>
              <a:rPr lang="en-US" sz="1800" smtClean="0">
                <a:hlinkClick r:id="rId4"/>
              </a:rPr>
              <a:t>) </a:t>
            </a:r>
            <a:r>
              <a:rPr lang="en-US" sz="1800" smtClean="0"/>
              <a:t>group </a:t>
            </a:r>
            <a:r>
              <a:rPr lang="en-US" sz="1800" dirty="0" smtClean="0"/>
              <a:t>via Microsoft Teams. There are sub-folders for each source code editor.</a:t>
            </a:r>
          </a:p>
          <a:p>
            <a:pPr algn="just"/>
            <a:endParaRPr lang="en-US" sz="1800" dirty="0" smtClean="0"/>
          </a:p>
          <a:p>
            <a:pPr algn="ctr">
              <a:buNone/>
            </a:pPr>
            <a:r>
              <a:rPr lang="en-US" sz="1400" dirty="0" smtClean="0"/>
              <a:t>“Knowing is not enough, we must apply. Wishing is not enough, we must do.”</a:t>
            </a:r>
          </a:p>
          <a:p>
            <a:pPr algn="ctr">
              <a:buNone/>
            </a:pPr>
            <a:r>
              <a:rPr lang="en-US" sz="1400" dirty="0" smtClean="0"/>
              <a:t>“We generate fears while we sit. We overcome them by action.”</a:t>
            </a:r>
          </a:p>
          <a:p>
            <a:pPr algn="ctr">
              <a:buNone/>
            </a:pPr>
            <a:r>
              <a:rPr lang="en-US" sz="1400" dirty="0" smtClean="0"/>
              <a:t>“Failure is simply the opportunity to begin again, this time more intelligently.”</a:t>
            </a:r>
          </a:p>
          <a:p>
            <a:pPr algn="ctr">
              <a:buNone/>
            </a:pPr>
            <a:r>
              <a:rPr lang="en-US" sz="1400" dirty="0" smtClean="0"/>
              <a:t>“Security is mostly a superstition. Life is either a daring adventure or nothing.”</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Thats all Folks (Rare) - YouTube"/>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INTELLISENSE</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What is IntelliSense and what does it do?</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815720" y="3640749"/>
            <a:ext cx="4215201" cy="1328330"/>
          </a:xfrm>
        </p:spPr>
        <p:txBody>
          <a:bodyPr>
            <a:normAutofit fontScale="77500" lnSpcReduction="20000"/>
          </a:bodyPr>
          <a:lstStyle/>
          <a:p>
            <a:pPr algn="just">
              <a:lnSpc>
                <a:spcPct val="120000"/>
              </a:lnSpc>
            </a:pPr>
            <a:r>
              <a:rPr lang="en-US" dirty="0" smtClean="0"/>
              <a:t>IntelliSense, otherwise known as automatic/intelligent code </a:t>
            </a:r>
            <a:r>
              <a:rPr lang="en-US" dirty="0" smtClean="0"/>
              <a:t>completion, speeds up the process of writing code by suggesting keywords (such as built-in methods, user-defined  methods, variables, etc) to reduce typing errors and syntax errors. Such attempts are done via a pop-up box. Another advantage would be that you wouldn’t need to refer to external documentation as there would usually be a summary related to built-in functions/properties.</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69634" name="Picture 2" descr="See the source image"/>
          <p:cNvPicPr>
            <a:picLocks noGrp="1" noChangeAspect="1" noChangeArrowheads="1"/>
          </p:cNvPicPr>
          <p:nvPr>
            <p:ph type="pic" sz="quarter" idx="15"/>
          </p:nvPr>
        </p:nvPicPr>
        <p:blipFill>
          <a:blip r:embed="rId2"/>
          <a:srcRect t="24669" b="24669"/>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lstStyle/>
          <a:p>
            <a:r>
              <a:rPr lang="en-US" dirty="0" smtClean="0"/>
              <a:t>Visual Studio Code is a free-of-charge text/source code editor developed by Microsoft.</a:t>
            </a:r>
            <a:endParaRPr lang="en-US" dirty="0"/>
          </a:p>
          <a:p>
            <a:r>
              <a:rPr lang="en-US" dirty="0" smtClean="0"/>
              <a:t>Visual Studio Code is compatible with Microsoft Windows, </a:t>
            </a:r>
            <a:r>
              <a:rPr lang="en-US" dirty="0" err="1" smtClean="0"/>
              <a:t>macOS</a:t>
            </a:r>
            <a:r>
              <a:rPr lang="en-US" dirty="0" smtClean="0"/>
              <a:t> </a:t>
            </a:r>
            <a:r>
              <a:rPr lang="en-US" dirty="0" smtClean="0"/>
              <a:t>and Linux.</a:t>
            </a:r>
            <a:endParaRPr lang="en-US" dirty="0"/>
          </a:p>
          <a:p>
            <a:r>
              <a:rPr lang="en-US" dirty="0" smtClean="0"/>
              <a:t>Features include </a:t>
            </a:r>
            <a:r>
              <a:rPr lang="en-US" dirty="0" err="1" smtClean="0"/>
              <a:t>autosave</a:t>
            </a:r>
            <a:r>
              <a:rPr lang="en-US" dirty="0" smtClean="0"/>
              <a:t>, installation of extensions (we will be installing the </a:t>
            </a:r>
            <a:r>
              <a:rPr lang="en-US" b="1" dirty="0" smtClean="0"/>
              <a:t>Live Server </a:t>
            </a:r>
            <a:r>
              <a:rPr lang="en-US" dirty="0" smtClean="0"/>
              <a:t>extension), debugging tools, embedded </a:t>
            </a:r>
            <a:r>
              <a:rPr lang="en-US" dirty="0" err="1" smtClean="0"/>
              <a:t>Git</a:t>
            </a:r>
            <a:r>
              <a:rPr lang="en-US" dirty="0" smtClean="0"/>
              <a:t>, syntax highlighting, auto-save and automatic code completion.</a:t>
            </a:r>
          </a:p>
          <a:p>
            <a:r>
              <a:rPr lang="en-US" dirty="0" smtClean="0"/>
              <a:t>Visual Studio Code was written in </a:t>
            </a:r>
            <a:r>
              <a:rPr lang="en-US" dirty="0" err="1" smtClean="0"/>
              <a:t>TypeScript</a:t>
            </a:r>
            <a:r>
              <a:rPr lang="en-US" dirty="0" smtClean="0"/>
              <a:t>, JavaScript, HTML and CSS.</a:t>
            </a:r>
            <a:endParaRPr lang="en-US" dirty="0"/>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24586" name="Picture 10" descr="See the source image"/>
          <p:cNvPicPr>
            <a:picLocks noChangeAspect="1" noChangeArrowheads="1"/>
          </p:cNvPicPr>
          <p:nvPr/>
        </p:nvPicPr>
        <p:blipFill>
          <a:blip r:embed="rId2"/>
          <a:srcRect/>
          <a:stretch>
            <a:fillRect/>
          </a:stretch>
        </p:blipFill>
        <p:spPr bwMode="auto">
          <a:xfrm>
            <a:off x="1079500" y="1492250"/>
            <a:ext cx="4867124" cy="3194050"/>
          </a:xfrm>
          <a:prstGeom prst="rect">
            <a:avLst/>
          </a:prstGeom>
          <a:noFill/>
        </p:spPr>
      </p:pic>
      <p:pic>
        <p:nvPicPr>
          <p:cNvPr id="19" name="Picture 6" descr="See the source image"/>
          <p:cNvPicPr>
            <a:picLocks noChangeAspect="1" noChangeArrowheads="1"/>
          </p:cNvPicPr>
          <p:nvPr/>
        </p:nvPicPr>
        <p:blipFill>
          <a:blip r:embed="rId3"/>
          <a:srcRect/>
          <a:stretch>
            <a:fillRect/>
          </a:stretch>
        </p:blipFill>
        <p:spPr bwMode="auto">
          <a:xfrm>
            <a:off x="7165975" y="276225"/>
            <a:ext cx="3206750" cy="1603376"/>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dirty="0" smtClean="0"/>
              <a:t>VISUAL STUDIO IDE .</a:t>
            </a:r>
            <a:r>
              <a:rPr lang="en-US" dirty="0" err="1" smtClean="0"/>
              <a:t>vs</a:t>
            </a:r>
            <a:r>
              <a:rPr lang="en-US" dirty="0" smtClean="0"/>
              <a:t> VISUAL STUDIO CODE</a:t>
            </a:r>
            <a:endParaRPr lang="en-US" dirty="0"/>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normAutofit fontScale="77500" lnSpcReduction="20000"/>
          </a:bodyPr>
          <a:lstStyle/>
          <a:p>
            <a:pPr algn="just"/>
            <a:r>
              <a:rPr lang="en-US" dirty="0" smtClean="0"/>
              <a:t>Visual Studio is an IDE (Integrated Development Environment), whereas Visual Studio Code is a text/source-code editor. Visual Studio is </a:t>
            </a:r>
            <a:r>
              <a:rPr lang="en-US" dirty="0" smtClean="0"/>
              <a:t>resource-heavy and requires a large space to install, whereas Visual Studio Code only requires a minimum of 300MB of RAM to work properly.</a:t>
            </a:r>
            <a:endParaRPr lang="en-US" dirty="0"/>
          </a:p>
          <a:p>
            <a:pPr algn="just"/>
            <a:r>
              <a:rPr lang="en-US" dirty="0" smtClean="0"/>
              <a:t>The IntelliSense of Visual Studio Code is not as advanced as that of  Visual Studio.</a:t>
            </a:r>
            <a:endParaRPr lang="en-US" dirty="0"/>
          </a:p>
          <a:p>
            <a:pPr algn="just"/>
            <a:r>
              <a:rPr lang="en-US" dirty="0" smtClean="0"/>
              <a:t>You will not be able to compile your code on Visual Studio Code. </a:t>
            </a:r>
            <a:r>
              <a:rPr lang="en-US" sz="1300" dirty="0" smtClean="0"/>
              <a:t>(unless the appropriate extensions are installed and the terminal is used)</a:t>
            </a:r>
            <a:endParaRPr lang="en-US" dirty="0"/>
          </a:p>
          <a:p>
            <a:pPr algn="just"/>
            <a:r>
              <a:rPr lang="en-US" dirty="0" smtClean="0"/>
              <a:t>The focal point of Visual Studio is the development of .NET</a:t>
            </a:r>
            <a:r>
              <a:rPr lang="en-US" dirty="0" smtClean="0"/>
              <a:t>/</a:t>
            </a:r>
            <a:r>
              <a:rPr lang="en-US" dirty="0" smtClean="0"/>
              <a:t> C#/C++/F# projects alon</a:t>
            </a:r>
            <a:r>
              <a:rPr lang="en-US" dirty="0" smtClean="0"/>
              <a:t>g with database management via Microsoft SQL Server/</a:t>
            </a:r>
            <a:r>
              <a:rPr lang="en-US" dirty="0" err="1" smtClean="0"/>
              <a:t>MySQL</a:t>
            </a:r>
            <a:r>
              <a:rPr lang="en-US" dirty="0" smtClean="0"/>
              <a:t>. Whereas, the focal point of Visual Studio Code is supporting web-based technologies such as HTML, CSS and JavaScript.</a:t>
            </a:r>
            <a:endParaRPr lang="en-US" dirty="0" smtClean="0"/>
          </a:p>
          <a:p>
            <a:pPr algn="just"/>
            <a:r>
              <a:rPr lang="en-US" dirty="0" smtClean="0"/>
              <a:t>Visual Studio comes in three editions; Community, Professional and Enterprise. Whereas Visual Studio Code comes in just a single free-of-charge version.</a:t>
            </a:r>
            <a:endParaRPr lang="en-US" dirty="0"/>
          </a:p>
          <a:p>
            <a:endParaRPr lang="en-US"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smtClean="0"/>
              <a:t>Saturday, March 20, 2021</a:t>
            </a:r>
            <a:endParaRPr lang="en-US" dirty="0"/>
          </a:p>
        </p:txBody>
      </p:sp>
      <p:pic>
        <p:nvPicPr>
          <p:cNvPr id="23558" name="Picture 6" descr="See the source image"/>
          <p:cNvPicPr>
            <a:picLocks noChangeAspect="1" noChangeArrowheads="1"/>
          </p:cNvPicPr>
          <p:nvPr/>
        </p:nvPicPr>
        <p:blipFill>
          <a:blip r:embed="rId2"/>
          <a:srcRect/>
          <a:stretch>
            <a:fillRect/>
          </a:stretch>
        </p:blipFill>
        <p:spPr bwMode="auto">
          <a:xfrm>
            <a:off x="6604000" y="2998788"/>
            <a:ext cx="4117974" cy="2058988"/>
          </a:xfrm>
          <a:prstGeom prst="rect">
            <a:avLst/>
          </a:prstGeom>
          <a:noFill/>
        </p:spPr>
      </p:pic>
      <p:pic>
        <p:nvPicPr>
          <p:cNvPr id="23560" name="Picture 8" descr="See the source image"/>
          <p:cNvPicPr>
            <a:picLocks noChangeAspect="1" noChangeArrowheads="1"/>
          </p:cNvPicPr>
          <p:nvPr/>
        </p:nvPicPr>
        <p:blipFill>
          <a:blip r:embed="rId3"/>
          <a:srcRect/>
          <a:stretch>
            <a:fillRect/>
          </a:stretch>
        </p:blipFill>
        <p:spPr bwMode="auto">
          <a:xfrm>
            <a:off x="6746875" y="2160587"/>
            <a:ext cx="3968750" cy="666626"/>
          </a:xfrm>
          <a:prstGeom prst="rect">
            <a:avLst/>
          </a:prstGeom>
          <a:noFill/>
        </p:spPr>
      </p:pic>
    </p:spTree>
    <p:extLst>
      <p:ext uri="{BB962C8B-B14F-4D97-AF65-F5344CB8AC3E}">
        <p14:creationId xmlns:p14="http://schemas.microsoft.com/office/powerpoint/2010/main" xmlns=""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20000"/>
          </a:bodyPr>
          <a:lstStyle/>
          <a:p>
            <a:pPr algn="just"/>
            <a:r>
              <a:rPr lang="en-US" dirty="0" smtClean="0"/>
              <a:t>Search for </a:t>
            </a:r>
            <a:r>
              <a:rPr lang="en-US" dirty="0" smtClean="0">
                <a:hlinkClick r:id="rId2"/>
              </a:rPr>
              <a:t>Visual Studio Code</a:t>
            </a:r>
            <a:r>
              <a:rPr lang="en-US" dirty="0" smtClean="0"/>
              <a:t>. The first hit would be a link to the official website dedicated to Visual Studio Code.</a:t>
            </a:r>
          </a:p>
          <a:p>
            <a:pPr algn="just"/>
            <a:r>
              <a:rPr lang="en-US" dirty="0" smtClean="0"/>
              <a:t>The website will detect your operating system and suggests the appropriate version depending on your operating system as well as the architecture (32-bit or 64-bit)</a:t>
            </a:r>
          </a:p>
          <a:p>
            <a:pPr algn="just"/>
            <a:r>
              <a:rPr lang="en-US" dirty="0" smtClean="0"/>
              <a:t>You may download the stable build. The download process should start automatically. At the time of writing, the latest version of Visual Studio Code is 1.5.4 and the download size is 69.7MB (megabytes). Depending on your bandwidth, it should take up to a few seconds to a couple of minutes to finish downloading.</a:t>
            </a:r>
            <a:endParaRPr lang="en-US" dirty="0"/>
          </a:p>
        </p:txBody>
      </p:sp>
      <p:pic>
        <p:nvPicPr>
          <p:cNvPr id="72706" name="Picture 2"/>
          <p:cNvPicPr>
            <a:picLocks noGrp="1" noChangeAspect="1" noChangeArrowheads="1"/>
          </p:cNvPicPr>
          <p:nvPr>
            <p:ph type="pic" sz="quarter" idx="15"/>
          </p:nvPr>
        </p:nvPicPr>
        <p:blipFill>
          <a:blip r:embed="rId3"/>
          <a:srcRect l="13834" r="13834"/>
          <a:stretch>
            <a:fillRect/>
          </a:stretch>
        </p:blipFill>
        <p:spPr bwMode="auto">
          <a:xfrm>
            <a:off x="6343650" y="1645366"/>
            <a:ext cx="4876799" cy="3174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are not required to read the license agreement. (Feel free to do so if you have time to spare, given most of us are sticking to lockdown)</a:t>
            </a:r>
          </a:p>
          <a:p>
            <a:pPr algn="just"/>
            <a:r>
              <a:rPr lang="en-US" dirty="0" smtClean="0"/>
              <a:t>In order to proceed, you will be requested to accept the license agreement. Once you have selected the ‘I accept the agreement’ radio component, press </a:t>
            </a:r>
            <a:r>
              <a:rPr lang="en-US" b="1" dirty="0" smtClean="0"/>
              <a:t>Next</a:t>
            </a:r>
            <a:r>
              <a:rPr lang="en-US" dirty="0" smtClean="0"/>
              <a:t>.</a:t>
            </a:r>
            <a:endParaRPr lang="en-US" dirty="0"/>
          </a:p>
        </p:txBody>
      </p:sp>
      <p:pic>
        <p:nvPicPr>
          <p:cNvPr id="7373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path settings intact unless you intend to install Visual Studio Code on a pen drive/external hard disk.</a:t>
            </a:r>
          </a:p>
          <a:p>
            <a:pPr algn="just"/>
            <a:r>
              <a:rPr lang="en-US" dirty="0" smtClean="0"/>
              <a:t>You will be advised that 267MB of free disk space is required.</a:t>
            </a:r>
          </a:p>
          <a:p>
            <a:pPr algn="just"/>
            <a:r>
              <a:rPr lang="en-US" dirty="0" smtClean="0"/>
              <a:t>Once you are satisfied with the path settings and the disk space cost, press </a:t>
            </a:r>
            <a:r>
              <a:rPr lang="en-US" b="1" dirty="0" smtClean="0"/>
              <a:t>Next</a:t>
            </a:r>
            <a:r>
              <a:rPr lang="en-US" dirty="0" smtClean="0"/>
              <a:t>.</a:t>
            </a:r>
            <a:endParaRPr lang="en-US" dirty="0"/>
          </a:p>
        </p:txBody>
      </p:sp>
      <p:pic>
        <p:nvPicPr>
          <p:cNvPr id="74754"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program shortcut settings. Moreover, you should also create a Start Menu folder to easily access the program.</a:t>
            </a:r>
          </a:p>
          <a:p>
            <a:pPr algn="just"/>
            <a:r>
              <a:rPr lang="en-US" dirty="0" smtClean="0"/>
              <a:t>Once you are satisfied with the program shortcu</a:t>
            </a:r>
            <a:r>
              <a:rPr lang="en-US" dirty="0" smtClean="0"/>
              <a:t>t</a:t>
            </a:r>
            <a:r>
              <a:rPr lang="en-US" dirty="0" smtClean="0"/>
              <a:t> settings, press </a:t>
            </a:r>
            <a:r>
              <a:rPr lang="en-US" b="1" dirty="0" smtClean="0"/>
              <a:t>Next</a:t>
            </a:r>
            <a:r>
              <a:rPr lang="en-US" dirty="0" smtClean="0"/>
              <a:t>.</a:t>
            </a:r>
            <a:endParaRPr lang="en-US" dirty="0"/>
          </a:p>
        </p:txBody>
      </p:sp>
      <p:pic>
        <p:nvPicPr>
          <p:cNvPr id="75778"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f56488565_win32">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tf56488565_win32</Template>
  <TotalTime>0</TotalTime>
  <Words>2018</Words>
  <Application>Microsoft Office PowerPoint</Application>
  <PresentationFormat>Custom</PresentationFormat>
  <Paragraphs>138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tf56488565_win32</vt:lpstr>
      <vt:lpstr>HOW TO INSTALL TEXT EDITORS</vt:lpstr>
      <vt:lpstr>TEXT EDITORS</vt:lpstr>
      <vt:lpstr>INTELLISENSE</vt:lpstr>
      <vt:lpstr>Slide 4</vt:lpstr>
      <vt:lpstr>VISUAL STUDIO IDE .vs VISUAL STUDIO CODE</vt:lpstr>
      <vt:lpstr>DOWNLOAD VISUAL STUDIO CODE</vt:lpstr>
      <vt:lpstr>INSTALLING VISUAL STUDIO CODE</vt:lpstr>
      <vt:lpstr>INSTALLING VISUAL STUDIO CODE</vt:lpstr>
      <vt:lpstr>INSTALLING VISUAL STUDIO CODE</vt:lpstr>
      <vt:lpstr>INSTALLING VISUAL STUDIO CODE</vt:lpstr>
      <vt:lpstr>INSTALLING VISUAL STUDIO CODE</vt:lpstr>
      <vt:lpstr>INSTALLING VISUAL STUDIO CODE</vt:lpstr>
      <vt:lpstr>SETTING UP LIVE SERVER EXTENSION</vt:lpstr>
      <vt:lpstr>SETTING UP LIVE SERVER EXTENSION ON VISUAL STUDIO CODE</vt:lpstr>
      <vt:lpstr>Slide 15</vt:lpstr>
      <vt:lpstr>DOWNLOAD ATOM</vt:lpstr>
      <vt:lpstr>INSTALLING ATOM</vt:lpstr>
      <vt:lpstr>GETTING STARTED WITH ATOM</vt:lpstr>
      <vt:lpstr>SETTING UP LIVE SERVER ON ATOM</vt:lpstr>
      <vt:lpstr>SETTING UP LIVE SERVER ON ATOM</vt:lpstr>
      <vt:lpstr>SETTING UP LIVE SERVER ON ATOM</vt:lpstr>
      <vt:lpstr>FINAL VERDICT</vt:lpstr>
      <vt:lpstr>Nota bene</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2021-03-20T09:14:00Z</dcterms:created>
  <dcterms:modified xsi:type="dcterms:W3CDTF">2021-03-20T14:07:12Z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