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9" r:id="rId5"/>
    <p:sldId id="257" r:id="rId6"/>
    <p:sldId id="259" r:id="rId7"/>
    <p:sldId id="267" r:id="rId8"/>
    <p:sldId id="268" r:id="rId9"/>
    <p:sldId id="263" r:id="rId10"/>
    <p:sldId id="264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02D18-565E-794B-85FC-BF023B8458E5}">
          <p14:sldIdLst>
            <p14:sldId id="256"/>
            <p14:sldId id="261"/>
            <p14:sldId id="258"/>
            <p14:sldId id="269"/>
            <p14:sldId id="257"/>
            <p14:sldId id="259"/>
            <p14:sldId id="267"/>
            <p14:sldId id="268"/>
            <p14:sldId id="263"/>
            <p14:sldId id="264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1"/>
    <p:restoredTop sz="94593"/>
  </p:normalViewPr>
  <p:slideViewPr>
    <p:cSldViewPr snapToGrid="0" snapToObjects="1">
      <p:cViewPr varScale="1">
        <p:scale>
          <a:sx n="123" d="100"/>
          <a:sy n="12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522-53A3-7544-B306-CE8BFF2E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01656-894D-2A4D-A83D-FB00D13C2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A6B3-B9DA-2D41-AF3E-541F8200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6F18-D239-7340-B064-53AB7F1D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3B21-7C17-4B46-90CB-55843A34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E6F-CD7F-134C-B702-82E1B40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D1F7-4E3A-A844-AAD2-5B73782D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FEFF-2ADD-054B-8660-0B76A22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0AEC-0EC0-D543-BFF0-30386FD0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B755-DA97-2B45-87C4-CD410DD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529FC-818E-0D45-94E5-4C078D21E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2FA76-7230-554B-B24C-1B68F9F9C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1C89-2D7A-8741-9638-CB941CC6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B7BA-551F-D043-87A3-B7432934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4D06-3A1F-0449-BAB3-3705F0A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3666-436F-0342-A62B-101EC6A1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0B02-742D-9E41-9A7A-DD2ED1D1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0DBA-F876-9548-80D3-C691DB1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C21D-681F-B547-A84B-A3133ECD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E078-F925-9243-98EA-BA80F06B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5D9A-F2B5-E445-B0CC-FD2A2AAE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A2B2-8D12-9844-8964-59BE593E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A307-D068-7C47-88FA-B1A78E61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6B31-5A3D-BF43-947D-95C0F01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388-0DFF-4147-811D-077C280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D7C0-B1EE-0149-B481-004F54DD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47D1-3457-F249-A361-6F6800AB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561E-F39C-0A4C-90E5-791A7236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A0F9-11B4-BD45-A091-8BF1A035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A505-C4FD-E640-B8D3-D68CCE93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08E8-2CFE-594B-8B59-E7B1F1F0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6F4-0C11-E447-B0F9-FC2A7776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94499-DF36-424F-B256-CE2C1D47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FCC4-04F0-BD4C-B29C-074B3234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0D21-D9F2-B140-9909-324B7144D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85944-7712-5049-A3A5-6EE5FB5D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6FF44-908C-9240-8C3B-E4089E9C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4BE8-6958-1F49-8E08-80BEFBE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B938D-C20D-A54A-A60A-3B60B98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AC46-F962-D848-9890-C666B50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EDF11-AD59-5245-9CAD-B9D92FF5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66772-5409-994C-912D-CC6991BD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CA8A0-9F19-3546-8692-073C49B2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ADA8-ACC5-DA40-B1A6-CCE38BF5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02D2B-8740-AB47-BAB8-862DC6A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B83E6-965A-C14F-9923-605FF1F2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68BE-0CC7-6B44-8DA6-72253DDC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0D06-C10A-4A44-819C-CA15433E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6430-2218-E84F-AF0E-043D71FBE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3355-F902-3446-8263-869A2725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06C2-8DB4-B046-83EC-B48FA7EB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4FE55-7A30-1C4A-94A1-2EE98B4D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F372-CF7D-8747-8585-BBBDB8FA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F4CB0-8145-B544-A945-6A73BC2D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ABF10-FF9E-574D-8084-A9614D7E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7CA3-699B-2745-A574-3C138D8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B1FF-EBD5-FA4F-A913-AD2B1E1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16F3-DB98-8E43-AD87-5D8FE524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8B1A5-CA85-E441-B086-F1CFAA6E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C242-632D-6445-BFCA-E13D52D4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5ED5-E1D8-FC44-A31D-E63ADCB62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E2F8-20FE-0D45-AC36-C9B0EADB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D52A-15BF-4C41-B205-E5341F3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A27-2A7D-BC43-8EA4-FF0D95846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Veteran Disability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9444-B940-5B40-8E46-5D8EA5FC5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Fredrickson</a:t>
            </a:r>
          </a:p>
          <a:p>
            <a:r>
              <a:rPr lang="en-US" dirty="0"/>
              <a:t>DAP2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9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49BF-BAA9-1941-965E-3E3D3465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E2C9-2DEA-DE45-870D-EDFBD513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 by state comparative analysis of veteran outcomes</a:t>
            </a:r>
          </a:p>
          <a:p>
            <a:pPr lvl="1"/>
            <a:r>
              <a:rPr lang="en-US" dirty="0"/>
              <a:t>Earnings and labor force participation</a:t>
            </a:r>
          </a:p>
          <a:p>
            <a:pPr lvl="1"/>
            <a:r>
              <a:rPr lang="en-US" dirty="0"/>
              <a:t>Veterans make up 6% of overall population (2022 numbers)</a:t>
            </a:r>
          </a:p>
          <a:p>
            <a:pPr lvl="1"/>
            <a:r>
              <a:rPr lang="en-US" dirty="0"/>
              <a:t>Most illustrative: Alaska at 10%, Wyoming and Virginia both around 9%</a:t>
            </a:r>
          </a:p>
          <a:p>
            <a:pPr lvl="2"/>
            <a:r>
              <a:rPr lang="en-US" dirty="0"/>
              <a:t>California 4.3%, NJ and NY and &lt;4%</a:t>
            </a:r>
          </a:p>
          <a:p>
            <a:r>
              <a:rPr lang="en-US" dirty="0"/>
              <a:t>Other Shiny app looked at by age group, veteran versus non-veteran outcomes (earnings and LFP) between disability levels</a:t>
            </a:r>
          </a:p>
        </p:txBody>
      </p:sp>
    </p:spTree>
    <p:extLst>
      <p:ext uri="{BB962C8B-B14F-4D97-AF65-F5344CB8AC3E}">
        <p14:creationId xmlns:p14="http://schemas.microsoft.com/office/powerpoint/2010/main" val="44570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6CE-EF46-B348-AEC2-ECC08265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Directions for Future Work</a:t>
            </a:r>
            <a:endParaRPr lang="en-US" dirty="0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1B847B4F-A34D-654E-A064-784D0C37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17" y="1847928"/>
            <a:ext cx="3983372" cy="4351338"/>
          </a:xfrm>
        </p:spPr>
      </p:pic>
      <p:pic>
        <p:nvPicPr>
          <p:cNvPr id="1026" name="Picture 2" descr="Order Your Signed Copy Now | Wounding Warriors">
            <a:extLst>
              <a:ext uri="{FF2B5EF4-FFF2-40B4-BE49-F238E27FC236}">
                <a16:creationId xmlns:a16="http://schemas.microsoft.com/office/drawing/2014/main" id="{DAD25CA4-29EE-B842-B8DF-EE0CFD03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07" y="1449659"/>
            <a:ext cx="2272336" cy="32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A1BC7-6FAD-4C4D-BC82-9315B407E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07" y="5198791"/>
            <a:ext cx="7899400" cy="419100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B166B5E-A5BB-DC48-AD96-3C5AE84B6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80" y="5547025"/>
            <a:ext cx="5490535" cy="1162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551A3-8272-F849-AA45-CBF578F7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927" y="3552604"/>
            <a:ext cx="5531780" cy="1390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1C6DA-7914-5146-AE27-A2B7EDA97C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644" y="1690688"/>
            <a:ext cx="5121880" cy="14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C70C7-2097-8449-AAA4-2375E4F66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F5554-FCC1-8E44-A652-27CDD441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32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A0F4-13A4-E04B-BDC2-7C284ADD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5FB6-20A6-9D4C-8FC8-D830D24A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FY22, $125B spent on disability payments to 5.3M veterans (about a third of all living veterans), more than is spent on healthcare</a:t>
            </a:r>
          </a:p>
          <a:p>
            <a:pPr lvl="1"/>
            <a:r>
              <a:rPr lang="en-US" dirty="0"/>
              <a:t>Average is $20k/person. We pay veterans to be unhealthy, not healthy </a:t>
            </a:r>
          </a:p>
          <a:p>
            <a:r>
              <a:rPr lang="en-US" dirty="0"/>
              <a:t>The money is supposed to correspond to the severity of service-connected conditions, and average earnings loss expected as a result of these conditions</a:t>
            </a:r>
          </a:p>
          <a:p>
            <a:pPr lvl="1"/>
            <a:r>
              <a:rPr lang="en-US" dirty="0"/>
              <a:t>Ranges from 0% to 30% for bad knees, to 100% for loss of limb(s)</a:t>
            </a:r>
          </a:p>
          <a:p>
            <a:r>
              <a:rPr lang="en-US" dirty="0"/>
              <a:t>Culture of “get what I am owed” – but how much, truly, are you owed?</a:t>
            </a:r>
          </a:p>
          <a:p>
            <a:r>
              <a:rPr lang="en-US" dirty="0"/>
              <a:t>CBO 2022 report suggesting means testing these benefits for households earning more than $170k</a:t>
            </a:r>
          </a:p>
        </p:txBody>
      </p:sp>
    </p:spTree>
    <p:extLst>
      <p:ext uri="{BB962C8B-B14F-4D97-AF65-F5344CB8AC3E}">
        <p14:creationId xmlns:p14="http://schemas.microsoft.com/office/powerpoint/2010/main" val="318926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9248F3E-0F13-6C46-BC6F-1213710F19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528" b="17734"/>
          <a:stretch/>
        </p:blipFill>
        <p:spPr>
          <a:xfrm>
            <a:off x="5275263" y="4826000"/>
            <a:ext cx="6916737" cy="769938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4FC6BDD-1CB5-3445-A21C-CB773557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62" y="5738394"/>
            <a:ext cx="6157632" cy="1092913"/>
          </a:xfrm>
          <a:prstGeom prst="rect">
            <a:avLst/>
          </a:prstGeom>
        </p:spPr>
      </p:pic>
      <p:pic>
        <p:nvPicPr>
          <p:cNvPr id="2050" name="Picture 2" descr="Vet with a Sign - Zach Bell">
            <a:extLst>
              <a:ext uri="{FF2B5EF4-FFF2-40B4-BE49-F238E27FC236}">
                <a16:creationId xmlns:a16="http://schemas.microsoft.com/office/drawing/2014/main" id="{212EFCD8-263F-AF47-B50B-482311413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98"/>
          <a:stretch/>
        </p:blipFill>
        <p:spPr bwMode="auto">
          <a:xfrm>
            <a:off x="8592631" y="110313"/>
            <a:ext cx="3412097" cy="32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652BE1B3-5114-4540-BBBB-62AC13F32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72" y="2004788"/>
            <a:ext cx="4853524" cy="1432187"/>
          </a:xfrm>
          <a:prstGeom prst="rect">
            <a:avLst/>
          </a:prstGeom>
        </p:spPr>
      </p:pic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E55BC9CF-CD0C-6848-8215-99A65673E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2" y="513737"/>
            <a:ext cx="4797582" cy="1257094"/>
          </a:xfrm>
          <a:prstGeom prst="rect">
            <a:avLst/>
          </a:prstGeom>
        </p:spPr>
      </p:pic>
      <p:pic>
        <p:nvPicPr>
          <p:cNvPr id="13" name="Picture 12" descr="A screenshot of a document&#10;&#10;Description automatically generated">
            <a:extLst>
              <a:ext uri="{FF2B5EF4-FFF2-40B4-BE49-F238E27FC236}">
                <a16:creationId xmlns:a16="http://schemas.microsoft.com/office/drawing/2014/main" id="{A85A2891-A895-B949-AE25-14E66D7DB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72" y="3720565"/>
            <a:ext cx="4170009" cy="2741199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82FDC5E-DC5A-6D44-9E6E-7EEC837679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4718" y="3721439"/>
            <a:ext cx="3157820" cy="692181"/>
          </a:xfrm>
          <a:prstGeom prst="rect">
            <a:avLst/>
          </a:prstGeom>
        </p:spPr>
      </p:pic>
      <p:pic>
        <p:nvPicPr>
          <p:cNvPr id="19" name="Picture 18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B5EDB7D8-A988-2247-AD74-2ABA52CDB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7049" y="680795"/>
            <a:ext cx="3745582" cy="39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F72-2A19-CA4D-88F5-6A4D1041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D46DA-57BC-6546-831C-11D3E471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Rating of 10-20% earn about the same as veterans with no rating</a:t>
            </a:r>
          </a:p>
          <a:p>
            <a:r>
              <a:rPr lang="en-US" dirty="0"/>
              <a:t>30-60% earn slightly less, 70+% earned much less,</a:t>
            </a:r>
          </a:p>
          <a:p>
            <a:r>
              <a:rPr lang="en-US" dirty="0"/>
              <a:t>Does a high rating mean they can’t work, or have enough benefits not to?</a:t>
            </a:r>
          </a:p>
          <a:p>
            <a:r>
              <a:rPr lang="en-US" dirty="0"/>
              <a:t>How much of this is deterministic? Slightly outside my scope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But, I wanted to explore the effects of receiving disability payments on income and LFP compared to non-veteran population on my own, as well as on a by-state basis, as I find it interesting how many areas of the country contribute or don’t contribute servicemembers, and who returns to their home state post-service to contribute (or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394-B3B2-6140-BC0C-1311BBF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58A9-F85A-5245-B62F-75476372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IPUMS</a:t>
            </a:r>
          </a:p>
          <a:p>
            <a:pPr lvl="1"/>
            <a:r>
              <a:rPr lang="en-US" dirty="0"/>
              <a:t>2011 and 2016 ACS results</a:t>
            </a:r>
          </a:p>
          <a:p>
            <a:pPr lvl="1"/>
            <a:r>
              <a:rPr lang="en-US" dirty="0"/>
              <a:t>STATE, AGE, LABFORCE, INCTOT, INCWAGE, VETDISAB, VETSTAT</a:t>
            </a:r>
          </a:p>
          <a:p>
            <a:r>
              <a:rPr lang="en-US" dirty="0"/>
              <a:t>2) IPUMS CPS Veterans Supplement</a:t>
            </a:r>
          </a:p>
          <a:p>
            <a:pPr lvl="1"/>
            <a:r>
              <a:rPr lang="en-US" dirty="0"/>
              <a:t>2021 and 2022 (regular IPUMS surprisingly more comprehensive than Veterans Supplement)</a:t>
            </a:r>
          </a:p>
          <a:p>
            <a:pPr lvl="1"/>
            <a:r>
              <a:rPr lang="en-US" dirty="0"/>
              <a:t>STATE, HHINCOME, FAMINC, AGE, VETSTAT, LABFORCE</a:t>
            </a:r>
          </a:p>
          <a:p>
            <a:r>
              <a:rPr lang="en-US" dirty="0"/>
              <a:t>3) Top five Google searches for ”CBO means testing VA disability”</a:t>
            </a:r>
          </a:p>
          <a:p>
            <a:pPr lvl="1"/>
            <a:r>
              <a:rPr lang="en-US" dirty="0"/>
              <a:t>Law firms, veteran groups and advocates, blogs and nonprofits</a:t>
            </a:r>
          </a:p>
        </p:txBody>
      </p:sp>
    </p:spTree>
    <p:extLst>
      <p:ext uri="{BB962C8B-B14F-4D97-AF65-F5344CB8AC3E}">
        <p14:creationId xmlns:p14="http://schemas.microsoft.com/office/powerpoint/2010/main" val="38990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A703-7534-0C4B-8C56-B4D098DC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6B45-D12F-D94C-9A16-674AB146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74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Cleaned both IPUMS data sources</a:t>
            </a:r>
          </a:p>
          <a:p>
            <a:pPr lvl="1"/>
            <a:r>
              <a:rPr lang="en-US" dirty="0"/>
              <a:t>Transformed STATEFIP into named states</a:t>
            </a:r>
          </a:p>
          <a:p>
            <a:pPr lvl="1"/>
            <a:r>
              <a:rPr lang="en-US" dirty="0"/>
              <a:t>Produced age groups by age</a:t>
            </a:r>
          </a:p>
          <a:p>
            <a:pPr lvl="1"/>
            <a:r>
              <a:rPr lang="en-US" dirty="0"/>
              <a:t>Produced a disability rating grouping from VETDISAB</a:t>
            </a:r>
          </a:p>
          <a:p>
            <a:pPr lvl="2"/>
            <a:r>
              <a:rPr lang="en-US" dirty="0"/>
              <a:t>N/A, no rating, 1-60%, 70+%</a:t>
            </a:r>
          </a:p>
          <a:p>
            <a:pPr lvl="1"/>
            <a:r>
              <a:rPr lang="en-US" dirty="0"/>
              <a:t>Produced variables to make plots</a:t>
            </a:r>
          </a:p>
          <a:p>
            <a:pPr lvl="2"/>
            <a:r>
              <a:rPr lang="en-US" dirty="0" err="1"/>
              <a:t>lfp_by_age_vet</a:t>
            </a:r>
            <a:r>
              <a:rPr lang="en-US" dirty="0"/>
              <a:t>, </a:t>
            </a:r>
            <a:r>
              <a:rPr lang="en-US" dirty="0" err="1"/>
              <a:t>veterans_data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Scraped article text content through CSS selectors (could expand further)</a:t>
            </a:r>
          </a:p>
          <a:p>
            <a:r>
              <a:rPr lang="en-US" dirty="0"/>
              <a:t>Visualized basic data trends, decided to focus on LFP by age group and veteran status, then expand to see how disability rating impacts</a:t>
            </a:r>
          </a:p>
          <a:p>
            <a:r>
              <a:rPr lang="en-US" dirty="0"/>
              <a:t>Then evaluated income differences by veteran status by state</a:t>
            </a:r>
          </a:p>
          <a:p>
            <a:r>
              <a:rPr lang="en-US" dirty="0"/>
              <a:t>Evaluated sentiment analysis around web results surrounding means testing</a:t>
            </a:r>
          </a:p>
        </p:txBody>
      </p:sp>
    </p:spTree>
    <p:extLst>
      <p:ext uri="{BB962C8B-B14F-4D97-AF65-F5344CB8AC3E}">
        <p14:creationId xmlns:p14="http://schemas.microsoft.com/office/powerpoint/2010/main" val="137955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2A3-61B3-CF42-8CE8-FFEFD88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Figures (1/2)</a:t>
            </a: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3CD8A97-6F52-8B45-B8F0-45E5EF77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265" y="1344706"/>
            <a:ext cx="6960406" cy="5568325"/>
          </a:xfrm>
        </p:spPr>
      </p:pic>
    </p:spTree>
    <p:extLst>
      <p:ext uri="{BB962C8B-B14F-4D97-AF65-F5344CB8AC3E}">
        <p14:creationId xmlns:p14="http://schemas.microsoft.com/office/powerpoint/2010/main" val="198119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2A3-61B3-CF42-8CE8-FFEFD88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Figures (2/2)</a:t>
            </a:r>
          </a:p>
        </p:txBody>
      </p:sp>
      <p:pic>
        <p:nvPicPr>
          <p:cNvPr id="7" name="Content Placeholder 6" descr="A map of the united states&#10;&#10;Description automatically generated">
            <a:extLst>
              <a:ext uri="{FF2B5EF4-FFF2-40B4-BE49-F238E27FC236}">
                <a16:creationId xmlns:a16="http://schemas.microsoft.com/office/drawing/2014/main" id="{0DEF77A2-56A9-AB4E-A4CF-4E9091FDC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940" y="365125"/>
            <a:ext cx="9103659" cy="7282928"/>
          </a:xfrm>
        </p:spPr>
      </p:pic>
    </p:spTree>
    <p:extLst>
      <p:ext uri="{BB962C8B-B14F-4D97-AF65-F5344CB8AC3E}">
        <p14:creationId xmlns:p14="http://schemas.microsoft.com/office/powerpoint/2010/main" val="204908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9A9D-34BE-9C45-AE1B-FED5240D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5" name="Content Placeholder 4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1DF3EF6A-E1CB-254A-8255-7302AA74F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1919288"/>
            <a:ext cx="5384800" cy="3581400"/>
          </a:xfrm>
        </p:spPr>
      </p:pic>
    </p:spTree>
    <p:extLst>
      <p:ext uri="{BB962C8B-B14F-4D97-AF65-F5344CB8AC3E}">
        <p14:creationId xmlns:p14="http://schemas.microsoft.com/office/powerpoint/2010/main" val="3146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536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Preliminary Analysis of Veteran Disability</vt:lpstr>
      <vt:lpstr>Motivation</vt:lpstr>
      <vt:lpstr>PowerPoint Presentation</vt:lpstr>
      <vt:lpstr>Research Question</vt:lpstr>
      <vt:lpstr>Data Sources</vt:lpstr>
      <vt:lpstr>Methods</vt:lpstr>
      <vt:lpstr>Discussion of Figures (1/2)</vt:lpstr>
      <vt:lpstr>Discussion of Figures (2/2)</vt:lpstr>
      <vt:lpstr>Regression Model</vt:lpstr>
      <vt:lpstr>Demo Shiny App</vt:lpstr>
      <vt:lpstr>Conclusion and Directions for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Harrison</dc:creator>
  <cp:lastModifiedBy>Amanda Harrison</cp:lastModifiedBy>
  <cp:revision>4</cp:revision>
  <dcterms:created xsi:type="dcterms:W3CDTF">2024-02-20T17:08:54Z</dcterms:created>
  <dcterms:modified xsi:type="dcterms:W3CDTF">2024-02-26T18:00:00Z</dcterms:modified>
</cp:coreProperties>
</file>