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8" r:id="rId4"/>
    <p:sldId id="259" r:id="rId5"/>
    <p:sldId id="260" r:id="rId6"/>
    <p:sldId id="261" r:id="rId7"/>
    <p:sldId id="268" r:id="rId8"/>
    <p:sldId id="262" r:id="rId9"/>
    <p:sldId id="263" r:id="rId10"/>
    <p:sldId id="264" r:id="rId11"/>
    <p:sldId id="265" r:id="rId12"/>
    <p:sldId id="266" r:id="rId13"/>
    <p:sldId id="267" r:id="rId14"/>
    <p:sldId id="28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8"/>
          <a:stretch>
            <a:fillRect/>
          </a:stretch>
        </a:blip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0695" y="2396490"/>
            <a:ext cx="8689975" cy="1413510"/>
          </a:xfrm>
        </p:spPr>
        <p:txBody>
          <a:bodyPr>
            <a:normAutofit fontScale="90000"/>
          </a:bodyPr>
          <a:lstStyle/>
          <a:p>
            <a:r>
              <a:rPr lang="en-US" sz="8800" cap="none" dirty="0" err="1"/>
              <a:t>EASY VISA</a:t>
            </a:r>
            <a:r>
              <a:rPr lang="en-US" sz="8800" dirty="0"/>
              <a:t> pROJECT</a:t>
            </a:r>
            <a:endParaRPr lang="en-US" sz="8800" cap="none" dirty="0"/>
          </a:p>
        </p:txBody>
      </p:sp>
      <p:sp>
        <p:nvSpPr>
          <p:cNvPr id="100" name="Text Box 99"/>
          <p:cNvSpPr txBox="1"/>
          <p:nvPr/>
        </p:nvSpPr>
        <p:spPr>
          <a:xfrm>
            <a:off x="3556000" y="3994150"/>
            <a:ext cx="5080000" cy="368300"/>
          </a:xfrm>
          <a:prstGeom prst="rect">
            <a:avLst/>
          </a:prstGeom>
          <a:noFill/>
          <a:ln w="9525">
            <a:noFill/>
          </a:ln>
        </p:spPr>
        <p:txBody>
          <a:bodyPr>
            <a:spAutoFit/>
          </a:bodyPr>
          <a:p>
            <a:pPr indent="0" algn="ctr"/>
            <a:r>
              <a:rPr lang="en-US" b="1">
                <a:latin typeface="Times New Roman" panose="02020603050405020304" charset="0"/>
                <a:ea typeface="SimSun" panose="02010600030101010101" pitchFamily="2" charset="-122"/>
              </a:rPr>
              <a:t>EXPLORATORY DATA ANALYSIS REPORT</a:t>
            </a:r>
            <a:endParaRPr lang="en-US" b="1">
              <a:latin typeface="Times New Roman" panose="02020603050405020304" charset="0"/>
              <a:ea typeface="SimSun"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523875"/>
            <a:ext cx="10364470" cy="739140"/>
          </a:xfrm>
        </p:spPr>
        <p:txBody>
          <a:bodyPr/>
          <a:lstStyle/>
          <a:p>
            <a:r>
              <a:rPr lang="en-US" cap="none" dirty="0"/>
              <a:t>Model Performance Summary</a:t>
            </a:r>
            <a:endParaRPr lang="en-US" dirty="0"/>
          </a:p>
        </p:txBody>
      </p:sp>
      <p:pic>
        <p:nvPicPr>
          <p:cNvPr id="6" name="Content Placeholder 5"/>
          <p:cNvPicPr>
            <a:picLocks noChangeAspect="1"/>
          </p:cNvPicPr>
          <p:nvPr>
            <p:ph sz="quarter" idx="13"/>
          </p:nvPr>
        </p:nvPicPr>
        <p:blipFill>
          <a:blip r:embed="rId1"/>
          <a:stretch>
            <a:fillRect/>
          </a:stretch>
        </p:blipFill>
        <p:spPr>
          <a:xfrm>
            <a:off x="4792345" y="1586865"/>
            <a:ext cx="7009765" cy="2358390"/>
          </a:xfrm>
          <a:prstGeom prst="rect">
            <a:avLst/>
          </a:prstGeom>
        </p:spPr>
      </p:pic>
      <p:pic>
        <p:nvPicPr>
          <p:cNvPr id="7" name="Content Placeholder 6"/>
          <p:cNvPicPr>
            <a:picLocks noChangeAspect="1"/>
          </p:cNvPicPr>
          <p:nvPr>
            <p:ph sz="quarter" idx="14"/>
          </p:nvPr>
        </p:nvPicPr>
        <p:blipFill>
          <a:blip r:embed="rId2"/>
          <a:stretch>
            <a:fillRect/>
          </a:stretch>
        </p:blipFill>
        <p:spPr>
          <a:xfrm>
            <a:off x="4792345" y="3945255"/>
            <a:ext cx="7009130" cy="2414905"/>
          </a:xfrm>
          <a:prstGeom prst="rect">
            <a:avLst/>
          </a:prstGeom>
        </p:spPr>
      </p:pic>
      <p:sp>
        <p:nvSpPr>
          <p:cNvPr id="8" name="Text Box 7"/>
          <p:cNvSpPr txBox="1"/>
          <p:nvPr/>
        </p:nvSpPr>
        <p:spPr>
          <a:xfrm>
            <a:off x="556260" y="2919095"/>
            <a:ext cx="3444875" cy="2030095"/>
          </a:xfrm>
          <a:prstGeom prst="rect">
            <a:avLst/>
          </a:prstGeom>
          <a:noFill/>
        </p:spPr>
        <p:txBody>
          <a:bodyPr wrap="square" rtlCol="0" anchor="t">
            <a:spAutoFit/>
          </a:bodyPr>
          <a:p>
            <a:r>
              <a:rPr lang="en-US"/>
              <a:t>Based on the provided test performance comparison, the model with the highest overall F1-score is the</a:t>
            </a:r>
            <a:endParaRPr lang="en-US"/>
          </a:p>
          <a:p>
            <a:r>
              <a:rPr lang="en-US"/>
              <a:t>"Tuned Random Forest" classifier, with an F1-score of approximately 0.8209.</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02650" y="332767"/>
            <a:ext cx="10364451" cy="1596177"/>
          </a:xfrm>
        </p:spPr>
        <p:txBody>
          <a:bodyPr/>
          <a:lstStyle/>
          <a:p>
            <a:r>
              <a:rPr lang="en-US" cap="none" dirty="0"/>
              <a:t>Feature Importance</a:t>
            </a:r>
            <a:endParaRPr lang="en-US" dirty="0"/>
          </a:p>
        </p:txBody>
      </p:sp>
      <p:sp>
        <p:nvSpPr>
          <p:cNvPr id="6" name="Content Placeholder 2"/>
          <p:cNvSpPr txBox="1"/>
          <p:nvPr/>
        </p:nvSpPr>
        <p:spPr>
          <a:xfrm>
            <a:off x="6648649" y="2409825"/>
            <a:ext cx="4921559" cy="28230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cap="none" dirty="0"/>
              <a:t>The top 3 important features to look for while certifying a visa are:</a:t>
            </a:r>
            <a:endParaRPr lang="en-US" cap="none" dirty="0"/>
          </a:p>
          <a:p>
            <a:r>
              <a:rPr lang="en-US" cap="none" dirty="0"/>
              <a:t>Education of the employee</a:t>
            </a:r>
            <a:endParaRPr lang="en-US" cap="none" dirty="0"/>
          </a:p>
          <a:p>
            <a:r>
              <a:rPr lang="en-US" cap="none" dirty="0"/>
              <a:t>Job experience</a:t>
            </a:r>
            <a:endParaRPr lang="en-US" cap="none" dirty="0"/>
          </a:p>
          <a:p>
            <a:r>
              <a:rPr lang="en-US" cap="none" dirty="0"/>
              <a:t>Prevailing Wage. </a:t>
            </a:r>
            <a:endParaRPr lang="en-US" cap="none" dirty="0"/>
          </a:p>
        </p:txBody>
      </p:sp>
      <p:pic>
        <p:nvPicPr>
          <p:cNvPr id="4" name="Content Placeholder 3"/>
          <p:cNvPicPr>
            <a:picLocks noChangeAspect="1"/>
          </p:cNvPicPr>
          <p:nvPr>
            <p:ph sz="quarter" idx="13"/>
          </p:nvPr>
        </p:nvPicPr>
        <p:blipFill>
          <a:blip r:embed="rId1"/>
          <a:stretch>
            <a:fillRect/>
          </a:stretch>
        </p:blipFill>
        <p:spPr>
          <a:xfrm>
            <a:off x="554355" y="1717040"/>
            <a:ext cx="6094095" cy="4978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1596177"/>
          </a:xfrm>
        </p:spPr>
        <p:txBody>
          <a:bodyPr/>
          <a:lstStyle/>
          <a:p>
            <a:r>
              <a:rPr lang="en-US" cap="none" dirty="0"/>
              <a:t>	INSIGHTS</a:t>
            </a:r>
            <a:endParaRPr lang="en-US" cap="none" dirty="0"/>
          </a:p>
        </p:txBody>
      </p:sp>
      <p:sp>
        <p:nvSpPr>
          <p:cNvPr id="3" name="Content Placeholder 2"/>
          <p:cNvSpPr>
            <a:spLocks noGrp="1"/>
          </p:cNvSpPr>
          <p:nvPr>
            <p:ph sz="quarter" idx="13"/>
          </p:nvPr>
        </p:nvSpPr>
        <p:spPr>
          <a:xfrm>
            <a:off x="913765" y="1337945"/>
            <a:ext cx="10363835" cy="5372735"/>
          </a:xfrm>
        </p:spPr>
        <p:txBody>
          <a:bodyPr>
            <a:noAutofit/>
          </a:bodyPr>
          <a:lstStyle/>
          <a:p>
            <a:pPr marL="457200" lvl="1" indent="0">
              <a:buNone/>
            </a:pPr>
            <a:r>
              <a:rPr lang="en-US" sz="1700" b="1" cap="none" dirty="0"/>
              <a:t>The profile of the applicants for whose visa can be certified:</a:t>
            </a:r>
            <a:endParaRPr lang="en-US" sz="1700" b="1" cap="none" dirty="0"/>
          </a:p>
          <a:p>
            <a:pPr lvl="1"/>
            <a:r>
              <a:rPr lang="en-US" sz="1700" cap="none" dirty="0"/>
              <a:t>Education level - At least has a Bachelor's degree - Master's and doctorate are preferred.</a:t>
            </a:r>
            <a:endParaRPr lang="en-US" sz="1700" cap="none" dirty="0"/>
          </a:p>
          <a:p>
            <a:pPr lvl="1"/>
            <a:r>
              <a:rPr lang="en-US" sz="1700" cap="none" dirty="0"/>
              <a:t>Job Experience - has job experience.</a:t>
            </a:r>
            <a:endParaRPr lang="en-US" sz="1700" cap="none" dirty="0"/>
          </a:p>
          <a:p>
            <a:pPr lvl="1"/>
            <a:r>
              <a:rPr lang="en-US" sz="1700" cap="none" dirty="0"/>
              <a:t>Prevailing wage - has a high prevailing wage most likely yearly (The median prevailing wage of the employees for whom the visa got certified is around 72k. )</a:t>
            </a:r>
            <a:endParaRPr lang="en-US" sz="1700" cap="none" dirty="0"/>
          </a:p>
          <a:p>
            <a:pPr lvl="1"/>
            <a:r>
              <a:rPr lang="en-US" sz="1700" cap="none" dirty="0"/>
              <a:t>Continent - it has been observed that applicants from Europe, Africa, and Asia have higher chances of visa certification.</a:t>
            </a:r>
            <a:endParaRPr lang="en-US" sz="1700" cap="none" dirty="0"/>
          </a:p>
          <a:p>
            <a:pPr marL="457200" lvl="1" indent="0">
              <a:buNone/>
            </a:pPr>
            <a:r>
              <a:rPr lang="en-US" sz="1700" b="1" cap="none" dirty="0"/>
              <a:t>The profile of the applicants for whom the visa status can be denied:</a:t>
            </a:r>
            <a:endParaRPr lang="en-US" sz="1700" b="1" cap="none" dirty="0"/>
          </a:p>
          <a:p>
            <a:pPr lvl="1"/>
            <a:r>
              <a:rPr lang="en-US" sz="1700" cap="none" dirty="0"/>
              <a:t>Education level - high school degree.</a:t>
            </a:r>
            <a:endParaRPr lang="en-US" sz="1700" cap="none" dirty="0"/>
          </a:p>
          <a:p>
            <a:pPr lvl="1"/>
            <a:r>
              <a:rPr lang="en-US" sz="1700" cap="none" dirty="0"/>
              <a:t>Job Experience - Doesn't have any job experience.</a:t>
            </a:r>
            <a:endParaRPr lang="en-US" sz="1700" cap="none" dirty="0"/>
          </a:p>
          <a:p>
            <a:pPr lvl="1"/>
            <a:r>
              <a:rPr lang="en-US" sz="1700" cap="none" dirty="0"/>
              <a:t>Prevailing wage and unit of wage - applicants with hourly units of wage (The median prevailing wage of the employees for whom the visa got certified is around 65k.)</a:t>
            </a:r>
            <a:endParaRPr lang="en-US" sz="1700" cap="none" dirty="0"/>
          </a:p>
          <a:p>
            <a:pPr lvl="1"/>
            <a:r>
              <a:rPr lang="en-US" sz="1700" cap="none" dirty="0"/>
              <a:t>Continent - it has been observed that applicants from South America, North America, and Oceania have higher chances of visa applications getting</a:t>
            </a:r>
            <a:endParaRPr lang="en-US" sz="1700" cap="non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quarter" idx="13"/>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Problem Overview </a:t>
            </a:r>
            <a:endParaRPr lang="en-US" cap="none" dirty="0"/>
          </a:p>
        </p:txBody>
      </p:sp>
      <p:sp>
        <p:nvSpPr>
          <p:cNvPr id="3" name="Content Placeholder 2"/>
          <p:cNvSpPr>
            <a:spLocks noGrp="1"/>
          </p:cNvSpPr>
          <p:nvPr>
            <p:ph sz="quarter" idx="13"/>
          </p:nvPr>
        </p:nvSpPr>
        <p:spPr>
          <a:xfrm>
            <a:off x="913765" y="2367280"/>
            <a:ext cx="9645650" cy="3423920"/>
          </a:xfrm>
        </p:spPr>
        <p:txBody>
          <a:bodyPr>
            <a:normAutofit fontScale="85000" lnSpcReduction="20000"/>
          </a:bodyPr>
          <a:lstStyle/>
          <a:p>
            <a:r>
              <a:rPr lang="en-US" cap="none" dirty="0"/>
              <a:t>OFLC processes job certification applications for employers seeking to bring foreign workers into the United States and grants certifications in those cases where employers can demonstrate that there are not sufficient US workers available to perform the work at wages that meet or exceed the wage paid for the occupation in the area of intended employment.</a:t>
            </a:r>
            <a:endParaRPr lang="en-US" cap="none" dirty="0"/>
          </a:p>
          <a:p>
            <a:r>
              <a:rPr lang="en-US" cap="none" dirty="0"/>
              <a:t>The process of reviewing every case is becoming a tedious task as the number of applicants is increasing every year. In FY 2016, the OFLC processed 775,979 employer applications for 1,699,957 positions for temporary and permanent labor certifications which was a nine percent increase in the overall number of processed applications from the previous year. </a:t>
            </a:r>
            <a:endParaRPr lang="en-US" cap="none" dirty="0"/>
          </a:p>
          <a:p>
            <a:r>
              <a:rPr lang="en-US" cap="none" dirty="0"/>
              <a:t>The task at hand to analyze the data provided to facilitate the process of visa approvals by building a machine learning model and to recommend a suitable profile for the applicants for whom the visa should be certified or denied based on the drivers that significantly influence the case status. </a:t>
            </a:r>
            <a:endParaRPr lang="en-US" cap="non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Data Overview</a:t>
            </a:r>
            <a:endParaRPr lang="en-US" cap="none" dirty="0"/>
          </a:p>
        </p:txBody>
      </p:sp>
      <p:sp>
        <p:nvSpPr>
          <p:cNvPr id="3" name="Content Placeholder 2"/>
          <p:cNvSpPr>
            <a:spLocks noGrp="1"/>
          </p:cNvSpPr>
          <p:nvPr>
            <p:ph sz="quarter" idx="13"/>
          </p:nvPr>
        </p:nvSpPr>
        <p:spPr>
          <a:xfrm>
            <a:off x="913765" y="2049780"/>
            <a:ext cx="10363835" cy="4392295"/>
          </a:xfrm>
        </p:spPr>
        <p:txBody>
          <a:bodyPr>
            <a:noAutofit/>
          </a:bodyPr>
          <a:lstStyle/>
          <a:p>
            <a:r>
              <a:rPr lang="en-US" sz="1500" cap="none" dirty="0"/>
              <a:t>The data contains information of 25480 employees and their employers.</a:t>
            </a:r>
            <a:endParaRPr lang="en-US" sz="1500" cap="none" dirty="0"/>
          </a:p>
          <a:p>
            <a:r>
              <a:rPr lang="en-US" sz="1500" cap="none" dirty="0"/>
              <a:t>There are 25480 rows and 12 colums in the dataset. </a:t>
            </a:r>
            <a:endParaRPr lang="en-US" sz="1500" cap="none" dirty="0"/>
          </a:p>
          <a:p>
            <a:r>
              <a:rPr lang="en-US" sz="1500" cap="none" dirty="0"/>
              <a:t>The dataframe has no null or duplicate value. </a:t>
            </a:r>
            <a:endParaRPr lang="en-US" sz="1500" cap="none" dirty="0"/>
          </a:p>
          <a:p>
            <a:r>
              <a:rPr lang="en-US" sz="1500" cap="none" dirty="0"/>
              <a:t>All the columns were of object datatype except prevailing_wage, yr_of_estab and no_of_employees which are numerical values.</a:t>
            </a:r>
            <a:endParaRPr lang="en-US" sz="1500" cap="none" dirty="0"/>
          </a:p>
          <a:p>
            <a:r>
              <a:rPr lang="en-US" sz="1500" cap="none" dirty="0"/>
              <a:t>The data includes information about employee’s education, job experience, whether the employee requires training or not, continent, etc.</a:t>
            </a:r>
            <a:endParaRPr lang="en-US" sz="1500" cap="none" dirty="0"/>
          </a:p>
          <a:p>
            <a:r>
              <a:rPr lang="en-US" sz="1500" cap="none" dirty="0"/>
              <a:t>The data also includes information about the number of employees in the company, year of establishment of the company, prevailing wage, etc.</a:t>
            </a:r>
            <a:endParaRPr lang="en-US" sz="1500" cap="none" dirty="0"/>
          </a:p>
          <a:p>
            <a:r>
              <a:rPr lang="en-US" sz="1500" cap="none" dirty="0"/>
              <a:t>The case_id column was dropped from the dataset since all the values in that column were unique.</a:t>
            </a:r>
            <a:endParaRPr lang="en-US" sz="1500" cap="none" dirty="0"/>
          </a:p>
          <a:p>
            <a:r>
              <a:rPr lang="en-US" sz="1500" cap="none" dirty="0"/>
              <a:t>There were some negative values in the number of employees column which were replaced by their absolute values.</a:t>
            </a:r>
            <a:endParaRPr lang="en-US" sz="1500" cap="none" dirty="0"/>
          </a:p>
          <a:p>
            <a:r>
              <a:rPr lang="en-US" sz="1500" cap="none" dirty="0"/>
              <a:t>There were quite a few outliers in the data, however, they were not treated since they were genuine values.</a:t>
            </a:r>
            <a:endParaRPr lang="en-US" sz="1500" cap="non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5241" y="0"/>
            <a:ext cx="10364451" cy="1596177"/>
          </a:xfrm>
        </p:spPr>
        <p:txBody>
          <a:bodyPr/>
          <a:lstStyle/>
          <a:p>
            <a:r>
              <a:rPr lang="en-US" dirty="0"/>
              <a:t>E</a:t>
            </a:r>
            <a:r>
              <a:rPr lang="en-US" cap="none" dirty="0"/>
              <a:t>xploratory Data Analysis</a:t>
            </a:r>
            <a:endParaRPr lang="en-US" dirty="0"/>
          </a:p>
        </p:txBody>
      </p:sp>
      <p:sp>
        <p:nvSpPr>
          <p:cNvPr id="3" name="Content Placeholder 2"/>
          <p:cNvSpPr>
            <a:spLocks noGrp="1"/>
          </p:cNvSpPr>
          <p:nvPr>
            <p:ph sz="quarter" idx="13"/>
          </p:nvPr>
        </p:nvSpPr>
        <p:spPr>
          <a:xfrm>
            <a:off x="964575" y="4949426"/>
            <a:ext cx="5182226" cy="1358241"/>
          </a:xfrm>
        </p:spPr>
        <p:txBody>
          <a:bodyPr>
            <a:normAutofit fontScale="85000" lnSpcReduction="10000"/>
          </a:bodyPr>
          <a:lstStyle/>
          <a:p>
            <a:r>
              <a:rPr lang="en-US" cap="none" dirty="0"/>
              <a:t>40.2% of the applicants have a bachelor's degree, followed by 37.8% having a master's degree.</a:t>
            </a:r>
            <a:endParaRPr lang="en-US" cap="none" dirty="0"/>
          </a:p>
          <a:p>
            <a:r>
              <a:rPr lang="en-US" cap="none" dirty="0"/>
              <a:t>8.6% of the applicants have a doctorate degree.</a:t>
            </a:r>
            <a:endParaRPr lang="en-US" cap="none" dirty="0"/>
          </a:p>
          <a:p>
            <a:endParaRPr lang="en-US" cap="none" dirty="0"/>
          </a:p>
        </p:txBody>
      </p:sp>
      <p:pic>
        <p:nvPicPr>
          <p:cNvPr id="4" name="Picture 3"/>
          <p:cNvPicPr>
            <a:picLocks noChangeAspect="1"/>
          </p:cNvPicPr>
          <p:nvPr/>
        </p:nvPicPr>
        <p:blipFill>
          <a:blip r:embed="rId1"/>
          <a:stretch>
            <a:fillRect/>
          </a:stretch>
        </p:blipFill>
        <p:spPr>
          <a:xfrm>
            <a:off x="964575" y="1596177"/>
            <a:ext cx="2879292" cy="3299013"/>
          </a:xfrm>
          <a:prstGeom prst="rect">
            <a:avLst/>
          </a:prstGeom>
        </p:spPr>
      </p:pic>
      <p:pic>
        <p:nvPicPr>
          <p:cNvPr id="5" name="Picture 4"/>
          <p:cNvPicPr>
            <a:picLocks noChangeAspect="1"/>
          </p:cNvPicPr>
          <p:nvPr/>
        </p:nvPicPr>
        <p:blipFill>
          <a:blip r:embed="rId2"/>
          <a:stretch>
            <a:fillRect/>
          </a:stretch>
        </p:blipFill>
        <p:spPr>
          <a:xfrm>
            <a:off x="7027333" y="1593259"/>
            <a:ext cx="3456285" cy="3304850"/>
          </a:xfrm>
          <a:prstGeom prst="rect">
            <a:avLst/>
          </a:prstGeom>
        </p:spPr>
      </p:pic>
      <p:sp>
        <p:nvSpPr>
          <p:cNvPr id="6" name="Content Placeholder 2"/>
          <p:cNvSpPr txBox="1"/>
          <p:nvPr/>
        </p:nvSpPr>
        <p:spPr>
          <a:xfrm>
            <a:off x="6459442" y="4901090"/>
            <a:ext cx="5182226" cy="135824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dirty="0"/>
              <a:t>Northeast, South, and West have almost equal percentages of applicants. (25%-28%)</a:t>
            </a:r>
            <a:endParaRPr lang="en-US" cap="none" dirty="0"/>
          </a:p>
          <a:p>
            <a:r>
              <a:rPr lang="en-US" cap="none" dirty="0"/>
              <a:t>The Island regions have only 1.5% of the applicants.</a:t>
            </a:r>
            <a:endParaRPr lang="en-US" cap="non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5241" y="0"/>
            <a:ext cx="10364451" cy="1596177"/>
          </a:xfrm>
        </p:spPr>
        <p:txBody>
          <a:bodyPr/>
          <a:lstStyle/>
          <a:p>
            <a:r>
              <a:rPr lang="en-US" dirty="0"/>
              <a:t>E</a:t>
            </a:r>
            <a:r>
              <a:rPr lang="en-US" cap="none" dirty="0"/>
              <a:t>xploratory Data Analysis</a:t>
            </a:r>
            <a:endParaRPr lang="en-US" dirty="0"/>
          </a:p>
        </p:txBody>
      </p:sp>
      <p:sp>
        <p:nvSpPr>
          <p:cNvPr id="3" name="Content Placeholder 2"/>
          <p:cNvSpPr>
            <a:spLocks noGrp="1"/>
          </p:cNvSpPr>
          <p:nvPr>
            <p:ph sz="quarter" idx="13"/>
          </p:nvPr>
        </p:nvSpPr>
        <p:spPr>
          <a:xfrm>
            <a:off x="7044841" y="1277789"/>
            <a:ext cx="4960892" cy="1358241"/>
          </a:xfrm>
        </p:spPr>
        <p:txBody>
          <a:bodyPr>
            <a:normAutofit fontScale="85000" lnSpcReduction="10000"/>
          </a:bodyPr>
          <a:lstStyle/>
          <a:p>
            <a:r>
              <a:rPr lang="en-US" cap="none" dirty="0"/>
              <a:t>66.8% of the visas were certified.</a:t>
            </a:r>
            <a:endParaRPr lang="en-US" cap="none" dirty="0"/>
          </a:p>
          <a:p>
            <a:r>
              <a:rPr lang="en-US" cap="none" dirty="0"/>
              <a:t>58.1% of the applicants have job experience.</a:t>
            </a:r>
            <a:endParaRPr lang="en-US" cap="none" dirty="0"/>
          </a:p>
          <a:p>
            <a:r>
              <a:rPr lang="en-US" cap="none" dirty="0"/>
              <a:t>88.4% of the applicants do not require job training.</a:t>
            </a:r>
            <a:endParaRPr lang="en-US" cap="none" dirty="0"/>
          </a:p>
          <a:p>
            <a:endParaRPr lang="en-US" cap="none" dirty="0"/>
          </a:p>
        </p:txBody>
      </p:sp>
      <p:sp>
        <p:nvSpPr>
          <p:cNvPr id="6" name="Content Placeholder 2"/>
          <p:cNvSpPr txBox="1"/>
          <p:nvPr/>
        </p:nvSpPr>
        <p:spPr>
          <a:xfrm>
            <a:off x="617442" y="4337795"/>
            <a:ext cx="5182226" cy="193886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dirty="0"/>
              <a:t>Unit of prevailing wage is an important factor for differentiating between a certified and a denied visa application.</a:t>
            </a:r>
            <a:endParaRPr lang="en-US" cap="none" dirty="0"/>
          </a:p>
          <a:p>
            <a:r>
              <a:rPr lang="en-US" cap="none" dirty="0"/>
              <a:t>If the unit of prevailing wage is Yearly, there's a high chance of the application getting certified.</a:t>
            </a:r>
            <a:endParaRPr lang="en-US" cap="none" dirty="0"/>
          </a:p>
          <a:p>
            <a:r>
              <a:rPr lang="en-US" cap="none" dirty="0"/>
              <a:t>Around 75% of the applications were certified for the applicants who have a yearly unit of wage. While only 35% of the applications were certified for applicants who have an hourly unit of wage. </a:t>
            </a:r>
            <a:endParaRPr lang="en-US" cap="none" dirty="0"/>
          </a:p>
        </p:txBody>
      </p:sp>
      <p:pic>
        <p:nvPicPr>
          <p:cNvPr id="7" name="Picture 6"/>
          <p:cNvPicPr>
            <a:picLocks noChangeAspect="1"/>
          </p:cNvPicPr>
          <p:nvPr/>
        </p:nvPicPr>
        <p:blipFill>
          <a:blip r:embed="rId1"/>
          <a:stretch>
            <a:fillRect/>
          </a:stretch>
        </p:blipFill>
        <p:spPr>
          <a:xfrm>
            <a:off x="721391" y="1234762"/>
            <a:ext cx="1790177" cy="2837705"/>
          </a:xfrm>
          <a:prstGeom prst="rect">
            <a:avLst/>
          </a:prstGeom>
        </p:spPr>
      </p:pic>
      <p:pic>
        <p:nvPicPr>
          <p:cNvPr id="8" name="Picture 7"/>
          <p:cNvPicPr>
            <a:picLocks noChangeAspect="1"/>
          </p:cNvPicPr>
          <p:nvPr/>
        </p:nvPicPr>
        <p:blipFill>
          <a:blip r:embed="rId2"/>
          <a:stretch>
            <a:fillRect/>
          </a:stretch>
        </p:blipFill>
        <p:spPr>
          <a:xfrm>
            <a:off x="2720581" y="1234762"/>
            <a:ext cx="2051462" cy="2837705"/>
          </a:xfrm>
          <a:prstGeom prst="rect">
            <a:avLst/>
          </a:prstGeom>
        </p:spPr>
      </p:pic>
      <p:pic>
        <p:nvPicPr>
          <p:cNvPr id="9" name="Picture 8"/>
          <p:cNvPicPr>
            <a:picLocks noChangeAspect="1"/>
          </p:cNvPicPr>
          <p:nvPr/>
        </p:nvPicPr>
        <p:blipFill>
          <a:blip r:embed="rId3"/>
          <a:stretch>
            <a:fillRect/>
          </a:stretch>
        </p:blipFill>
        <p:spPr>
          <a:xfrm>
            <a:off x="4981056" y="1234762"/>
            <a:ext cx="2063785" cy="2837705"/>
          </a:xfrm>
          <a:prstGeom prst="rect">
            <a:avLst/>
          </a:prstGeom>
        </p:spPr>
      </p:pic>
      <p:pic>
        <p:nvPicPr>
          <p:cNvPr id="10" name="Picture 9"/>
          <p:cNvPicPr>
            <a:picLocks noChangeAspect="1"/>
          </p:cNvPicPr>
          <p:nvPr/>
        </p:nvPicPr>
        <p:blipFill>
          <a:blip r:embed="rId4"/>
          <a:stretch>
            <a:fillRect/>
          </a:stretch>
        </p:blipFill>
        <p:spPr>
          <a:xfrm>
            <a:off x="5799668" y="4337795"/>
            <a:ext cx="4588933" cy="24040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5241" y="0"/>
            <a:ext cx="10364451" cy="1596177"/>
          </a:xfrm>
        </p:spPr>
        <p:txBody>
          <a:bodyPr/>
          <a:lstStyle/>
          <a:p>
            <a:r>
              <a:rPr lang="en-US" dirty="0"/>
              <a:t>E</a:t>
            </a:r>
            <a:r>
              <a:rPr lang="en-US" cap="none" dirty="0"/>
              <a:t>xploratory Data Analysis</a:t>
            </a:r>
            <a:endParaRPr lang="en-US" dirty="0"/>
          </a:p>
        </p:txBody>
      </p:sp>
      <p:sp>
        <p:nvSpPr>
          <p:cNvPr id="3" name="Content Placeholder 2"/>
          <p:cNvSpPr>
            <a:spLocks noGrp="1"/>
          </p:cNvSpPr>
          <p:nvPr>
            <p:ph sz="quarter" idx="13"/>
          </p:nvPr>
        </p:nvSpPr>
        <p:spPr>
          <a:xfrm>
            <a:off x="6239731" y="4358598"/>
            <a:ext cx="5749388" cy="1938867"/>
          </a:xfrm>
        </p:spPr>
        <p:txBody>
          <a:bodyPr>
            <a:normAutofit fontScale="85000" lnSpcReduction="10000"/>
          </a:bodyPr>
          <a:lstStyle/>
          <a:p>
            <a:r>
              <a:rPr lang="en-US" cap="none" dirty="0"/>
              <a:t>Midwest region sees the highest number of visa certifications (approx. 75%), followed by the south region (approx. 70%) of the visa applications getting certified.</a:t>
            </a:r>
            <a:endParaRPr lang="en-US" cap="none" dirty="0"/>
          </a:p>
          <a:p>
            <a:r>
              <a:rPr lang="en-US" cap="none" dirty="0"/>
              <a:t>Island, West, and Northeast region has an almost equal percentage of visa certifications.</a:t>
            </a:r>
            <a:endParaRPr lang="en-US" cap="none" dirty="0"/>
          </a:p>
          <a:p>
            <a:pPr marL="0" indent="0">
              <a:buNone/>
            </a:pPr>
            <a:endParaRPr lang="en-US" cap="none" dirty="0"/>
          </a:p>
          <a:p>
            <a:endParaRPr lang="en-US" cap="none" dirty="0"/>
          </a:p>
        </p:txBody>
      </p:sp>
      <p:sp>
        <p:nvSpPr>
          <p:cNvPr id="6" name="Content Placeholder 2"/>
          <p:cNvSpPr txBox="1"/>
          <p:nvPr/>
        </p:nvSpPr>
        <p:spPr>
          <a:xfrm>
            <a:off x="671514" y="4358638"/>
            <a:ext cx="5182226" cy="193886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dirty="0"/>
              <a:t>Applications from Europe and Africa have a higher chance of getting certified.</a:t>
            </a:r>
            <a:endParaRPr lang="en-US" cap="none" dirty="0"/>
          </a:p>
          <a:p>
            <a:r>
              <a:rPr lang="en-US" cap="none" dirty="0"/>
              <a:t>Around 80% of the applications from Europe are certified.</a:t>
            </a:r>
            <a:endParaRPr lang="en-US" cap="none" dirty="0"/>
          </a:p>
          <a:p>
            <a:r>
              <a:rPr lang="en-US" cap="none" dirty="0"/>
              <a:t>Asia has the third-highest percentage (approx. 60%) of visa certification and has the highest number of applications.</a:t>
            </a:r>
            <a:endParaRPr lang="en-US" cap="none" dirty="0"/>
          </a:p>
        </p:txBody>
      </p:sp>
      <p:pic>
        <p:nvPicPr>
          <p:cNvPr id="4" name="Picture 3"/>
          <p:cNvPicPr>
            <a:picLocks noChangeAspect="1"/>
          </p:cNvPicPr>
          <p:nvPr/>
        </p:nvPicPr>
        <p:blipFill>
          <a:blip r:embed="rId1"/>
          <a:stretch>
            <a:fillRect/>
          </a:stretch>
        </p:blipFill>
        <p:spPr>
          <a:xfrm>
            <a:off x="795241" y="1301113"/>
            <a:ext cx="5554759" cy="2800146"/>
          </a:xfrm>
          <a:prstGeom prst="rect">
            <a:avLst/>
          </a:prstGeom>
        </p:spPr>
      </p:pic>
      <p:pic>
        <p:nvPicPr>
          <p:cNvPr id="5" name="Picture 4"/>
          <p:cNvPicPr>
            <a:picLocks noChangeAspect="1"/>
          </p:cNvPicPr>
          <p:nvPr/>
        </p:nvPicPr>
        <p:blipFill>
          <a:blip r:embed="rId2"/>
          <a:stretch>
            <a:fillRect/>
          </a:stretch>
        </p:blipFill>
        <p:spPr>
          <a:xfrm>
            <a:off x="6677340" y="1387904"/>
            <a:ext cx="5139054" cy="26264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5241" y="0"/>
            <a:ext cx="10364451" cy="1596177"/>
          </a:xfrm>
        </p:spPr>
        <p:txBody>
          <a:bodyPr/>
          <a:lstStyle/>
          <a:p>
            <a:r>
              <a:rPr lang="en-US" dirty="0"/>
              <a:t>E</a:t>
            </a:r>
            <a:r>
              <a:rPr lang="en-US" cap="none" dirty="0"/>
              <a:t>xploratory Data Analysis</a:t>
            </a:r>
            <a:endParaRPr lang="en-US" dirty="0"/>
          </a:p>
        </p:txBody>
      </p:sp>
      <p:sp>
        <p:nvSpPr>
          <p:cNvPr id="6" name="Content Placeholder 2"/>
          <p:cNvSpPr txBox="1"/>
          <p:nvPr/>
        </p:nvSpPr>
        <p:spPr>
          <a:xfrm>
            <a:off x="6601460" y="1198880"/>
            <a:ext cx="5396865" cy="28232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dirty="0"/>
              <a:t>Education seems to have a positive relationship with the certification of visa. The higher the education, the higher the chances of visa getting certified.</a:t>
            </a:r>
            <a:endParaRPr lang="en-US" cap="none" dirty="0"/>
          </a:p>
          <a:p>
            <a:r>
              <a:rPr lang="en-US" cap="none" dirty="0"/>
              <a:t>Around 85% of applicants with Doctorate degree had their visa applications certified compared to Master’s degree applicants that had 80% of the visa applications certified.</a:t>
            </a:r>
            <a:endParaRPr lang="en-US" cap="none" dirty="0"/>
          </a:p>
          <a:p>
            <a:r>
              <a:rPr lang="en-US" cap="none" dirty="0"/>
              <a:t>Around 60% of the visa applications got certified for applicants with Bachelor's degrees.</a:t>
            </a:r>
            <a:endParaRPr lang="en-US" cap="none" dirty="0"/>
          </a:p>
          <a:p>
            <a:r>
              <a:rPr lang="en-US" cap="none" dirty="0"/>
              <a:t>Applicants who do not have a degree and have graduated from high school are more likely to have their applications denied.</a:t>
            </a:r>
            <a:endParaRPr lang="en-US" cap="none" dirty="0"/>
          </a:p>
        </p:txBody>
      </p:sp>
      <p:pic>
        <p:nvPicPr>
          <p:cNvPr id="7" name="Picture 6"/>
          <p:cNvPicPr>
            <a:picLocks noChangeAspect="1"/>
          </p:cNvPicPr>
          <p:nvPr/>
        </p:nvPicPr>
        <p:blipFill>
          <a:blip r:embed="rId1"/>
          <a:stretch>
            <a:fillRect/>
          </a:stretch>
        </p:blipFill>
        <p:spPr>
          <a:xfrm>
            <a:off x="238760" y="1200150"/>
            <a:ext cx="5774690" cy="3122930"/>
          </a:xfrm>
          <a:prstGeom prst="rect">
            <a:avLst/>
          </a:prstGeom>
        </p:spPr>
      </p:pic>
      <p:pic>
        <p:nvPicPr>
          <p:cNvPr id="4" name="Content Placeholder 3"/>
          <p:cNvPicPr>
            <a:picLocks noChangeAspect="1"/>
          </p:cNvPicPr>
          <p:nvPr>
            <p:ph sz="quarter" idx="14"/>
          </p:nvPr>
        </p:nvPicPr>
        <p:blipFill>
          <a:blip r:embed="rId2"/>
          <a:stretch>
            <a:fillRect/>
          </a:stretch>
        </p:blipFill>
        <p:spPr>
          <a:xfrm>
            <a:off x="6601460" y="4022725"/>
            <a:ext cx="5105400" cy="2559050"/>
          </a:xfrm>
          <a:prstGeom prst="rect">
            <a:avLst/>
          </a:prstGeom>
        </p:spPr>
      </p:pic>
      <p:sp>
        <p:nvSpPr>
          <p:cNvPr id="3" name="Content Placeholder 2"/>
          <p:cNvSpPr>
            <a:spLocks noGrp="1"/>
          </p:cNvSpPr>
          <p:nvPr>
            <p:ph sz="quarter" idx="13"/>
          </p:nvPr>
        </p:nvSpPr>
        <p:spPr>
          <a:xfrm>
            <a:off x="795020" y="4522470"/>
            <a:ext cx="5106035" cy="2059305"/>
          </a:xfrm>
        </p:spPr>
        <p:txBody>
          <a:bodyPr/>
          <a:p>
            <a:r>
              <a:rPr lang="en-US" sz="1600"/>
              <a:t>those that have job experience have a higher chance of their visa being certified with about 74%</a:t>
            </a:r>
            <a:endParaRPr lang="en-US" sz="1600"/>
          </a:p>
          <a:p>
            <a:r>
              <a:rPr lang="en-US" sz="1600"/>
              <a:t>but about 56% of people who didnt have a job experience also got their visa certified</a:t>
            </a: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33628" y="129523"/>
            <a:ext cx="10364451" cy="1122163"/>
          </a:xfrm>
        </p:spPr>
        <p:txBody>
          <a:bodyPr/>
          <a:lstStyle/>
          <a:p>
            <a:r>
              <a:rPr lang="en-US" dirty="0"/>
              <a:t>E</a:t>
            </a:r>
            <a:r>
              <a:rPr lang="en-US" cap="none" dirty="0"/>
              <a:t>xploratory Data Analysis</a:t>
            </a:r>
            <a:endParaRPr lang="en-US" dirty="0"/>
          </a:p>
        </p:txBody>
      </p:sp>
      <p:sp>
        <p:nvSpPr>
          <p:cNvPr id="3" name="Content Placeholder 2"/>
          <p:cNvSpPr>
            <a:spLocks noGrp="1"/>
          </p:cNvSpPr>
          <p:nvPr>
            <p:ph sz="quarter" idx="13"/>
          </p:nvPr>
        </p:nvSpPr>
        <p:spPr>
          <a:xfrm>
            <a:off x="414242" y="5381226"/>
            <a:ext cx="5182226" cy="1358241"/>
          </a:xfrm>
        </p:spPr>
        <p:txBody>
          <a:bodyPr>
            <a:normAutofit/>
          </a:bodyPr>
          <a:lstStyle/>
          <a:p>
            <a:r>
              <a:rPr lang="en-US" cap="none" dirty="0"/>
              <a:t>The median prevailing wage for certified applications is slightly higher compared to denied applications.</a:t>
            </a:r>
            <a:endParaRPr lang="en-US" cap="none" dirty="0"/>
          </a:p>
          <a:p>
            <a:endParaRPr lang="en-US" cap="none" dirty="0"/>
          </a:p>
        </p:txBody>
      </p:sp>
      <p:sp>
        <p:nvSpPr>
          <p:cNvPr id="6" name="Content Placeholder 2"/>
          <p:cNvSpPr txBox="1"/>
          <p:nvPr/>
        </p:nvSpPr>
        <p:spPr>
          <a:xfrm>
            <a:off x="5786967" y="4490994"/>
            <a:ext cx="5182226" cy="178046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dirty="0"/>
              <a:t>Midwest and Island regions have slightly higher prevailing wages compared to other regions.</a:t>
            </a:r>
            <a:endParaRPr lang="en-US" cap="none" dirty="0"/>
          </a:p>
          <a:p>
            <a:r>
              <a:rPr lang="en-US" cap="none" dirty="0"/>
              <a:t>The distribution of prevailing wage is similar across West, Northeast, and South regions.</a:t>
            </a:r>
            <a:endParaRPr lang="en-US" cap="none" dirty="0"/>
          </a:p>
        </p:txBody>
      </p:sp>
      <p:pic>
        <p:nvPicPr>
          <p:cNvPr id="7" name="Picture 6"/>
          <p:cNvPicPr>
            <a:picLocks noChangeAspect="1"/>
          </p:cNvPicPr>
          <p:nvPr/>
        </p:nvPicPr>
        <p:blipFill>
          <a:blip r:embed="rId1"/>
          <a:stretch>
            <a:fillRect/>
          </a:stretch>
        </p:blipFill>
        <p:spPr>
          <a:xfrm>
            <a:off x="414241" y="1015331"/>
            <a:ext cx="5182227" cy="4260942"/>
          </a:xfrm>
          <a:prstGeom prst="rect">
            <a:avLst/>
          </a:prstGeom>
        </p:spPr>
      </p:pic>
      <p:pic>
        <p:nvPicPr>
          <p:cNvPr id="10" name="Picture 9"/>
          <p:cNvPicPr>
            <a:picLocks noChangeAspect="1"/>
          </p:cNvPicPr>
          <p:nvPr/>
        </p:nvPicPr>
        <p:blipFill>
          <a:blip r:embed="rId2"/>
          <a:stretch>
            <a:fillRect/>
          </a:stretch>
        </p:blipFill>
        <p:spPr>
          <a:xfrm>
            <a:off x="5815854" y="1124133"/>
            <a:ext cx="5961905" cy="29333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1596177"/>
          </a:xfrm>
        </p:spPr>
        <p:txBody>
          <a:bodyPr/>
          <a:lstStyle/>
          <a:p>
            <a:r>
              <a:rPr lang="en-US" cap="none" dirty="0"/>
              <a:t>Model Performance Summary</a:t>
            </a:r>
            <a:endParaRPr lang="en-US" cap="none" dirty="0"/>
          </a:p>
        </p:txBody>
      </p:sp>
      <p:sp>
        <p:nvSpPr>
          <p:cNvPr id="3" name="Content Placeholder 2"/>
          <p:cNvSpPr>
            <a:spLocks noGrp="1"/>
          </p:cNvSpPr>
          <p:nvPr>
            <p:ph sz="quarter" idx="13"/>
          </p:nvPr>
        </p:nvSpPr>
        <p:spPr>
          <a:xfrm>
            <a:off x="913774" y="1337734"/>
            <a:ext cx="10363826" cy="4453466"/>
          </a:xfrm>
        </p:spPr>
        <p:txBody>
          <a:bodyPr>
            <a:normAutofit fontScale="92500"/>
          </a:bodyPr>
          <a:lstStyle/>
          <a:p>
            <a:r>
              <a:rPr lang="en-US" cap="none" dirty="0"/>
              <a:t>We want to predict whether the visa application will get certified or not using the information provided.</a:t>
            </a:r>
            <a:endParaRPr lang="en-US" cap="none" dirty="0"/>
          </a:p>
          <a:p>
            <a:r>
              <a:rPr lang="en-US" cap="none" dirty="0"/>
              <a:t>We will use F1 Score as the metric for evaluation of the model because </a:t>
            </a:r>
            <a:endParaRPr lang="en-US" cap="none" dirty="0"/>
          </a:p>
          <a:p>
            <a:pPr lvl="1">
              <a:buFont typeface="Courier New" panose="02070309020205020404" pitchFamily="49" charset="0"/>
              <a:buChar char="o"/>
            </a:pPr>
            <a:r>
              <a:rPr lang="en-US" cap="none" dirty="0"/>
              <a:t>Although since Since visa certification involves making important decisions about granting visas to employees, we need to be cautious about both false positives (approving visas for employees who shouldn't be eligible) and false negatives (rejecting visas for eligible employees).  F1 score will help us to minimize both false positives and false negatives.</a:t>
            </a:r>
            <a:endParaRPr lang="en-US" cap="none" dirty="0"/>
          </a:p>
          <a:p>
            <a:r>
              <a:rPr lang="en-US" cap="none" dirty="0"/>
              <a:t>We will use balanced class weights so that model focuses equally on both classes.</a:t>
            </a:r>
            <a:endParaRPr lang="en-US" cap="none" dirty="0"/>
          </a:p>
          <a:p>
            <a:r>
              <a:rPr lang="en-US" cap="none" dirty="0"/>
              <a:t>We will build different models - </a:t>
            </a:r>
            <a:r>
              <a:rPr lang="en-US" cap="none" dirty="0" err="1"/>
              <a:t>DecisionTreeClassifier</a:t>
            </a:r>
            <a:r>
              <a:rPr lang="en-US" cap="none" dirty="0"/>
              <a:t>, </a:t>
            </a:r>
            <a:r>
              <a:rPr lang="en-US" cap="none" dirty="0" err="1"/>
              <a:t>RandomForestClassifier</a:t>
            </a:r>
            <a:r>
              <a:rPr lang="en-US" cap="none" dirty="0"/>
              <a:t>, </a:t>
            </a:r>
            <a:r>
              <a:rPr lang="en-US" cap="none" dirty="0" err="1"/>
              <a:t>AdaBoostClassifier</a:t>
            </a:r>
            <a:r>
              <a:rPr lang="en-US" cap="none" dirty="0"/>
              <a:t>, and </a:t>
            </a:r>
            <a:r>
              <a:rPr lang="en-US" cap="none" dirty="0" err="1"/>
              <a:t>GradientBoostingClassifierr</a:t>
            </a:r>
            <a:r>
              <a:rPr lang="en-US" cap="none" dirty="0"/>
              <a:t>.</a:t>
            </a:r>
            <a:endParaRPr lang="en-US" cap="none" dirty="0"/>
          </a:p>
          <a:p>
            <a:r>
              <a:rPr lang="en-US" cap="none" dirty="0"/>
              <a:t>We will also perform hyperparameter tuning for these models and evaluate their performance using different metrics and confusion matrix.</a:t>
            </a:r>
            <a:endParaRPr lang="en-US" cap="none" dirty="0"/>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6617</Words>
  <Application>WPS Presentation</Application>
  <PresentationFormat>Widescreen</PresentationFormat>
  <Paragraphs>105</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Courier New</vt:lpstr>
      <vt:lpstr>Tw Cen MT</vt:lpstr>
      <vt:lpstr>Microsoft YaHei</vt:lpstr>
      <vt:lpstr>Arial Unicode MS</vt:lpstr>
      <vt:lpstr>Calibri</vt:lpstr>
      <vt:lpstr>Times New Roman</vt:lpstr>
      <vt:lpstr>Droplet</vt:lpstr>
      <vt:lpstr>EasyVisa project</vt:lpstr>
      <vt:lpstr>Business Problem Overview and Solution Approach</vt:lpstr>
      <vt:lpstr>Data Overview</vt:lpstr>
      <vt:lpstr>Exploratory Data Analysis</vt:lpstr>
      <vt:lpstr>Exploratory Data Analysis</vt:lpstr>
      <vt:lpstr>Exploratory Data Analysis</vt:lpstr>
      <vt:lpstr>Exploratory Data Analysis</vt:lpstr>
      <vt:lpstr>Exploratory Data Analysis</vt:lpstr>
      <vt:lpstr>Model Performance Summary</vt:lpstr>
      <vt:lpstr>Model Performance Summary</vt:lpstr>
      <vt:lpstr>Feature Importance</vt:lpstr>
      <vt:lpstr>Business Recommendations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EasyVisa project</dc:title>
  <dc:creator>Bola Ajayi</dc:creator>
  <cp:lastModifiedBy>Amanda Osai</cp:lastModifiedBy>
  <cp:revision>14</cp:revision>
  <dcterms:created xsi:type="dcterms:W3CDTF">2021-12-29T09:23:00Z</dcterms:created>
  <dcterms:modified xsi:type="dcterms:W3CDTF">2023-08-01T15:46:08Z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C35CB766BC7B41F99DC8B17385B47E73</vt:lpwstr>
  </property>
  <property fmtid="{D5CDD505-2E9C-101B-9397-08002B2CF9AE}" pid="3" name="KSOProductBuildVer">
    <vt:lpwstr>1033-11.2.0.11537</vt:lpwstr>
  </property>
</Properties>
</file>