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6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7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8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1" r:id="rId2"/>
    <p:sldMasterId id="2147483709" r:id="rId3"/>
    <p:sldMasterId id="2147483727" r:id="rId4"/>
    <p:sldMasterId id="2147483740" r:id="rId5"/>
    <p:sldMasterId id="2147483758" r:id="rId6"/>
    <p:sldMasterId id="2147483771" r:id="rId7"/>
    <p:sldMasterId id="2147483784" r:id="rId8"/>
    <p:sldMasterId id="2147483803" r:id="rId9"/>
  </p:sldMasterIdLst>
  <p:sldIdLst>
    <p:sldId id="256" r:id="rId10"/>
    <p:sldId id="263" r:id="rId11"/>
    <p:sldId id="257" r:id="rId12"/>
    <p:sldId id="258" r:id="rId13"/>
    <p:sldId id="259" r:id="rId14"/>
    <p:sldId id="260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21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89612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6993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637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5244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53778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51067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5F56783-B8F5-439B-9536-3A3899D60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4778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14609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38824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5496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83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07241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6439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91243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27703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8560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5531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1117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42237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55751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17498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082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96676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01511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8668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61990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5F56783-B8F5-439B-9536-3A3899D60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81410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456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69282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34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5393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2595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456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5822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63417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636804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04361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2657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00767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5F56783-B8F5-439B-9536-3A3899D60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615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7" y="0"/>
            <a:ext cx="12192000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B4ED8C3-1605-4C87-88F0-9B90856F04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944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63E4727-9C91-4524-AA31-112B1C9D5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956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6C274B2-6134-42F3-B00C-1B3B9340BF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318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345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5F56783-B8F5-439B-9536-3A3899D60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260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79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33575"/>
            <a:ext cx="10363826" cy="38576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311BE-0982-4DBE-B602-19817114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1"/>
            <a:ext cx="10364452" cy="1743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81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74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195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84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70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54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146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820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8963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983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75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2199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422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1334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587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1700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0947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361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2604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5001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946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71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57300"/>
            <a:ext cx="5106026" cy="45338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1257300"/>
            <a:ext cx="5105400" cy="45338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01C465E-1843-404D-9C35-45ABE08E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2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883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0878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1688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8807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7106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540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7465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4001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39489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7511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64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2352" y="94226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1743076"/>
            <a:ext cx="5106027" cy="4048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447" y="94226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1743076"/>
            <a:ext cx="5105401" cy="4048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0B58361-80CC-445D-8BEA-F2690004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2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195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5598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2022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817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005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9838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884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6668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5194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389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38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F5AFAE-BF92-4157-909E-CFB181DD49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1026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40840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59615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4243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977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5F56783-B8F5-439B-9536-3A3899D60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89637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3193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1288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9612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19095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97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59663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38400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6598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0272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8307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4297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22926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20349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17847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02401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45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5524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8837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5F56783-B8F5-439B-9536-3A3899D60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30351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9323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20034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2605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97458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51448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38263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44621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82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85926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2666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97178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30176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5F56783-B8F5-439B-9536-3A3899D60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99430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29977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0161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04277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31520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72124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11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image" Target="../media/image13.jp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15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56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64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93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39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33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18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03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774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  <p:sldLayoutId id="214748380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0A0869-2640-4AB5-8EA9-82EF6A4FDB3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3CD987-7B08-4301-92EA-5B1034B5A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5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12E3-DDC2-41E0-925C-53AF07ADF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6429" y="520609"/>
            <a:ext cx="8689976" cy="2252040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000" b="1" dirty="0">
                <a:solidFill>
                  <a:srgbClr val="C00000"/>
                </a:solidFill>
                <a:effectLst/>
                <a:latin typeface="Sitka Small" panose="02000505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Habit Tracker App</a:t>
            </a:r>
            <a:endParaRPr lang="en-IN" sz="8000" b="1" dirty="0">
              <a:solidFill>
                <a:srgbClr val="C00000"/>
              </a:solidFill>
              <a:latin typeface="Sitka Small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AC89C-FE03-4775-A4B0-205CBE474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5669" y="3659958"/>
            <a:ext cx="9144000" cy="1228725"/>
          </a:xfrm>
        </p:spPr>
        <p:txBody>
          <a:bodyPr/>
          <a:lstStyle/>
          <a:p>
            <a:r>
              <a:rPr lang="en-IN" sz="2400" dirty="0">
                <a:solidFill>
                  <a:srgbClr val="0070C0"/>
                </a:solidFill>
                <a:effectLst/>
                <a:latin typeface="Sitka Small" panose="02000505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Stay Consistent... Stay Motivated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4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unched Tape 6">
            <a:extLst>
              <a:ext uri="{FF2B5EF4-FFF2-40B4-BE49-F238E27FC236}">
                <a16:creationId xmlns:a16="http://schemas.microsoft.com/office/drawing/2014/main" id="{3AE8821F-A716-4F96-9726-2DBEDACE1C65}"/>
              </a:ext>
            </a:extLst>
          </p:cNvPr>
          <p:cNvSpPr/>
          <p:nvPr/>
        </p:nvSpPr>
        <p:spPr>
          <a:xfrm>
            <a:off x="2718033" y="772345"/>
            <a:ext cx="6333688" cy="1006678"/>
          </a:xfrm>
          <a:prstGeom prst="flowChartPunchedTap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9EAB5-673B-458E-B448-226BCB53AB35}"/>
              </a:ext>
            </a:extLst>
          </p:cNvPr>
          <p:cNvSpPr txBox="1"/>
          <p:nvPr/>
        </p:nvSpPr>
        <p:spPr>
          <a:xfrm>
            <a:off x="2896299" y="979032"/>
            <a:ext cx="6094602" cy="59330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n/>
                <a:solidFill>
                  <a:srgbClr val="FF0000"/>
                </a:solidFill>
                <a:latin typeface="Sitka Small" panose="02000505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Notes</a:t>
            </a:r>
            <a:endParaRPr lang="en-IN" sz="2800" b="1" dirty="0">
              <a:ln/>
              <a:solidFill>
                <a:srgbClr val="FF0000"/>
              </a:solidFill>
              <a:latin typeface="Sitka Small" panose="0200050500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815A80-A267-49EC-B8A7-7A08CAC11BC6}"/>
              </a:ext>
            </a:extLst>
          </p:cNvPr>
          <p:cNvSpPr txBox="1"/>
          <p:nvPr/>
        </p:nvSpPr>
        <p:spPr>
          <a:xfrm>
            <a:off x="3047300" y="2645626"/>
            <a:ext cx="6675539" cy="2208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000" dirty="0">
                <a:solidFill>
                  <a:srgbClr val="00B0F0"/>
                </a:solidFill>
                <a:effectLst/>
                <a:latin typeface="Arno Pro Caption" panose="0202050204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Open-source And Customizable</a:t>
            </a:r>
            <a:endParaRPr lang="en-IN" dirty="0">
              <a:solidFill>
                <a:srgbClr val="00B0F0"/>
              </a:solidFill>
              <a:effectLst/>
              <a:latin typeface="Arno Pro Caption" panose="0202050204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000" dirty="0">
                <a:solidFill>
                  <a:srgbClr val="002060"/>
                </a:solidFill>
                <a:effectLst/>
                <a:latin typeface="Arno Pro Caption" panose="0202050204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Built For Consistent Growth And Easy Tracking</a:t>
            </a:r>
            <a:endParaRPr lang="en-IN" dirty="0">
              <a:solidFill>
                <a:srgbClr val="002060"/>
              </a:solidFill>
              <a:effectLst/>
              <a:latin typeface="Arno Pro Caption" panose="0202050204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000" dirty="0">
                <a:solidFill>
                  <a:schemeClr val="accent5"/>
                </a:solidFill>
                <a:effectLst/>
                <a:latin typeface="Arno Pro Caption" panose="0202050204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Scope: Reminders, Mobile Version, Authentication</a:t>
            </a:r>
            <a:endParaRPr lang="en-IN" dirty="0">
              <a:solidFill>
                <a:schemeClr val="accent5"/>
              </a:solidFill>
              <a:effectLst/>
              <a:latin typeface="Arno Pro Caption" panose="0202050204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000" dirty="0">
                <a:solidFill>
                  <a:srgbClr val="C00000"/>
                </a:solidFill>
                <a:effectLst/>
                <a:latin typeface="Arno Pro Caption" panose="0202050204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 You For Exploring The Habit Tracker!</a:t>
            </a:r>
            <a:endParaRPr lang="en-IN" sz="1600" dirty="0">
              <a:solidFill>
                <a:srgbClr val="C00000"/>
              </a:solidFill>
              <a:effectLst/>
              <a:latin typeface="Arno Pro Caption" panose="0202050204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29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106246-BBBF-457D-8199-5E2988BD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546" y="-1"/>
            <a:ext cx="7427679" cy="126682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B0F0"/>
                </a:solidFill>
                <a:latin typeface="Sitka Small" panose="02000505000000020004" pitchFamily="2" charset="0"/>
                <a:cs typeface="Times New Roman" panose="02020603050405020304" pitchFamily="18" charset="0"/>
              </a:rPr>
              <a:t>index</a:t>
            </a:r>
            <a:endParaRPr lang="en-IN" b="1" dirty="0">
              <a:solidFill>
                <a:srgbClr val="00B0F0"/>
              </a:solidFill>
              <a:latin typeface="Sitka Small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B37963-DC75-473B-A897-6E90AF01A19A}"/>
              </a:ext>
            </a:extLst>
          </p:cNvPr>
          <p:cNvSpPr/>
          <p:nvPr/>
        </p:nvSpPr>
        <p:spPr>
          <a:xfrm>
            <a:off x="970752" y="913138"/>
            <a:ext cx="17700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Overview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0EAB27-9092-4409-984E-D14BF2692BA5}"/>
              </a:ext>
            </a:extLst>
          </p:cNvPr>
          <p:cNvSpPr/>
          <p:nvPr/>
        </p:nvSpPr>
        <p:spPr>
          <a:xfrm>
            <a:off x="913774" y="1595188"/>
            <a:ext cx="24843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dobe Garamond Pro Bold" panose="02020702060506020403" pitchFamily="18" charset="0"/>
                <a:cs typeface="Times New Roman" panose="02020603050405020304" pitchFamily="18" charset="0"/>
              </a:rPr>
              <a:t>Core</a:t>
            </a:r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IN" sz="3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D8339E-AFC6-418D-8C41-EFAD6A7C433C}"/>
              </a:ext>
            </a:extLst>
          </p:cNvPr>
          <p:cNvSpPr/>
          <p:nvPr/>
        </p:nvSpPr>
        <p:spPr>
          <a:xfrm>
            <a:off x="-198743" y="2118664"/>
            <a:ext cx="665547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Architecture</a:t>
            </a:r>
            <a:endParaRPr lang="en-IN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1E57BB-C5EA-4814-9349-389AFFA18D57}"/>
              </a:ext>
            </a:extLst>
          </p:cNvPr>
          <p:cNvSpPr/>
          <p:nvPr/>
        </p:nvSpPr>
        <p:spPr>
          <a:xfrm>
            <a:off x="913774" y="2703439"/>
            <a:ext cx="30758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UI Walkthrough</a:t>
            </a:r>
            <a:endParaRPr lang="en-IN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55091B-577F-4B36-8C5F-DA20B44BD3A5}"/>
              </a:ext>
            </a:extLst>
          </p:cNvPr>
          <p:cNvSpPr/>
          <p:nvPr/>
        </p:nvSpPr>
        <p:spPr>
          <a:xfrm>
            <a:off x="844289" y="3318226"/>
            <a:ext cx="43149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Tools &amp; Libraries Used</a:t>
            </a:r>
            <a:endParaRPr lang="en-IN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6769FC-8497-45DE-86FF-8DBAAFD6A6CA}"/>
              </a:ext>
            </a:extLst>
          </p:cNvPr>
          <p:cNvSpPr/>
          <p:nvPr/>
        </p:nvSpPr>
        <p:spPr>
          <a:xfrm>
            <a:off x="-586948" y="4026112"/>
            <a:ext cx="665546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3200" b="1" cap="none" spc="0" dirty="0">
                <a:ln/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&amp; Logging</a:t>
            </a:r>
            <a:endParaRPr lang="en-IN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449E-9BF3-4C3D-AF2D-F4EB8D4833A8}"/>
              </a:ext>
            </a:extLst>
          </p:cNvPr>
          <p:cNvSpPr txBox="1"/>
          <p:nvPr/>
        </p:nvSpPr>
        <p:spPr>
          <a:xfrm>
            <a:off x="1042331" y="4702454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Small" panose="02000505000000020004" pitchFamily="2" charset="0"/>
                <a:ea typeface="Times New Roman" panose="02020603050405020304" pitchFamily="18" charset="0"/>
              </a:rPr>
              <a:t>How to Use the App</a:t>
            </a:r>
            <a:endParaRPr lang="en-IN" sz="280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itka Small" panose="02000505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FD2B11-2216-4EAD-AD81-AA68383FC77C}"/>
              </a:ext>
            </a:extLst>
          </p:cNvPr>
          <p:cNvSpPr txBox="1"/>
          <p:nvPr/>
        </p:nvSpPr>
        <p:spPr>
          <a:xfrm>
            <a:off x="-586948" y="5425197"/>
            <a:ext cx="6094602" cy="59330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n/>
                <a:solidFill>
                  <a:srgbClr val="FF0000"/>
                </a:solidFill>
                <a:latin typeface="Sitka Small" panose="02000505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Notes</a:t>
            </a:r>
            <a:endParaRPr lang="en-IN" sz="2800" b="1" dirty="0">
              <a:ln/>
              <a:solidFill>
                <a:srgbClr val="FF0000"/>
              </a:solidFill>
              <a:latin typeface="Sitka Small" panose="0200050500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2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041C-881F-40C4-94CD-005D24A826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57300"/>
            <a:ext cx="4229726" cy="453389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solidFill>
                  <a:schemeClr val="accent1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Purpose</a:t>
            </a:r>
            <a:r>
              <a:rPr lang="en-IN" dirty="0">
                <a:solidFill>
                  <a:schemeClr val="accent1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b="1" dirty="0"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b="1" dirty="0"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solidFill>
                  <a:srgbClr val="00B05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Target Users</a:t>
            </a:r>
            <a:r>
              <a:rPr lang="en-IN" dirty="0">
                <a:solidFill>
                  <a:srgbClr val="00B05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dirty="0">
              <a:solidFill>
                <a:srgbClr val="00B05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Tech Stack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: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6D413-605C-48AB-A41A-9F4C58A611D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67164" y="1257300"/>
            <a:ext cx="6219825" cy="4533899"/>
          </a:xfrm>
        </p:spPr>
        <p:txBody>
          <a:bodyPr/>
          <a:lstStyle/>
          <a:p>
            <a:r>
              <a:rPr lang="en-IN" sz="1800" cap="none" dirty="0">
                <a:solidFill>
                  <a:srgbClr val="92D050"/>
                </a:solidFill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TRACK DAILY OR WEEKLY HABITS, ANALYZE COMPLETION STREAKS, AND VISUALIZE PROGRESS</a:t>
            </a:r>
            <a:r>
              <a:rPr lang="en-IN" sz="1800" dirty="0">
                <a:solidFill>
                  <a:srgbClr val="92D050"/>
                </a:solidFill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800" dirty="0">
              <a:solidFill>
                <a:srgbClr val="92D050"/>
              </a:solidFill>
              <a:latin typeface="Adobe Garamond Pro Bold" panose="0202070206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cap="none" dirty="0">
                <a:solidFill>
                  <a:schemeClr val="accent6">
                    <a:lumMod val="50000"/>
                  </a:schemeClr>
                </a:solidFill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INDIVIDUALS FOCUSED ON BUILDING CONSISTENT HABITS AND PERSONAL GROWTH</a:t>
            </a:r>
          </a:p>
          <a:p>
            <a:endParaRPr lang="en-IN" sz="1800" dirty="0">
              <a:latin typeface="Adobe Garamond Pro Bold" panose="020207020605060204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cap="none" dirty="0">
                <a:solidFill>
                  <a:srgbClr val="00B050"/>
                </a:solidFill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 (FRONTEND), SQLITE (DATABASE), PYTHON (BACKEND)</a:t>
            </a:r>
            <a:endParaRPr lang="en-IN" sz="1800" cap="none" dirty="0">
              <a:solidFill>
                <a:srgbClr val="00B050"/>
              </a:solidFill>
              <a:latin typeface="Adobe Garamond Pro Bold" panose="0202070206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10" name="Flowchart: Punched Tape 9">
            <a:extLst>
              <a:ext uri="{FF2B5EF4-FFF2-40B4-BE49-F238E27FC236}">
                <a16:creationId xmlns:a16="http://schemas.microsoft.com/office/drawing/2014/main" id="{0CA714CF-B673-4E43-BF83-198FA9D27ADC}"/>
              </a:ext>
            </a:extLst>
          </p:cNvPr>
          <p:cNvSpPr/>
          <p:nvPr/>
        </p:nvSpPr>
        <p:spPr>
          <a:xfrm>
            <a:off x="2564616" y="-10215"/>
            <a:ext cx="6710427" cy="1006678"/>
          </a:xfrm>
          <a:prstGeom prst="flowChartPunchedTap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E0C7CC-08A6-4B58-9963-10F4A72AF646}"/>
              </a:ext>
            </a:extLst>
          </p:cNvPr>
          <p:cNvSpPr/>
          <p:nvPr/>
        </p:nvSpPr>
        <p:spPr>
          <a:xfrm>
            <a:off x="4984174" y="31459"/>
            <a:ext cx="2758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Garamond Pro" panose="02020502060506020403" pitchFamily="18" charset="0"/>
                <a:cs typeface="Times New Roman" panose="02020603050405020304" pitchFamily="18" charset="0"/>
              </a:rPr>
              <a:t>Overview</a:t>
            </a:r>
            <a:endParaRPr lang="en-IN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836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7E60-3013-4E7D-82C8-E9CA2BCD1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291" y="2312477"/>
            <a:ext cx="5629638" cy="3486150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2400" dirty="0">
                <a:solidFill>
                  <a:srgbClr val="0000FF"/>
                </a:solidFill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IN" sz="2400" dirty="0">
                <a:solidFill>
                  <a:srgbClr val="0000FF"/>
                </a:solidFill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dirty="0">
                <a:solidFill>
                  <a:srgbClr val="0000FF"/>
                </a:solidFill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and delete habits with ease.</a:t>
            </a:r>
            <a:endParaRPr lang="en-IN" sz="2400" dirty="0">
              <a:solidFill>
                <a:srgbClr val="0000FF"/>
              </a:solidFill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2400" dirty="0">
                <a:solidFill>
                  <a:srgbClr val="0000FF"/>
                </a:solidFill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 daily/weekly completions.</a:t>
            </a:r>
            <a:endParaRPr lang="en-IN" sz="2400" dirty="0">
              <a:solidFill>
                <a:srgbClr val="0000FF"/>
              </a:solidFill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2400" dirty="0">
                <a:solidFill>
                  <a:srgbClr val="0000FF"/>
                </a:solidFill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habit analytics (graphs and streaks).</a:t>
            </a:r>
            <a:endParaRPr lang="en-IN" sz="2400" dirty="0">
              <a:solidFill>
                <a:srgbClr val="0000FF"/>
              </a:solidFill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2400" dirty="0">
                <a:solidFill>
                  <a:srgbClr val="0000FF"/>
                </a:solidFill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Intuitive user interface built with Streamlit.</a:t>
            </a:r>
            <a:endParaRPr lang="en-IN" sz="2400" dirty="0">
              <a:solidFill>
                <a:srgbClr val="0000FF"/>
              </a:solidFill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200" dirty="0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3F5FAE60-E9A7-4C18-9B2B-97DBF992B6BC}"/>
              </a:ext>
            </a:extLst>
          </p:cNvPr>
          <p:cNvSpPr/>
          <p:nvPr/>
        </p:nvSpPr>
        <p:spPr>
          <a:xfrm>
            <a:off x="2807897" y="354427"/>
            <a:ext cx="6710427" cy="1006678"/>
          </a:xfrm>
          <a:prstGeom prst="flowChartPunchedTap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E8E0D-9402-47F5-8F48-C2E862E8D7D4}"/>
              </a:ext>
            </a:extLst>
          </p:cNvPr>
          <p:cNvSpPr/>
          <p:nvPr/>
        </p:nvSpPr>
        <p:spPr>
          <a:xfrm>
            <a:off x="3584978" y="362545"/>
            <a:ext cx="5592493" cy="923330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 Features</a:t>
            </a:r>
            <a:endParaRPr lang="en-IN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36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FB145-4346-4938-8F5F-BDCC3BBC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0" y="2056701"/>
            <a:ext cx="5948420" cy="3941427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	</a:t>
            </a:r>
            <a:r>
              <a:rPr lang="en-IN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STREAMLIT WEB INTERFACE</a:t>
            </a:r>
            <a:endParaRPr lang="en-IN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	</a:t>
            </a:r>
            <a:r>
              <a:rPr lang="en-IN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2400" dirty="0">
                <a:solidFill>
                  <a:srgbClr val="00B0F0"/>
                </a:solidFill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HABIT.PY: HABIT MODEL</a:t>
            </a:r>
            <a:endParaRPr lang="en-IN" sz="2400" dirty="0">
              <a:solidFill>
                <a:srgbClr val="00B0F0"/>
              </a:solidFill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2400" dirty="0">
                <a:solidFill>
                  <a:srgbClr val="00B0F0"/>
                </a:solidFill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DB.PY: SQLITE CRUD OPERATIONS</a:t>
            </a:r>
            <a:endParaRPr lang="en-IN" sz="2400" dirty="0">
              <a:solidFill>
                <a:srgbClr val="00B0F0"/>
              </a:solidFill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2400" dirty="0">
                <a:solidFill>
                  <a:srgbClr val="00B0F0"/>
                </a:solidFill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LOGGER.PY: LOG MANAGEMENT</a:t>
            </a:r>
            <a:endParaRPr lang="en-IN" sz="2400" dirty="0">
              <a:solidFill>
                <a:srgbClr val="00B0F0"/>
              </a:solidFill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2400" dirty="0">
                <a:solidFill>
                  <a:srgbClr val="00B0F0"/>
                </a:solidFill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ANALYTICS.PY: VISUALIZATION AND ANALYTICS</a:t>
            </a:r>
            <a:endParaRPr lang="en-IN" sz="2400" dirty="0">
              <a:solidFill>
                <a:srgbClr val="00B0F0"/>
              </a:solidFill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1900" b="1" dirty="0">
                <a:solidFill>
                  <a:srgbClr val="00B0F0"/>
                </a:solidFill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1900" dirty="0">
                <a:solidFill>
                  <a:srgbClr val="00B0F0"/>
                </a:solidFill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HABITS.DB STORES HABITS AND COMPLETIONS</a:t>
            </a:r>
            <a:endParaRPr lang="en-IN" sz="1900" dirty="0">
              <a:solidFill>
                <a:srgbClr val="00B0F0"/>
              </a:solidFill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Flowchart: Punched Tape 6">
            <a:extLst>
              <a:ext uri="{FF2B5EF4-FFF2-40B4-BE49-F238E27FC236}">
                <a16:creationId xmlns:a16="http://schemas.microsoft.com/office/drawing/2014/main" id="{226F8518-F50D-4EF8-B0D0-C731E8650A22}"/>
              </a:ext>
            </a:extLst>
          </p:cNvPr>
          <p:cNvSpPr/>
          <p:nvPr/>
        </p:nvSpPr>
        <p:spPr>
          <a:xfrm>
            <a:off x="861651" y="131130"/>
            <a:ext cx="6710427" cy="1006678"/>
          </a:xfrm>
          <a:prstGeom prst="flowChartPunchedTap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841AB6-9E75-487E-948F-310601173146}"/>
              </a:ext>
            </a:extLst>
          </p:cNvPr>
          <p:cNvSpPr/>
          <p:nvPr/>
        </p:nvSpPr>
        <p:spPr>
          <a:xfrm>
            <a:off x="861653" y="218971"/>
            <a:ext cx="67104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Architecture</a:t>
            </a:r>
            <a:endParaRPr lang="en-IN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547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2B328-B084-4ECE-9268-3B50199A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387" y="2123812"/>
            <a:ext cx="10364452" cy="3424107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600" b="1" dirty="0">
                <a:solidFill>
                  <a:srgbClr val="00B0F0"/>
                </a:solidFill>
                <a:effectLst/>
                <a:latin typeface="Arno Pro" panose="0202050204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</a:t>
            </a:r>
            <a:r>
              <a:rPr lang="en-IN" sz="1600" dirty="0">
                <a:solidFill>
                  <a:srgbClr val="00B0F0"/>
                </a:solidFill>
                <a:effectLst/>
                <a:latin typeface="Arno Pro" panose="0202050204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Navigation menu with date/time, tips, and </a:t>
            </a:r>
            <a:r>
              <a:rPr lang="en-IN" sz="1600" dirty="0">
                <a:solidFill>
                  <a:srgbClr val="00B0F0"/>
                </a:solidFill>
                <a:latin typeface="Arno Pro" panose="02020502040506020403" pitchFamily="18" charset="0"/>
                <a:cs typeface="Times New Roman" panose="02020603050405020304" pitchFamily="18" charset="0"/>
              </a:rPr>
              <a:t>habit progress bar.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600" dirty="0">
                <a:solidFill>
                  <a:srgbClr val="FF0000"/>
                </a:solidFill>
                <a:latin typeface="Arno Pro" panose="02020502040506020403" pitchFamily="18" charset="0"/>
                <a:cs typeface="Times New Roman" panose="02020603050405020304" pitchFamily="18" charset="0"/>
              </a:rPr>
              <a:t>Main Sections: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2000" b="1" i="1" dirty="0">
                <a:solidFill>
                  <a:srgbClr val="7030A0"/>
                </a:solidFill>
                <a:effectLst/>
                <a:latin typeface="Arno Pro" panose="0202050204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Habit</a:t>
            </a:r>
            <a:endParaRPr lang="en-IN" sz="2000" b="1" i="1" dirty="0">
              <a:solidFill>
                <a:srgbClr val="7030A0"/>
              </a:solidFill>
              <a:effectLst/>
              <a:latin typeface="Arno Pro" panose="0202050204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2000" b="1" i="1" dirty="0">
                <a:solidFill>
                  <a:srgbClr val="92D050"/>
                </a:solidFill>
                <a:effectLst/>
                <a:latin typeface="Arno Pro" panose="0202050204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Habits with Graphs</a:t>
            </a:r>
            <a:endParaRPr lang="en-IN" sz="2000" b="1" i="1" dirty="0">
              <a:solidFill>
                <a:srgbClr val="92D050"/>
              </a:solidFill>
              <a:effectLst/>
              <a:latin typeface="Arno Pro" panose="0202050204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2000" b="1" i="1" dirty="0">
                <a:solidFill>
                  <a:schemeClr val="accent6">
                    <a:lumMod val="75000"/>
                  </a:schemeClr>
                </a:solidFill>
                <a:effectLst/>
                <a:latin typeface="Arno Pro" panose="0202050204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Analytics (Streak Insights)</a:t>
            </a:r>
            <a:endParaRPr lang="en-IN" sz="2000" b="1" i="1" dirty="0">
              <a:solidFill>
                <a:schemeClr val="accent6">
                  <a:lumMod val="75000"/>
                </a:schemeClr>
              </a:solidFill>
              <a:effectLst/>
              <a:latin typeface="Arno Pro" panose="0202050204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2000" b="1" i="1" dirty="0">
                <a:solidFill>
                  <a:srgbClr val="002060"/>
                </a:solidFill>
                <a:effectLst/>
                <a:latin typeface="Arno Pro" panose="0202050204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Table</a:t>
            </a:r>
            <a:endParaRPr lang="en-IN" sz="2000" b="1" i="1" dirty="0">
              <a:solidFill>
                <a:srgbClr val="002060"/>
              </a:solidFill>
              <a:effectLst/>
              <a:latin typeface="Arno Pro" panose="0202050204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Flowchart: Punched Tape 6">
            <a:extLst>
              <a:ext uri="{FF2B5EF4-FFF2-40B4-BE49-F238E27FC236}">
                <a16:creationId xmlns:a16="http://schemas.microsoft.com/office/drawing/2014/main" id="{14CEC5E7-91D6-45CB-90DD-E41398FD9818}"/>
              </a:ext>
            </a:extLst>
          </p:cNvPr>
          <p:cNvSpPr/>
          <p:nvPr/>
        </p:nvSpPr>
        <p:spPr>
          <a:xfrm>
            <a:off x="2308371" y="570450"/>
            <a:ext cx="6474902" cy="1157681"/>
          </a:xfrm>
          <a:prstGeom prst="flowChartPunchedTap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5503BE-FDA3-4666-96B7-5D0685B7E654}"/>
              </a:ext>
            </a:extLst>
          </p:cNvPr>
          <p:cNvSpPr/>
          <p:nvPr/>
        </p:nvSpPr>
        <p:spPr>
          <a:xfrm>
            <a:off x="2942662" y="644818"/>
            <a:ext cx="5065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UI Walkthrough</a:t>
            </a:r>
            <a:endParaRPr lang="en-I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135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unched Tape 8">
            <a:extLst>
              <a:ext uri="{FF2B5EF4-FFF2-40B4-BE49-F238E27FC236}">
                <a16:creationId xmlns:a16="http://schemas.microsoft.com/office/drawing/2014/main" id="{0684CA3A-3F29-4FAD-AE69-8C7E7462026C}"/>
              </a:ext>
            </a:extLst>
          </p:cNvPr>
          <p:cNvSpPr/>
          <p:nvPr/>
        </p:nvSpPr>
        <p:spPr>
          <a:xfrm>
            <a:off x="2525086" y="400034"/>
            <a:ext cx="5343787" cy="782814"/>
          </a:xfrm>
          <a:prstGeom prst="flowChartPunchedTap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F410AE-5DDA-4568-87C2-40C7C06FB8D1}"/>
              </a:ext>
            </a:extLst>
          </p:cNvPr>
          <p:cNvSpPr/>
          <p:nvPr/>
        </p:nvSpPr>
        <p:spPr>
          <a:xfrm>
            <a:off x="1556455" y="400034"/>
            <a:ext cx="731909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Tools &amp; Libraries Used</a:t>
            </a:r>
            <a:endParaRPr lang="en-I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6938E4-6152-41DC-95B9-FEC5EFA9C471}"/>
              </a:ext>
            </a:extLst>
          </p:cNvPr>
          <p:cNvSpPr txBox="1"/>
          <p:nvPr/>
        </p:nvSpPr>
        <p:spPr>
          <a:xfrm>
            <a:off x="2049009" y="2094924"/>
            <a:ext cx="8479173" cy="3503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solidFill>
                  <a:srgbClr val="C00000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Libraries</a:t>
            </a:r>
            <a:r>
              <a:rPr lang="en-IN" sz="2000" dirty="0">
                <a:solidFill>
                  <a:srgbClr val="C00000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rgbClr val="C00000"/>
              </a:solidFill>
              <a:effectLst/>
              <a:latin typeface="Adobe Garamond Pro Bold" panose="0202070206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dirty="0">
                <a:solidFill>
                  <a:srgbClr val="0070C0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Pandas, Matplotlib, Seaborn</a:t>
            </a:r>
            <a:endParaRPr lang="en-IN" dirty="0">
              <a:solidFill>
                <a:srgbClr val="0070C0"/>
              </a:solidFill>
              <a:effectLst/>
              <a:latin typeface="Adobe Garamond Pro Bold" panose="0202070206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dirty="0" err="1">
                <a:solidFill>
                  <a:srgbClr val="0070C0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IN" sz="2000" dirty="0">
                <a:solidFill>
                  <a:srgbClr val="0070C0"/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Datetime, Sqlite3</a:t>
            </a:r>
            <a:endParaRPr lang="en-IN" dirty="0">
              <a:solidFill>
                <a:srgbClr val="0070C0"/>
              </a:solidFill>
              <a:effectLst/>
              <a:latin typeface="Adobe Garamond Pro Bold" panose="0202070206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 err="1">
                <a:solidFill>
                  <a:schemeClr val="accent3">
                    <a:lumMod val="75000"/>
                  </a:schemeClr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Fast, Interactive UI Development</a:t>
            </a:r>
            <a:endParaRPr lang="en-IN" dirty="0">
              <a:solidFill>
                <a:schemeClr val="accent3">
                  <a:lumMod val="75000"/>
                </a:schemeClr>
              </a:solidFill>
              <a:effectLst/>
              <a:latin typeface="Adobe Garamond Pro Bold" panose="0202070206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Logging	</a:t>
            </a:r>
            <a:r>
              <a:rPr lang="en-IN" sz="2000" dirty="0">
                <a:effectLst/>
                <a:latin typeface="Adobe Garamond Pro Bold" panose="02020702060506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Built-in Logging System For Error And Action Tracking</a:t>
            </a:r>
            <a:endParaRPr lang="en-IN" dirty="0">
              <a:effectLst/>
              <a:latin typeface="Adobe Garamond Pro Bold" panose="02020702060506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2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unched Tape 11">
            <a:extLst>
              <a:ext uri="{FF2B5EF4-FFF2-40B4-BE49-F238E27FC236}">
                <a16:creationId xmlns:a16="http://schemas.microsoft.com/office/drawing/2014/main" id="{4C72CC32-FC2E-428B-97C2-3E15533082B9}"/>
              </a:ext>
            </a:extLst>
          </p:cNvPr>
          <p:cNvSpPr/>
          <p:nvPr/>
        </p:nvSpPr>
        <p:spPr>
          <a:xfrm>
            <a:off x="2499919" y="411061"/>
            <a:ext cx="6333688" cy="1006678"/>
          </a:xfrm>
          <a:prstGeom prst="flowChartPunchedTap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60B308-4ED6-4941-9433-4A071D611378}"/>
              </a:ext>
            </a:extLst>
          </p:cNvPr>
          <p:cNvSpPr/>
          <p:nvPr/>
        </p:nvSpPr>
        <p:spPr>
          <a:xfrm>
            <a:off x="2620853" y="349970"/>
            <a:ext cx="5993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>
                <a:ln/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&amp; Logging</a:t>
            </a:r>
            <a:endParaRPr lang="en-IN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197893-8C3F-47E6-89F7-BE588545FCA4}"/>
              </a:ext>
            </a:extLst>
          </p:cNvPr>
          <p:cNvSpPr txBox="1"/>
          <p:nvPr/>
        </p:nvSpPr>
        <p:spPr>
          <a:xfrm>
            <a:off x="2620852" y="2039760"/>
            <a:ext cx="7001319" cy="190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Logger </a:t>
            </a:r>
            <a:r>
              <a:rPr lang="en-I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Records All Database Activities</a:t>
            </a:r>
            <a:endParaRPr lang="en-IN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Organized Log Files Per Session</a:t>
            </a:r>
            <a:endParaRPr lang="en-IN" sz="20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Ensures Transparency And Debugging Ability</a:t>
            </a:r>
            <a:endParaRPr lang="en-IN" sz="20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89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unched Tape 9">
            <a:extLst>
              <a:ext uri="{FF2B5EF4-FFF2-40B4-BE49-F238E27FC236}">
                <a16:creationId xmlns:a16="http://schemas.microsoft.com/office/drawing/2014/main" id="{7F1E17E8-1E19-41FF-98CC-5DB71BAAC1FD}"/>
              </a:ext>
            </a:extLst>
          </p:cNvPr>
          <p:cNvSpPr/>
          <p:nvPr/>
        </p:nvSpPr>
        <p:spPr>
          <a:xfrm>
            <a:off x="2172748" y="394685"/>
            <a:ext cx="6333688" cy="1006678"/>
          </a:xfrm>
          <a:prstGeom prst="flowChartPunchedTap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8486A-4E6D-48A7-A490-6CAFFFCE7881}"/>
              </a:ext>
            </a:extLst>
          </p:cNvPr>
          <p:cNvSpPr txBox="1"/>
          <p:nvPr/>
        </p:nvSpPr>
        <p:spPr>
          <a:xfrm>
            <a:off x="3131190" y="636414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Small" panose="02000505000000020004" pitchFamily="2" charset="0"/>
                <a:ea typeface="Times New Roman" panose="02020603050405020304" pitchFamily="18" charset="0"/>
              </a:rPr>
              <a:t>How to Use the App</a:t>
            </a:r>
            <a:endParaRPr lang="en-IN" sz="280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itka Small" panose="02000505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CA00E-00DE-40F6-990E-F0CD76BA7D50}"/>
              </a:ext>
            </a:extLst>
          </p:cNvPr>
          <p:cNvSpPr txBox="1"/>
          <p:nvPr/>
        </p:nvSpPr>
        <p:spPr>
          <a:xfrm>
            <a:off x="2241958" y="1815116"/>
            <a:ext cx="6566482" cy="2556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 The App With </a:t>
            </a:r>
            <a:r>
              <a:rPr lang="en-IN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Run </a:t>
            </a:r>
            <a:r>
              <a:rPr lang="en-IN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App.Py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New Habit (Daily/Weekly)</a:t>
            </a:r>
            <a:endParaRPr lang="en-IN" sz="20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And Mark Completions</a:t>
            </a:r>
            <a:endParaRPr lang="en-IN" sz="20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Habit Streaks And Visualize Progress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3012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1_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4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5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6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7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8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9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165</TotalTime>
  <Words>303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39" baseType="lpstr">
      <vt:lpstr>Adobe Garamond Pro</vt:lpstr>
      <vt:lpstr>Adobe Garamond Pro Bold</vt:lpstr>
      <vt:lpstr>Aharoni</vt:lpstr>
      <vt:lpstr>Arial</vt:lpstr>
      <vt:lpstr>Arno Pro</vt:lpstr>
      <vt:lpstr>Arno Pro Caption</vt:lpstr>
      <vt:lpstr>Bahnschrift Light Condensed</vt:lpstr>
      <vt:lpstr>Calibri</vt:lpstr>
      <vt:lpstr>Calibri Light</vt:lpstr>
      <vt:lpstr>Century Gothic</vt:lpstr>
      <vt:lpstr>Courier New</vt:lpstr>
      <vt:lpstr>Garamond</vt:lpstr>
      <vt:lpstr>Gill Sans MT</vt:lpstr>
      <vt:lpstr>Sitka Small</vt:lpstr>
      <vt:lpstr>Symbol</vt:lpstr>
      <vt:lpstr>Times New Roman</vt:lpstr>
      <vt:lpstr>Trebuchet MS</vt:lpstr>
      <vt:lpstr>Tw Cen MT</vt:lpstr>
      <vt:lpstr>Wingdings</vt:lpstr>
      <vt:lpstr>Wingdings 3</vt:lpstr>
      <vt:lpstr>Droplet</vt:lpstr>
      <vt:lpstr>Organic</vt:lpstr>
      <vt:lpstr>1_Droplet</vt:lpstr>
      <vt:lpstr>Savon</vt:lpstr>
      <vt:lpstr>Facet</vt:lpstr>
      <vt:lpstr>Retrospect</vt:lpstr>
      <vt:lpstr>Gallery</vt:lpstr>
      <vt:lpstr>Circuit</vt:lpstr>
      <vt:lpstr>1_Savon</vt:lpstr>
      <vt:lpstr>Habit Tracker App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 Tracker App</dc:title>
  <dc:creator>More, Mandar</dc:creator>
  <cp:lastModifiedBy>More, Mandar</cp:lastModifiedBy>
  <cp:revision>32</cp:revision>
  <dcterms:created xsi:type="dcterms:W3CDTF">2025-07-28T13:59:25Z</dcterms:created>
  <dcterms:modified xsi:type="dcterms:W3CDTF">2025-08-01T16:10:08Z</dcterms:modified>
</cp:coreProperties>
</file>