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7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  <p:sldMasterId id="2147483695" r:id="rId3"/>
    <p:sldMasterId id="2147483707" r:id="rId4"/>
    <p:sldMasterId id="2147483726" r:id="rId5"/>
    <p:sldMasterId id="2147483744" r:id="rId6"/>
    <p:sldMasterId id="2147483756" r:id="rId7"/>
    <p:sldMasterId id="2147483774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9076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80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2944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1553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969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010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6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5288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997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6965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3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5641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695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8588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12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8630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1473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44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689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8973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5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3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0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6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5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2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31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79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49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812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12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01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140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745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70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67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1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2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55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09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2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015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81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49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70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616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39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699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9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549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6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312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50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03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501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3410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568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18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755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2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279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95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747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245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923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433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27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202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96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2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174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08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918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436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71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636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559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241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507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772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481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763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590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430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578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27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79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241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70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551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1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114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153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480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3212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89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216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735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75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7925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647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3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55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113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228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734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62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529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2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299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1398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102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2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image" Target="../media/image10.jp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11.jpe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4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74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84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192" y="2978717"/>
            <a:ext cx="5257376" cy="1664304"/>
          </a:xfrm>
        </p:spPr>
        <p:txBody>
          <a:bodyPr>
            <a:normAutofit fontScale="92500"/>
          </a:bodyPr>
          <a:lstStyle/>
          <a:p>
            <a:r>
              <a:rPr dirty="0">
                <a:latin typeface="Adobe Caslon Pro Bold" panose="0205070206050A020403" pitchFamily="18" charset="0"/>
              </a:rPr>
              <a:t>Analyze Perception from Online News</a:t>
            </a:r>
          </a:p>
          <a:p>
            <a:r>
              <a:rPr dirty="0">
                <a:solidFill>
                  <a:srgbClr val="FF0000"/>
                </a:solidFill>
                <a:latin typeface="Adobe Caslon Pro Bold" panose="0205070206050A020403" pitchFamily="18" charset="0"/>
              </a:rPr>
              <a:t>Presented by: </a:t>
            </a:r>
            <a:r>
              <a:rPr lang="en-US" dirty="0">
                <a:solidFill>
                  <a:srgbClr val="FF0000"/>
                </a:solidFill>
                <a:latin typeface="Adobe Caslon Pro Bold" panose="0205070206050A020403" pitchFamily="18" charset="0"/>
              </a:rPr>
              <a:t>Mandar Kishore More</a:t>
            </a:r>
            <a:endParaRPr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r>
              <a:rPr dirty="0">
                <a:solidFill>
                  <a:srgbClr val="7030A0"/>
                </a:solidFill>
                <a:latin typeface="Adobe Caslon Pro Bold" panose="0205070206050A020403" pitchFamily="18" charset="0"/>
              </a:rPr>
              <a:t>Course: DLBDSME01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157B8-A31F-431D-A6D4-60CDFFF51D88}"/>
              </a:ext>
            </a:extLst>
          </p:cNvPr>
          <p:cNvSpPr/>
          <p:nvPr/>
        </p:nvSpPr>
        <p:spPr>
          <a:xfrm>
            <a:off x="128727" y="1271682"/>
            <a:ext cx="86379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sz="36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Caslon Pro" panose="0205050205050A020403" pitchFamily="18" charset="0"/>
              </a:rPr>
              <a:t>News Sentiment Analysis Tool</a:t>
            </a:r>
            <a:endParaRPr lang="en-IN" sz="36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Caslon Pro" panose="0205050205050A0204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348" y="674892"/>
            <a:ext cx="5878011" cy="1077229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  <a:latin typeface="Algerian" panose="04020705040A02060702" pitchFamily="82" charset="0"/>
              </a:rPr>
              <a:t>Next Steps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rgbClr val="00B050"/>
                </a:solidFill>
                <a:latin typeface="Adobe Garamond Pro Bold" panose="02020702060506020403" pitchFamily="18" charset="0"/>
              </a:rPr>
              <a:t>Next Steps: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dobe Garamond Pro Bold" panose="02020702060506020403" pitchFamily="18" charset="0"/>
              </a:rPr>
              <a:t>- Add feedback 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dobe Garamond Pro Bold" panose="02020702060506020403" pitchFamily="18" charset="0"/>
              </a:rPr>
              <a:t>- Support multiple news APIs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dobe Garamond Pro Bold" panose="02020702060506020403" pitchFamily="18" charset="0"/>
              </a:rPr>
              <a:t>- Cloud deployment</a:t>
            </a:r>
            <a:endParaRPr lang="en-US" dirty="0">
              <a:latin typeface="Adobe Garamond Pro Bold" panose="02020702060506020403" pitchFamily="18" charset="0"/>
            </a:endParaRPr>
          </a:p>
          <a:p>
            <a:pPr marL="34290" indent="0">
              <a:buNone/>
            </a:pPr>
            <a:endParaRPr dirty="0">
              <a:latin typeface="Adobe Garamond Pro Bold" panose="020207020605060204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dobe Garamond Pro Bold" panose="02020702060506020403" pitchFamily="18" charset="0"/>
              </a:rPr>
              <a:t>Tool meets requirements with live crawling, dual-model sentiment analysis, and 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26806"/>
            <a:ext cx="7543800" cy="145075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obe Caslon Pro Bold" panose="0205070206050A020403" pitchFamily="18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718" y="2027068"/>
            <a:ext cx="6591985" cy="3777622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Goal:</a:t>
            </a:r>
          </a:p>
          <a:p>
            <a:r>
              <a:rPr b="1" dirty="0">
                <a:latin typeface="Aharoni" panose="02010803020104030203" pitchFamily="2" charset="-79"/>
                <a:cs typeface="Aharoni" panose="02010803020104030203" pitchFamily="2" charset="-79"/>
              </a:rPr>
              <a:t>Develop a tool that fetches recent news articles for a company and classifies their sentiment.</a:t>
            </a:r>
          </a:p>
          <a:p>
            <a:endParaRPr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b="1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Case:</a:t>
            </a:r>
          </a:p>
          <a:p>
            <a:r>
              <a:rPr b="1" dirty="0">
                <a:latin typeface="Aharoni" panose="02010803020104030203" pitchFamily="2" charset="-79"/>
                <a:cs typeface="Aharoni" panose="02010803020104030203" pitchFamily="2" charset="-79"/>
              </a:rPr>
              <a:t>Marketing uses this tool to track how the company is perceived.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>
                <a:solidFill>
                  <a:srgbClr val="00B050"/>
                </a:solidFill>
                <a:latin typeface="Adobe Garamond Pro Bold" panose="02020702060506020403" pitchFamily="18" charset="0"/>
              </a:rPr>
              <a:t>Languages &amp; Frameworks: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</a:rPr>
              <a:t>-</a:t>
            </a:r>
            <a:r>
              <a:rPr sz="1800" dirty="0"/>
              <a:t> </a:t>
            </a: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- </a:t>
            </a:r>
            <a:r>
              <a:rPr sz="1800" dirty="0" err="1">
                <a:solidFill>
                  <a:srgbClr val="0070C0"/>
                </a:solidFill>
                <a:latin typeface="Adobe Caslon Pro Bold" panose="0205070206050A020403" pitchFamily="18" charset="0"/>
              </a:rPr>
              <a:t>Streamlit</a:t>
            </a:r>
            <a:endParaRPr sz="1800" dirty="0">
              <a:solidFill>
                <a:srgbClr val="0070C0"/>
              </a:solidFill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- </a:t>
            </a:r>
            <a:r>
              <a:rPr sz="1800" dirty="0" err="1">
                <a:solidFill>
                  <a:srgbClr val="0070C0"/>
                </a:solidFill>
                <a:latin typeface="Adobe Caslon Pro Bold" panose="0205070206050A020403" pitchFamily="18" charset="0"/>
              </a:rPr>
              <a:t>NewsAPI</a:t>
            </a:r>
            <a:endParaRPr sz="1800" dirty="0">
              <a:solidFill>
                <a:srgbClr val="0070C0"/>
              </a:solidFill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- NLTK (VADER)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- </a:t>
            </a:r>
            <a:r>
              <a:rPr sz="1800" dirty="0" err="1">
                <a:solidFill>
                  <a:srgbClr val="0070C0"/>
                </a:solidFill>
                <a:latin typeface="Adobe Caslon Pro Bold" panose="0205070206050A020403" pitchFamily="18" charset="0"/>
              </a:rPr>
              <a:t>HuggingFace</a:t>
            </a: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 Transformers (BERT)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- Pandas</a:t>
            </a:r>
          </a:p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19355-774C-40BA-A9B4-768874B36F7F}"/>
              </a:ext>
            </a:extLst>
          </p:cNvPr>
          <p:cNvSpPr/>
          <p:nvPr/>
        </p:nvSpPr>
        <p:spPr>
          <a:xfrm>
            <a:off x="1748567" y="378929"/>
            <a:ext cx="61943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sz="4800" b="1" cap="none" spc="0" dirty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Chosen Technologies</a:t>
            </a:r>
            <a:endParaRPr lang="en-IN" sz="4800" b="1" cap="none" spc="0" dirty="0">
              <a:ln/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BAF84-EDE9-48AF-AD97-FEABE5DD3150}"/>
              </a:ext>
            </a:extLst>
          </p:cNvPr>
          <p:cNvSpPr/>
          <p:nvPr/>
        </p:nvSpPr>
        <p:spPr>
          <a:xfrm>
            <a:off x="1775694" y="813586"/>
            <a:ext cx="61430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System Architecture</a:t>
            </a:r>
            <a:endParaRPr lang="en-IN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B2142-2CB1-480C-9E18-6197E548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2" y="2602070"/>
            <a:ext cx="7772203" cy="39674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- Lowercase conversion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- Remove punctuation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- Remove stop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- Normalize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Reason: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Improves model consistency and accuracy.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DF38F9-B26E-4435-84F7-30AA5E5D5B7F}"/>
              </a:ext>
            </a:extLst>
          </p:cNvPr>
          <p:cNvSpPr/>
          <p:nvPr/>
        </p:nvSpPr>
        <p:spPr>
          <a:xfrm>
            <a:off x="3122243" y="485113"/>
            <a:ext cx="38034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Caslon Pro Bold" panose="0205070206050A020403" pitchFamily="18" charset="0"/>
              </a:rPr>
              <a:t>Preprocessing</a:t>
            </a:r>
            <a:endParaRPr lang="en-IN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Caslon Pro Bold" panose="0205070206050A0204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</a:t>
            </a:r>
          </a:p>
          <a:p>
            <a:pPr>
              <a:lnSpc>
                <a:spcPct val="150000"/>
              </a:lnSpc>
            </a:pPr>
            <a:r>
              <a:rPr sz="1400" dirty="0">
                <a:solidFill>
                  <a:srgbClr val="00B0F0"/>
                </a:solidFill>
                <a:latin typeface="Adobe Caslon Pro Bold" panose="0205070206050A020403" pitchFamily="18" charset="0"/>
              </a:rPr>
              <a:t>VADER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rgbClr val="00B0F0"/>
                </a:solidFill>
                <a:latin typeface="Adobe Caslon Pro Bold" panose="0205070206050A020403" pitchFamily="18" charset="0"/>
              </a:rPr>
              <a:t>Roberta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rgbClr val="00B0F0"/>
                </a:solidFill>
                <a:latin typeface="Adobe Caslon Pro Bold" panose="0205070206050A020403" pitchFamily="18" charset="0"/>
              </a:rPr>
              <a:t>FinBert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rgbClr val="00B0F0"/>
                </a:solidFill>
                <a:latin typeface="Adobe Caslon Pro Bold" panose="0205070206050A020403" pitchFamily="18" charset="0"/>
              </a:rPr>
              <a:t>Zero-shot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rgbClr val="00B0F0"/>
                </a:solidFill>
                <a:latin typeface="Adobe Caslon Pro Bold" panose="0205070206050A020403" pitchFamily="18" charset="0"/>
              </a:rPr>
              <a:t>Textblob</a:t>
            </a:r>
          </a:p>
          <a:p>
            <a:pPr>
              <a:lnSpc>
                <a:spcPct val="150000"/>
              </a:lnSpc>
            </a:pPr>
            <a:endParaRPr lang="en-IN" sz="1300" dirty="0"/>
          </a:p>
          <a:p>
            <a:endParaRPr lang="en-IN" sz="1300" dirty="0"/>
          </a:p>
          <a:p>
            <a:endParaRPr lang="en-US" sz="1300" dirty="0"/>
          </a:p>
          <a:p>
            <a:endParaRPr lang="en-IN" sz="1300" dirty="0"/>
          </a:p>
          <a:p>
            <a:endParaRPr sz="1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AF558-7047-465E-B38C-C205821B43D5}"/>
              </a:ext>
            </a:extLst>
          </p:cNvPr>
          <p:cNvSpPr/>
          <p:nvPr/>
        </p:nvSpPr>
        <p:spPr>
          <a:xfrm>
            <a:off x="1710282" y="393927"/>
            <a:ext cx="6131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Sentiment Models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  <a:latin typeface="Adobe Caslon Pro Bold" panose="0205070206050A020403" pitchFamily="18" charset="0"/>
              </a:rPr>
              <a:t>Screenshot suggestions:</a:t>
            </a:r>
          </a:p>
          <a:p>
            <a:r>
              <a:rPr dirty="0">
                <a:latin typeface="Adobe Garamond Pro Bold" panose="02020702060506020403" pitchFamily="18" charset="0"/>
              </a:rPr>
              <a:t>- </a:t>
            </a:r>
            <a:r>
              <a:rPr dirty="0" err="1">
                <a:latin typeface="Adobe Garamond Pro Bold" panose="02020702060506020403" pitchFamily="18" charset="0"/>
              </a:rPr>
              <a:t>Streamlit</a:t>
            </a:r>
            <a:r>
              <a:rPr dirty="0">
                <a:latin typeface="Adobe Garamond Pro Bold" panose="02020702060506020403" pitchFamily="18" charset="0"/>
              </a:rPr>
              <a:t> interface with input</a:t>
            </a:r>
          </a:p>
          <a:p>
            <a:r>
              <a:rPr dirty="0">
                <a:latin typeface="Adobe Garamond Pro Bold" panose="02020702060506020403" pitchFamily="18" charset="0"/>
              </a:rPr>
              <a:t>- Results table with sentiments</a:t>
            </a:r>
          </a:p>
          <a:p>
            <a:r>
              <a:rPr dirty="0">
                <a:latin typeface="Adobe Garamond Pro Bold" panose="02020702060506020403" pitchFamily="18" charset="0"/>
              </a:rPr>
              <a:t>- Bar chart of sentiment counts</a:t>
            </a:r>
            <a:endParaRPr lang="en-US" dirty="0">
              <a:latin typeface="Adobe Garamond Pro Bold" panose="02020702060506020403" pitchFamily="18" charset="0"/>
            </a:endParaRPr>
          </a:p>
          <a:p>
            <a:endParaRPr lang="en-IN" dirty="0">
              <a:latin typeface="Adobe Garamond Pro Bold" panose="02020702060506020403" pitchFamily="18" charset="0"/>
            </a:endParaRPr>
          </a:p>
          <a:p>
            <a:endParaRPr lang="en-IN" dirty="0">
              <a:latin typeface="Adobe Garamond Pro Bold" panose="02020702060506020403" pitchFamily="18" charset="0"/>
            </a:endParaRPr>
          </a:p>
          <a:p>
            <a:r>
              <a:rPr lang="en-IN" dirty="0">
                <a:latin typeface="Adobe Garamond Pro Bold" panose="02020702060506020403" pitchFamily="18" charset="0"/>
              </a:rPr>
              <a:t>Shared screenshot in different pdf</a:t>
            </a:r>
            <a:endParaRPr dirty="0">
              <a:latin typeface="Adobe Garamond Pro Bold" panose="02020702060506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939522-7071-455B-8330-2FBF4F76A85B}"/>
              </a:ext>
            </a:extLst>
          </p:cNvPr>
          <p:cNvSpPr/>
          <p:nvPr/>
        </p:nvSpPr>
        <p:spPr>
          <a:xfrm>
            <a:off x="2167076" y="368001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sz="5400" b="1" cap="none" spc="0" dirty="0">
                <a:ln/>
                <a:solidFill>
                  <a:srgbClr val="FFC000"/>
                </a:solidFill>
                <a:effectLst/>
              </a:rPr>
              <a:t>Sample Output</a:t>
            </a:r>
            <a:endParaRPr lang="en-IN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38" y="2133600"/>
            <a:ext cx="7492753" cy="3777622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C000"/>
                </a:solidFill>
                <a:latin typeface="Adobe Garamond Pro Bold" panose="02020702060506020403" pitchFamily="18" charset="0"/>
              </a:rPr>
              <a:t>Methods:</a:t>
            </a:r>
          </a:p>
          <a:p>
            <a:r>
              <a:rPr dirty="0"/>
              <a:t>- </a:t>
            </a:r>
            <a:r>
              <a:rPr dirty="0">
                <a:latin typeface="Adobe Garamond Pro Bold" panose="02020702060506020403" pitchFamily="18" charset="0"/>
              </a:rPr>
              <a:t>Manual </a:t>
            </a:r>
            <a:r>
              <a:rPr lang="en-IN" dirty="0">
                <a:latin typeface="Adobe Garamond Pro Bold" panose="02020702060506020403" pitchFamily="18" charset="0"/>
              </a:rPr>
              <a:t>Validation</a:t>
            </a:r>
            <a:endParaRPr dirty="0">
              <a:latin typeface="Adobe Garamond Pro Bold" panose="02020702060506020403" pitchFamily="18" charset="0"/>
            </a:endParaRPr>
          </a:p>
          <a:p>
            <a:r>
              <a:rPr dirty="0">
                <a:latin typeface="Adobe Garamond Pro Bold" panose="02020702060506020403" pitchFamily="18" charset="0"/>
              </a:rPr>
              <a:t>- VADER vs BERT</a:t>
            </a:r>
            <a:r>
              <a:rPr lang="en-US" dirty="0">
                <a:latin typeface="Adobe Garamond Pro Bold" panose="02020702060506020403" pitchFamily="18" charset="0"/>
              </a:rPr>
              <a:t> vs FINBERT vs ZERO-SHOT vs TEXTBLOB</a:t>
            </a:r>
            <a:r>
              <a:rPr dirty="0">
                <a:latin typeface="Adobe Garamond Pro Bold" panose="02020702060506020403" pitchFamily="18" charset="0"/>
              </a:rPr>
              <a:t> output </a:t>
            </a:r>
            <a:r>
              <a:rPr lang="en-US" dirty="0">
                <a:latin typeface="Adobe Garamond Pro Bold" panose="02020702060506020403" pitchFamily="18" charset="0"/>
              </a:rPr>
              <a:t>    	</a:t>
            </a:r>
            <a:r>
              <a:rPr dirty="0">
                <a:latin typeface="Adobe Garamond Pro Bold" panose="02020702060506020403" pitchFamily="18" charset="0"/>
              </a:rPr>
              <a:t>comparison</a:t>
            </a:r>
          </a:p>
          <a:p>
            <a:r>
              <a:rPr dirty="0">
                <a:latin typeface="Adobe Garamond Pro Bold" panose="02020702060506020403" pitchFamily="18" charset="0"/>
              </a:rPr>
              <a:t>- Error inspection</a:t>
            </a:r>
          </a:p>
          <a:p>
            <a:r>
              <a:rPr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Planned Improvements:</a:t>
            </a:r>
          </a:p>
          <a:p>
            <a:r>
              <a:rPr dirty="0">
                <a:latin typeface="Adobe Garamond Pro Bold" panose="02020702060506020403" pitchFamily="18" charset="0"/>
              </a:rPr>
              <a:t>- Labeling UI</a:t>
            </a:r>
          </a:p>
          <a:p>
            <a:r>
              <a:rPr dirty="0">
                <a:latin typeface="Adobe Garamond Pro Bold" panose="02020702060506020403" pitchFamily="18" charset="0"/>
              </a:rPr>
              <a:t>- Performance </a:t>
            </a:r>
            <a:r>
              <a:rPr lang="en-IN" dirty="0">
                <a:latin typeface="Adobe Garamond Pro Bold" panose="02020702060506020403" pitchFamily="18" charset="0"/>
              </a:rPr>
              <a:t>Tracking</a:t>
            </a:r>
            <a:endParaRPr dirty="0">
              <a:latin typeface="Adobe Garamond Pro Bold" panose="02020702060506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0EFF1-AA95-491B-A836-E7A823C65BA9}"/>
              </a:ext>
            </a:extLst>
          </p:cNvPr>
          <p:cNvSpPr/>
          <p:nvPr/>
        </p:nvSpPr>
        <p:spPr>
          <a:xfrm>
            <a:off x="1626798" y="562057"/>
            <a:ext cx="64940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Validation &amp; Evaluation</a:t>
            </a:r>
            <a:endParaRPr lang="en-IN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b="1" dirty="0">
                <a:solidFill>
                  <a:srgbClr val="002060"/>
                </a:solidFill>
                <a:latin typeface="Adobe Caslon Pro Bold" panose="0205070206050A020403" pitchFamily="18" charset="0"/>
              </a:rPr>
              <a:t>Challenges: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Ambiguous headlines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API limits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Model disagreements</a:t>
            </a:r>
          </a:p>
          <a:p>
            <a:pPr>
              <a:buFont typeface="Wingdings" panose="05000000000000000000" pitchFamily="2" charset="2"/>
              <a:buChar char="Ø"/>
            </a:pPr>
            <a:endParaRPr b="1" dirty="0"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solidFill>
                  <a:srgbClr val="C00000"/>
                </a:solidFill>
                <a:latin typeface="Adobe Caslon Pro Bold" panose="0205070206050A020403" pitchFamily="18" charset="0"/>
              </a:rPr>
              <a:t>Solutions: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Preprocessing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Two model toggle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Article limit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9B5CB-4C01-4B5E-A856-1667DF60C60C}"/>
              </a:ext>
            </a:extLst>
          </p:cNvPr>
          <p:cNvSpPr/>
          <p:nvPr/>
        </p:nvSpPr>
        <p:spPr>
          <a:xfrm>
            <a:off x="2261898" y="351329"/>
            <a:ext cx="508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Reflection &amp; Iteration</a:t>
            </a:r>
            <a:endParaRPr lang="en-IN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5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6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7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8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231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34" baseType="lpstr">
      <vt:lpstr>Adobe Caslon Pro</vt:lpstr>
      <vt:lpstr>Adobe Caslon Pro Bold</vt:lpstr>
      <vt:lpstr>Adobe Garamond Pro Bold</vt:lpstr>
      <vt:lpstr>Aharoni</vt:lpstr>
      <vt:lpstr>Algerian</vt:lpstr>
      <vt:lpstr>Arial</vt:lpstr>
      <vt:lpstr>Bahnschrift Condensed</vt:lpstr>
      <vt:lpstr>Calibri</vt:lpstr>
      <vt:lpstr>Calibri Light</vt:lpstr>
      <vt:lpstr>Century Gothic</vt:lpstr>
      <vt:lpstr>Corbel</vt:lpstr>
      <vt:lpstr>Garamond</vt:lpstr>
      <vt:lpstr>Impact</vt:lpstr>
      <vt:lpstr>MS Shell Dlg 2</vt:lpstr>
      <vt:lpstr>Wingdings</vt:lpstr>
      <vt:lpstr>Wingdings 3</vt:lpstr>
      <vt:lpstr>Wisp</vt:lpstr>
      <vt:lpstr>Organic</vt:lpstr>
      <vt:lpstr>Retrospect</vt:lpstr>
      <vt:lpstr>Main Event</vt:lpstr>
      <vt:lpstr>Ion Boardroom</vt:lpstr>
      <vt:lpstr>Basis</vt:lpstr>
      <vt:lpstr>Ion</vt:lpstr>
      <vt:lpstr>Madison</vt:lpstr>
      <vt:lpstr>PowerPoint Presentation</vt:lpstr>
      <vt:lpstr>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Sentiment Analysis Tool</dc:title>
  <dc:subject/>
  <dc:creator>Mandar</dc:creator>
  <cp:keywords/>
  <dc:description>generated using python-pptx</dc:description>
  <cp:lastModifiedBy>More, Mandar</cp:lastModifiedBy>
  <cp:revision>17</cp:revision>
  <dcterms:created xsi:type="dcterms:W3CDTF">2013-01-27T09:14:16Z</dcterms:created>
  <dcterms:modified xsi:type="dcterms:W3CDTF">2025-08-02T09:02:30Z</dcterms:modified>
  <cp:category/>
</cp:coreProperties>
</file>