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5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6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theme/theme7.xml" ContentType="application/vnd.openxmlformats-officedocument.theme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7" r:id="rId2"/>
    <p:sldMasterId id="2147483695" r:id="rId3"/>
    <p:sldMasterId id="2147483707" r:id="rId4"/>
    <p:sldMasterId id="2147483726" r:id="rId5"/>
    <p:sldMasterId id="2147483744" r:id="rId6"/>
    <p:sldMasterId id="2147483756" r:id="rId7"/>
    <p:sldMasterId id="2147483774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3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9076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802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2944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71553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969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0102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6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5288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997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6965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33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56410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695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18588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12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630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14730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744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8972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89739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6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3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05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63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5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28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31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11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791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494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12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120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011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40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745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0703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2678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10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2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550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2099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328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0159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9811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4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08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616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9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99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49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6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12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05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03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01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034101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56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187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755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2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2799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951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47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45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923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33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7827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202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396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2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174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0887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91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36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713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6361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559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2410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079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720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81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763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90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30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5787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0279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2794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41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5707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5519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1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1148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53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800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43212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89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2162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735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5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7925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647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93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55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13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2289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77343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9627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5295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2221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2992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1398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1029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2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slideLayout" Target="../slideLayouts/slideLayout6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20" Type="http://schemas.openxmlformats.org/officeDocument/2006/relationships/image" Target="../media/image10.jp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5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2.xml"/><Relationship Id="rId19" Type="http://schemas.openxmlformats.org/officeDocument/2006/relationships/image" Target="../media/image11.jpeg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slideLayout" Target="../slideLayouts/slideLayout103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5.xml"/><Relationship Id="rId13" Type="http://schemas.openxmlformats.org/officeDocument/2006/relationships/image" Target="../media/image13.png"/><Relationship Id="rId3" Type="http://schemas.openxmlformats.org/officeDocument/2006/relationships/slideLayout" Target="../slideLayouts/slideLayout110.xml"/><Relationship Id="rId7" Type="http://schemas.openxmlformats.org/officeDocument/2006/relationships/slideLayout" Target="../slideLayouts/slideLayout11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8.xml"/><Relationship Id="rId6" Type="http://schemas.openxmlformats.org/officeDocument/2006/relationships/slideLayout" Target="../slideLayouts/slideLayout113.xml"/><Relationship Id="rId11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2.xml"/><Relationship Id="rId10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1.xml"/><Relationship Id="rId9" Type="http://schemas.openxmlformats.org/officeDocument/2006/relationships/slideLayout" Target="../slideLayouts/slideLayout116.xml"/><Relationship Id="rId1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9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4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4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4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1192" y="2978717"/>
            <a:ext cx="5257376" cy="1664304"/>
          </a:xfrm>
        </p:spPr>
        <p:txBody>
          <a:bodyPr>
            <a:normAutofit fontScale="92500"/>
          </a:bodyPr>
          <a:lstStyle/>
          <a:p>
            <a:r>
              <a:rPr dirty="0">
                <a:latin typeface="Adobe Caslon Pro Bold" panose="0205070206050A020403" pitchFamily="18" charset="0"/>
              </a:rPr>
              <a:t>Analyze Perception from Online News</a:t>
            </a:r>
          </a:p>
          <a:p>
            <a:r>
              <a:rPr dirty="0">
                <a:solidFill>
                  <a:srgbClr val="FF0000"/>
                </a:solidFill>
                <a:latin typeface="Adobe Caslon Pro Bold" panose="0205070206050A020403" pitchFamily="18" charset="0"/>
              </a:rPr>
              <a:t>Presented by: </a:t>
            </a:r>
            <a:r>
              <a:rPr lang="en-US" dirty="0">
                <a:solidFill>
                  <a:srgbClr val="FF0000"/>
                </a:solidFill>
                <a:latin typeface="Adobe Caslon Pro Bold" panose="0205070206050A020403" pitchFamily="18" charset="0"/>
              </a:rPr>
              <a:t>Mandar Kishore More</a:t>
            </a:r>
            <a:endParaRPr dirty="0">
              <a:solidFill>
                <a:srgbClr val="FF0000"/>
              </a:solidFill>
              <a:latin typeface="Adobe Caslon Pro Bold" panose="0205070206050A020403" pitchFamily="18" charset="0"/>
            </a:endParaRPr>
          </a:p>
          <a:p>
            <a:r>
              <a:rPr dirty="0">
                <a:solidFill>
                  <a:srgbClr val="7030A0"/>
                </a:solidFill>
                <a:latin typeface="Adobe Caslon Pro Bold" panose="0205070206050A020403" pitchFamily="18" charset="0"/>
              </a:rPr>
              <a:t>Course: DLBDSME01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C157B8-A31F-431D-A6D4-60CDFFF51D88}"/>
              </a:ext>
            </a:extLst>
          </p:cNvPr>
          <p:cNvSpPr/>
          <p:nvPr/>
        </p:nvSpPr>
        <p:spPr>
          <a:xfrm>
            <a:off x="128727" y="1271682"/>
            <a:ext cx="8637972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sz="36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Caslon Pro" panose="0205050205050A020403" pitchFamily="18" charset="0"/>
              </a:rPr>
              <a:t>News Sentiment Analysis Tool</a:t>
            </a:r>
            <a:endParaRPr lang="en-IN" sz="3600" b="1" cap="none" spc="0" dirty="0">
              <a:ln w="0"/>
              <a:solidFill>
                <a:srgbClr val="7030A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Caslon Pro" panose="0205050205050A0204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3348" y="674892"/>
            <a:ext cx="5878011" cy="1077229"/>
          </a:xfrm>
        </p:spPr>
        <p:txBody>
          <a:bodyPr/>
          <a:lstStyle/>
          <a:p>
            <a:r>
              <a:rPr dirty="0">
                <a:solidFill>
                  <a:srgbClr val="FF0000"/>
                </a:solidFill>
                <a:latin typeface="Algerian" panose="04020705040A02060702" pitchFamily="82" charset="0"/>
              </a:rPr>
              <a:t>Next Steps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Next Steps: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- Add feedback loop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- Support multiple news APIs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- Cloud deployment</a:t>
            </a:r>
            <a:endParaRPr lang="en-US" dirty="0">
              <a:latin typeface="Adobe Garamond Pro Bold" panose="02020702060506020403" pitchFamily="18" charset="0"/>
            </a:endParaRPr>
          </a:p>
          <a:p>
            <a:pPr marL="34290" indent="0">
              <a:buNone/>
            </a:pPr>
            <a:endParaRPr dirty="0">
              <a:latin typeface="Adobe Garamond Pro Bold" panose="02020702060506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7030A0"/>
                </a:solidFill>
                <a:latin typeface="Adobe Garamond Pro Bold" panose="02020702060506020403" pitchFamily="18" charset="0"/>
              </a:rPr>
              <a:t>Conclusion: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dobe Garamond Pro Bold" panose="02020702060506020403" pitchFamily="18" charset="0"/>
              </a:rPr>
              <a:t>Tool meets requirements with live crawling, dual-model sentiment analysis, and 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26806"/>
            <a:ext cx="7543800" cy="145075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C0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dobe Caslon Pro Bold" panose="0205070206050A020403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718" y="2027068"/>
            <a:ext cx="6591985" cy="3777622"/>
          </a:xfrm>
        </p:spPr>
        <p:txBody>
          <a:bodyPr/>
          <a:lstStyle/>
          <a:p>
            <a:r>
              <a:rPr b="1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Goal:</a:t>
            </a:r>
          </a:p>
          <a:p>
            <a:r>
              <a:rPr b="1" dirty="0">
                <a:latin typeface="Aharoni" panose="02010803020104030203" pitchFamily="2" charset="-79"/>
                <a:cs typeface="Aharoni" panose="02010803020104030203" pitchFamily="2" charset="-79"/>
              </a:rPr>
              <a:t>Develop a tool that fetches recent news articles for a company and classifies their sentiment.</a:t>
            </a:r>
          </a:p>
          <a:p>
            <a:endParaRPr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b="1" dirty="0">
                <a:solidFill>
                  <a:srgbClr val="92D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 Case:</a:t>
            </a:r>
          </a:p>
          <a:p>
            <a:r>
              <a:rPr b="1" dirty="0">
                <a:latin typeface="Aharoni" panose="02010803020104030203" pitchFamily="2" charset="-79"/>
                <a:cs typeface="Aharoni" panose="02010803020104030203" pitchFamily="2" charset="-79"/>
              </a:rPr>
              <a:t>Marketing uses this tool to track how the company is perceived.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>
                <a:solidFill>
                  <a:srgbClr val="00B050"/>
                </a:solidFill>
                <a:latin typeface="Adobe Garamond Pro Bold" panose="02020702060506020403" pitchFamily="18" charset="0"/>
              </a:rPr>
              <a:t>Languages &amp; Frameworks: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</a:rPr>
              <a:t>-</a:t>
            </a:r>
            <a:r>
              <a:rPr sz="1800" dirty="0"/>
              <a:t> </a:t>
            </a: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</a:t>
            </a:r>
            <a:r>
              <a:rPr sz="1800" dirty="0" err="1">
                <a:solidFill>
                  <a:srgbClr val="0070C0"/>
                </a:solidFill>
                <a:latin typeface="Adobe Caslon Pro Bold" panose="0205070206050A020403" pitchFamily="18" charset="0"/>
              </a:rPr>
              <a:t>Streamlit</a:t>
            </a:r>
            <a:endParaRPr sz="1800" dirty="0">
              <a:solidFill>
                <a:srgbClr val="0070C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</a:t>
            </a:r>
            <a:r>
              <a:rPr sz="1800" dirty="0" err="1">
                <a:solidFill>
                  <a:srgbClr val="0070C0"/>
                </a:solidFill>
                <a:latin typeface="Adobe Caslon Pro Bold" panose="0205070206050A020403" pitchFamily="18" charset="0"/>
              </a:rPr>
              <a:t>NewsAPI</a:t>
            </a:r>
            <a:endParaRPr sz="1800" dirty="0">
              <a:solidFill>
                <a:srgbClr val="0070C0"/>
              </a:solidFill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NLTK (VADER)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</a:t>
            </a:r>
            <a:r>
              <a:rPr sz="1800" dirty="0" err="1">
                <a:solidFill>
                  <a:srgbClr val="0070C0"/>
                </a:solidFill>
                <a:latin typeface="Adobe Caslon Pro Bold" panose="0205070206050A020403" pitchFamily="18" charset="0"/>
              </a:rPr>
              <a:t>HuggingFace</a:t>
            </a: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 Transformers (BERT)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sz="1800" dirty="0">
                <a:solidFill>
                  <a:srgbClr val="0070C0"/>
                </a:solidFill>
                <a:latin typeface="Adobe Caslon Pro Bold" panose="0205070206050A020403" pitchFamily="18" charset="0"/>
              </a:rPr>
              <a:t>- Pandas</a:t>
            </a:r>
          </a:p>
          <a:p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D19355-774C-40BA-A9B4-768874B36F7F}"/>
              </a:ext>
            </a:extLst>
          </p:cNvPr>
          <p:cNvSpPr/>
          <p:nvPr/>
        </p:nvSpPr>
        <p:spPr>
          <a:xfrm>
            <a:off x="1748567" y="378929"/>
            <a:ext cx="61943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sz="4800" b="1" cap="none" spc="0" dirty="0">
                <a:ln/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Chosen Technologies</a:t>
            </a:r>
            <a:endParaRPr lang="en-IN" sz="4800" b="1" cap="none" spc="0" dirty="0">
              <a:ln/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5BAF84-EDE9-48AF-AD97-FEABE5DD3150}"/>
              </a:ext>
            </a:extLst>
          </p:cNvPr>
          <p:cNvSpPr/>
          <p:nvPr/>
        </p:nvSpPr>
        <p:spPr>
          <a:xfrm>
            <a:off x="1775694" y="813586"/>
            <a:ext cx="614302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4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System Architecture</a:t>
            </a:r>
            <a:endParaRPr lang="en-IN" sz="4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3B2142-2CB1-480C-9E18-6197E5487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32" y="2602070"/>
            <a:ext cx="7772203" cy="396740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Steps: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Lowercase conversion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Remove punctuation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Remove stop words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- Normalize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Reason: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>
                <a:latin typeface="Aharoni" panose="02010803020104030203" pitchFamily="2" charset="-79"/>
                <a:cs typeface="Aharoni" panose="02010803020104030203" pitchFamily="2" charset="-79"/>
              </a:rPr>
              <a:t>Improves model consistency and accuracy.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DF38F9-B26E-4435-84F7-30AA5E5D5B7F}"/>
              </a:ext>
            </a:extLst>
          </p:cNvPr>
          <p:cNvSpPr/>
          <p:nvPr/>
        </p:nvSpPr>
        <p:spPr>
          <a:xfrm>
            <a:off x="3122243" y="485113"/>
            <a:ext cx="380341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48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Caslon Pro Bold" panose="0205070206050A020403" pitchFamily="18" charset="0"/>
              </a:rPr>
              <a:t>Preprocessing</a:t>
            </a:r>
            <a:endParaRPr lang="en-IN" sz="4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dobe Caslon Pro Bold" panose="0205070206050A020403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sz="3200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Model </a:t>
            </a:r>
          </a:p>
          <a:p>
            <a:pPr>
              <a:lnSpc>
                <a:spcPct val="150000"/>
              </a:lnSpc>
            </a:pPr>
            <a:r>
              <a:rPr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VADER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Roberta</a:t>
            </a:r>
          </a:p>
          <a:p>
            <a:pPr>
              <a:lnSpc>
                <a:spcPct val="150000"/>
              </a:lnSpc>
            </a:pPr>
            <a:r>
              <a:rPr lang="en-IN" sz="1400" dirty="0" err="1">
                <a:solidFill>
                  <a:srgbClr val="00B0F0"/>
                </a:solidFill>
                <a:latin typeface="Adobe Caslon Pro Bold" panose="0205070206050A020403" pitchFamily="18" charset="0"/>
              </a:rPr>
              <a:t>FinBert</a:t>
            </a:r>
            <a:endParaRPr lang="en-IN" sz="1400" dirty="0">
              <a:solidFill>
                <a:srgbClr val="00B0F0"/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rgbClr val="00B0F0"/>
                </a:solidFill>
                <a:latin typeface="Adobe Caslon Pro Bold" panose="0205070206050A020403" pitchFamily="18" charset="0"/>
              </a:rPr>
              <a:t>Zero-shot</a:t>
            </a:r>
          </a:p>
          <a:p>
            <a:pPr>
              <a:lnSpc>
                <a:spcPct val="150000"/>
              </a:lnSpc>
            </a:pPr>
            <a:r>
              <a:rPr lang="en-IN" sz="1400" dirty="0" err="1">
                <a:solidFill>
                  <a:srgbClr val="00B0F0"/>
                </a:solidFill>
                <a:latin typeface="Adobe Caslon Pro Bold" panose="0205070206050A020403" pitchFamily="18" charset="0"/>
              </a:rPr>
              <a:t>Textblob</a:t>
            </a:r>
            <a:endParaRPr lang="en-IN" sz="1400" dirty="0">
              <a:solidFill>
                <a:srgbClr val="00B0F0"/>
              </a:solidFill>
              <a:latin typeface="Adobe Caslon Pro Bold" panose="0205070206050A020403" pitchFamily="18" charset="0"/>
            </a:endParaRPr>
          </a:p>
          <a:p>
            <a:pPr>
              <a:lnSpc>
                <a:spcPct val="150000"/>
              </a:lnSpc>
            </a:pPr>
            <a:endParaRPr lang="en-IN" sz="1300" dirty="0"/>
          </a:p>
          <a:p>
            <a:endParaRPr lang="en-IN" sz="1300" dirty="0"/>
          </a:p>
          <a:p>
            <a:endParaRPr lang="en-US" sz="1300" dirty="0"/>
          </a:p>
          <a:p>
            <a:endParaRPr lang="en-IN" sz="1300" dirty="0"/>
          </a:p>
          <a:p>
            <a:endParaRPr sz="13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5AF558-7047-465E-B38C-C205821B43D5}"/>
              </a:ext>
            </a:extLst>
          </p:cNvPr>
          <p:cNvSpPr/>
          <p:nvPr/>
        </p:nvSpPr>
        <p:spPr>
          <a:xfrm>
            <a:off x="1710282" y="393927"/>
            <a:ext cx="61318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Sentiment Models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  <a:latin typeface="Adobe Caslon Pro Bold" panose="0205070206050A020403" pitchFamily="18" charset="0"/>
              </a:rPr>
              <a:t>Screenshot suggestions:</a:t>
            </a:r>
          </a:p>
          <a:p>
            <a:r>
              <a:rPr dirty="0">
                <a:latin typeface="Adobe Garamond Pro Bold" panose="02020702060506020403" pitchFamily="18" charset="0"/>
              </a:rPr>
              <a:t>- </a:t>
            </a:r>
            <a:r>
              <a:rPr dirty="0" err="1">
                <a:latin typeface="Adobe Garamond Pro Bold" panose="02020702060506020403" pitchFamily="18" charset="0"/>
              </a:rPr>
              <a:t>Streamlit</a:t>
            </a:r>
            <a:r>
              <a:rPr dirty="0">
                <a:latin typeface="Adobe Garamond Pro Bold" panose="02020702060506020403" pitchFamily="18" charset="0"/>
              </a:rPr>
              <a:t> interface with input</a:t>
            </a:r>
          </a:p>
          <a:p>
            <a:r>
              <a:rPr dirty="0">
                <a:latin typeface="Adobe Garamond Pro Bold" panose="02020702060506020403" pitchFamily="18" charset="0"/>
              </a:rPr>
              <a:t>- Results table with sentiments</a:t>
            </a:r>
          </a:p>
          <a:p>
            <a:r>
              <a:rPr dirty="0">
                <a:latin typeface="Adobe Garamond Pro Bold" panose="02020702060506020403" pitchFamily="18" charset="0"/>
              </a:rPr>
              <a:t>- Bar chart of sentiment counts</a:t>
            </a:r>
            <a:endParaRPr lang="en-US" dirty="0">
              <a:latin typeface="Adobe Garamond Pro Bold" panose="02020702060506020403" pitchFamily="18" charset="0"/>
            </a:endParaRPr>
          </a:p>
          <a:p>
            <a:endParaRPr lang="en-IN" dirty="0">
              <a:latin typeface="Adobe Garamond Pro Bold" panose="02020702060506020403" pitchFamily="18" charset="0"/>
            </a:endParaRPr>
          </a:p>
          <a:p>
            <a:endParaRPr lang="en-IN" dirty="0">
              <a:latin typeface="Adobe Garamond Pro Bold" panose="02020702060506020403" pitchFamily="18" charset="0"/>
            </a:endParaRPr>
          </a:p>
          <a:p>
            <a:r>
              <a:rPr lang="en-IN" dirty="0">
                <a:latin typeface="Adobe Garamond Pro Bold" panose="02020702060506020403" pitchFamily="18" charset="0"/>
              </a:rPr>
              <a:t>Shared screenshot in different pdf</a:t>
            </a:r>
            <a:endParaRPr dirty="0">
              <a:latin typeface="Adobe Garamond Pro Bold" panose="02020702060506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939522-7071-455B-8330-2FBF4F76A85B}"/>
              </a:ext>
            </a:extLst>
          </p:cNvPr>
          <p:cNvSpPr/>
          <p:nvPr/>
        </p:nvSpPr>
        <p:spPr>
          <a:xfrm>
            <a:off x="2167076" y="368001"/>
            <a:ext cx="52004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sz="5400" b="1" cap="none" spc="0" dirty="0">
                <a:ln/>
                <a:solidFill>
                  <a:srgbClr val="FFC000"/>
                </a:solidFill>
                <a:effectLst/>
              </a:rPr>
              <a:t>Sample Output</a:t>
            </a:r>
            <a:endParaRPr lang="en-IN" sz="5400" b="1" cap="none" spc="0" dirty="0">
              <a:ln/>
              <a:solidFill>
                <a:srgbClr val="FFC000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38" y="2133600"/>
            <a:ext cx="7492753" cy="3777622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FFC000"/>
                </a:solidFill>
                <a:latin typeface="Adobe Garamond Pro Bold" panose="02020702060506020403" pitchFamily="18" charset="0"/>
              </a:rPr>
              <a:t>Methods:</a:t>
            </a:r>
          </a:p>
          <a:p>
            <a:r>
              <a:rPr dirty="0"/>
              <a:t>- </a:t>
            </a:r>
            <a:r>
              <a:rPr dirty="0">
                <a:latin typeface="Adobe Garamond Pro Bold" panose="02020702060506020403" pitchFamily="18" charset="0"/>
              </a:rPr>
              <a:t>Manual </a:t>
            </a:r>
            <a:r>
              <a:rPr lang="en-IN" dirty="0">
                <a:latin typeface="Adobe Garamond Pro Bold" panose="02020702060506020403" pitchFamily="18" charset="0"/>
              </a:rPr>
              <a:t>Validation</a:t>
            </a:r>
            <a:endParaRPr dirty="0">
              <a:latin typeface="Adobe Garamond Pro Bold" panose="02020702060506020403" pitchFamily="18" charset="0"/>
            </a:endParaRPr>
          </a:p>
          <a:p>
            <a:r>
              <a:rPr dirty="0">
                <a:latin typeface="Adobe Garamond Pro Bold" panose="02020702060506020403" pitchFamily="18" charset="0"/>
              </a:rPr>
              <a:t>- VADER vs BERT</a:t>
            </a:r>
            <a:r>
              <a:rPr lang="en-US" dirty="0">
                <a:latin typeface="Adobe Garamond Pro Bold" panose="02020702060506020403" pitchFamily="18" charset="0"/>
              </a:rPr>
              <a:t> vs FINBERT vs ZERO-SHOT vs TEXTBLOB</a:t>
            </a:r>
            <a:r>
              <a:rPr dirty="0">
                <a:latin typeface="Adobe Garamond Pro Bold" panose="02020702060506020403" pitchFamily="18" charset="0"/>
              </a:rPr>
              <a:t> output </a:t>
            </a:r>
            <a:r>
              <a:rPr lang="en-US" dirty="0">
                <a:latin typeface="Adobe Garamond Pro Bold" panose="02020702060506020403" pitchFamily="18" charset="0"/>
              </a:rPr>
              <a:t>    	</a:t>
            </a:r>
            <a:r>
              <a:rPr dirty="0">
                <a:latin typeface="Adobe Garamond Pro Bold" panose="02020702060506020403" pitchFamily="18" charset="0"/>
              </a:rPr>
              <a:t>comparison</a:t>
            </a:r>
          </a:p>
          <a:p>
            <a:r>
              <a:rPr dirty="0">
                <a:latin typeface="Adobe Garamond Pro Bold" panose="02020702060506020403" pitchFamily="18" charset="0"/>
              </a:rPr>
              <a:t>- Error inspection</a:t>
            </a:r>
          </a:p>
          <a:p>
            <a:r>
              <a:rPr dirty="0">
                <a:solidFill>
                  <a:srgbClr val="FF0000"/>
                </a:solidFill>
                <a:latin typeface="Adobe Garamond Pro Bold" panose="02020702060506020403" pitchFamily="18" charset="0"/>
              </a:rPr>
              <a:t>Planned Improvements:</a:t>
            </a:r>
          </a:p>
          <a:p>
            <a:r>
              <a:rPr dirty="0">
                <a:latin typeface="Adobe Garamond Pro Bold" panose="02020702060506020403" pitchFamily="18" charset="0"/>
              </a:rPr>
              <a:t>- Labeling UI</a:t>
            </a:r>
          </a:p>
          <a:p>
            <a:r>
              <a:rPr dirty="0">
                <a:latin typeface="Adobe Garamond Pro Bold" panose="02020702060506020403" pitchFamily="18" charset="0"/>
              </a:rPr>
              <a:t>- Performance </a:t>
            </a:r>
            <a:r>
              <a:rPr lang="en-IN" dirty="0">
                <a:latin typeface="Adobe Garamond Pro Bold" panose="02020702060506020403" pitchFamily="18" charset="0"/>
              </a:rPr>
              <a:t>Tracking</a:t>
            </a:r>
            <a:endParaRPr dirty="0">
              <a:latin typeface="Adobe Garamond Pro Bold" panose="020207020605060204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0EFF1-AA95-491B-A836-E7A823C65BA9}"/>
              </a:ext>
            </a:extLst>
          </p:cNvPr>
          <p:cNvSpPr/>
          <p:nvPr/>
        </p:nvSpPr>
        <p:spPr>
          <a:xfrm>
            <a:off x="1626798" y="562057"/>
            <a:ext cx="64940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4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Validation &amp; Evaluation</a:t>
            </a:r>
            <a:endParaRPr lang="en-IN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002060"/>
                </a:solidFill>
                <a:latin typeface="Adobe Caslon Pro Bold" panose="0205070206050A020403" pitchFamily="18" charset="0"/>
              </a:rPr>
              <a:t>Challenges: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Ambiguous headlines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API limits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Model disagreements</a:t>
            </a:r>
          </a:p>
          <a:p>
            <a:pPr>
              <a:buFont typeface="Wingdings" panose="05000000000000000000" pitchFamily="2" charset="2"/>
              <a:buChar char="Ø"/>
            </a:pPr>
            <a:endParaRPr b="1" dirty="0">
              <a:latin typeface="Adobe Caslon Pro Bold" panose="0205070206050A020403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solidFill>
                  <a:srgbClr val="C00000"/>
                </a:solidFill>
                <a:latin typeface="Adobe Caslon Pro Bold" panose="0205070206050A020403" pitchFamily="18" charset="0"/>
              </a:rPr>
              <a:t>Solutions: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Two model toggle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b="1" dirty="0">
                <a:latin typeface="Adobe Caslon Pro Bold" panose="0205070206050A020403" pitchFamily="18" charset="0"/>
              </a:rPr>
              <a:t>- Article limit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9B5CB-4C01-4B5E-A856-1667DF60C60C}"/>
              </a:ext>
            </a:extLst>
          </p:cNvPr>
          <p:cNvSpPr/>
          <p:nvPr/>
        </p:nvSpPr>
        <p:spPr>
          <a:xfrm>
            <a:off x="2261898" y="351329"/>
            <a:ext cx="50818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sz="5400" b="0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ahnschrift Condensed" panose="020B0502040204020203" pitchFamily="34" charset="0"/>
              </a:rPr>
              <a:t>Reflection &amp; Iteration</a:t>
            </a:r>
            <a:endParaRPr lang="en-IN" sz="5400" b="0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5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6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7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231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34" baseType="lpstr">
      <vt:lpstr>Adobe Caslon Pro</vt:lpstr>
      <vt:lpstr>Adobe Caslon Pro Bold</vt:lpstr>
      <vt:lpstr>Adobe Garamond Pro Bold</vt:lpstr>
      <vt:lpstr>Aharoni</vt:lpstr>
      <vt:lpstr>Algerian</vt:lpstr>
      <vt:lpstr>Arial</vt:lpstr>
      <vt:lpstr>Bahnschrift Condensed</vt:lpstr>
      <vt:lpstr>Calibri</vt:lpstr>
      <vt:lpstr>Calibri Light</vt:lpstr>
      <vt:lpstr>Century Gothic</vt:lpstr>
      <vt:lpstr>Corbel</vt:lpstr>
      <vt:lpstr>Garamond</vt:lpstr>
      <vt:lpstr>Impact</vt:lpstr>
      <vt:lpstr>MS Shell Dlg 2</vt:lpstr>
      <vt:lpstr>Wingdings</vt:lpstr>
      <vt:lpstr>Wingdings 3</vt:lpstr>
      <vt:lpstr>Wisp</vt:lpstr>
      <vt:lpstr>Organic</vt:lpstr>
      <vt:lpstr>Retrospect</vt:lpstr>
      <vt:lpstr>Main Event</vt:lpstr>
      <vt:lpstr>Ion Boardroom</vt:lpstr>
      <vt:lpstr>Basis</vt:lpstr>
      <vt:lpstr>Ion</vt:lpstr>
      <vt:lpstr>Madison</vt:lpstr>
      <vt:lpstr>PowerPoint Presentation</vt:lpstr>
      <vt:lpstr>Project 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Sentiment Analysis Tool</dc:title>
  <dc:subject/>
  <dc:creator>Mandar</dc:creator>
  <cp:keywords/>
  <dc:description>generated using python-pptx</dc:description>
  <cp:lastModifiedBy>More, Mandar</cp:lastModifiedBy>
  <cp:revision>16</cp:revision>
  <dcterms:created xsi:type="dcterms:W3CDTF">2013-01-27T09:14:16Z</dcterms:created>
  <dcterms:modified xsi:type="dcterms:W3CDTF">2025-08-02T07:52:38Z</dcterms:modified>
  <cp:category/>
</cp:coreProperties>
</file>