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8" r:id="rId7"/>
    <p:sldId id="262" r:id="rId8"/>
    <p:sldId id="269" r:id="rId9"/>
    <p:sldId id="263" r:id="rId10"/>
    <p:sldId id="270" r:id="rId11"/>
    <p:sldId id="264" r:id="rId12"/>
    <p:sldId id="271" r:id="rId13"/>
    <p:sldId id="273" r:id="rId14"/>
    <p:sldId id="265" r:id="rId15"/>
    <p:sldId id="274" r:id="rId16"/>
    <p:sldId id="275" r:id="rId17"/>
    <p:sldId id="266" r:id="rId18"/>
    <p:sldId id="276" r:id="rId19"/>
    <p:sldId id="267" r:id="rId20"/>
  </p:sldIdLst>
  <p:sldSz cx="18288000" cy="10287000"/>
  <p:notesSz cx="6858000" cy="9144000"/>
  <p:embeddedFontLst>
    <p:embeddedFont>
      <p:font typeface="Century Gothic Paneuropean" panose="020B0604020202020204" charset="0"/>
      <p:regular r:id="rId21"/>
    </p:embeddedFont>
    <p:embeddedFont>
      <p:font typeface="Lora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ream Avenue" panose="020B0604020202020204" charset="0"/>
      <p:regular r:id="rId27"/>
    </p:embeddedFont>
    <p:embeddedFont>
      <p:font typeface="TAN Pearl" panose="020B0604020202020204" charset="0"/>
      <p:regular r:id="rId28"/>
    </p:embeddedFont>
    <p:embeddedFont>
      <p:font typeface="Century Gothic Paneuropean Bold" panose="020B0604020202020204" charset="0"/>
      <p:regular r:id="rId29"/>
    </p:embeddedFont>
    <p:embeddedFont>
      <p:font typeface="微軟正黑體 Light" panose="020B0304030504040204" pitchFamily="34" charset="-120"/>
      <p:regular r:id="rId30"/>
    </p:embeddedFont>
    <p:embeddedFont>
      <p:font typeface="Lora Bold" panose="020B0604020202020204" charset="0"/>
      <p:regular r:id="rId31"/>
    </p:embeddedFont>
    <p:embeddedFont>
      <p:font typeface="Lora Italics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12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790083" y="1311549"/>
            <a:ext cx="6998751" cy="7663902"/>
            <a:chOff x="0" y="0"/>
            <a:chExt cx="5759450" cy="6306820"/>
          </a:xfrm>
        </p:grpSpPr>
        <p:sp>
          <p:nvSpPr>
            <p:cNvPr id="6" name="Freeform 6"/>
            <p:cNvSpPr/>
            <p:nvPr/>
          </p:nvSpPr>
          <p:spPr>
            <a:xfrm>
              <a:off x="0" y="-109220"/>
              <a:ext cx="5759450" cy="6416040"/>
            </a:xfrm>
            <a:custGeom>
              <a:avLst/>
              <a:gdLst/>
              <a:ahLst/>
              <a:cxnLst/>
              <a:rect l="l" t="t" r="r" b="b"/>
              <a:pathLst>
                <a:path w="5759450" h="6416040">
                  <a:moveTo>
                    <a:pt x="3689350" y="2145030"/>
                  </a:moveTo>
                  <a:lnTo>
                    <a:pt x="5759450" y="1197610"/>
                  </a:lnTo>
                  <a:lnTo>
                    <a:pt x="5759450" y="2886710"/>
                  </a:lnTo>
                  <a:lnTo>
                    <a:pt x="4556760" y="3754120"/>
                  </a:lnTo>
                  <a:cubicBezTo>
                    <a:pt x="4946650" y="3728720"/>
                    <a:pt x="5336540" y="3740150"/>
                    <a:pt x="5723890" y="3787140"/>
                  </a:cubicBezTo>
                  <a:lnTo>
                    <a:pt x="5585460" y="5309870"/>
                  </a:lnTo>
                  <a:cubicBezTo>
                    <a:pt x="3920490" y="5110480"/>
                    <a:pt x="871220" y="6416040"/>
                    <a:pt x="871220" y="6416040"/>
                  </a:cubicBezTo>
                  <a:lnTo>
                    <a:pt x="871220" y="5125720"/>
                  </a:lnTo>
                  <a:lnTo>
                    <a:pt x="833120" y="5143500"/>
                  </a:lnTo>
                  <a:cubicBezTo>
                    <a:pt x="538480" y="5278120"/>
                    <a:pt x="189230" y="5148580"/>
                    <a:pt x="54610" y="4852670"/>
                  </a:cubicBezTo>
                  <a:cubicBezTo>
                    <a:pt x="17780" y="4776470"/>
                    <a:pt x="0" y="4692650"/>
                    <a:pt x="0" y="4607560"/>
                  </a:cubicBezTo>
                  <a:lnTo>
                    <a:pt x="0" y="4607560"/>
                  </a:lnTo>
                  <a:cubicBezTo>
                    <a:pt x="0" y="4114800"/>
                    <a:pt x="207010" y="3644900"/>
                    <a:pt x="570230" y="3310890"/>
                  </a:cubicBezTo>
                  <a:lnTo>
                    <a:pt x="1681480" y="2293620"/>
                  </a:lnTo>
                  <a:cubicBezTo>
                    <a:pt x="1130300" y="2419350"/>
                    <a:pt x="563880" y="2466340"/>
                    <a:pt x="0" y="2437130"/>
                  </a:cubicBezTo>
                  <a:lnTo>
                    <a:pt x="0" y="1084580"/>
                  </a:lnTo>
                  <a:cubicBezTo>
                    <a:pt x="1257300" y="1145540"/>
                    <a:pt x="2424430" y="811530"/>
                    <a:pt x="3529330" y="203200"/>
                  </a:cubicBezTo>
                  <a:cubicBezTo>
                    <a:pt x="3896360" y="0"/>
                    <a:pt x="4358640" y="133350"/>
                    <a:pt x="4561840" y="500380"/>
                  </a:cubicBezTo>
                  <a:cubicBezTo>
                    <a:pt x="4624070" y="613410"/>
                    <a:pt x="4657090" y="739140"/>
                    <a:pt x="4657090" y="867410"/>
                  </a:cubicBezTo>
                  <a:lnTo>
                    <a:pt x="4657090" y="923290"/>
                  </a:lnTo>
                  <a:cubicBezTo>
                    <a:pt x="4657090" y="1136650"/>
                    <a:pt x="4568190" y="1339850"/>
                    <a:pt x="4410710" y="1483360"/>
                  </a:cubicBezTo>
                  <a:cubicBezTo>
                    <a:pt x="4122420" y="1747520"/>
                    <a:pt x="3689350" y="2145030"/>
                    <a:pt x="3689350" y="2145030"/>
                  </a:cubicBezTo>
                  <a:close/>
                </a:path>
              </a:pathLst>
            </a:custGeom>
            <a:blipFill>
              <a:blip r:embed="rId2"/>
              <a:stretch>
                <a:fillRect l="-32193" r="-3219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-3725255" y="7105272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10" y="0"/>
                </a:lnTo>
                <a:lnTo>
                  <a:pt x="7450510" y="7450510"/>
                </a:lnTo>
                <a:lnTo>
                  <a:pt x="0" y="7450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86236" y="2979683"/>
            <a:ext cx="5082558" cy="203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83"/>
              </a:lnSpc>
            </a:pPr>
            <a:r>
              <a:rPr lang="en-US" sz="7299" spc="240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論壇對品牌影響分析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86236" y="6243960"/>
            <a:ext cx="6627597" cy="612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64"/>
              </a:lnSpc>
              <a:spcBef>
                <a:spcPct val="0"/>
              </a:spcBef>
            </a:pPr>
            <a:r>
              <a:rPr lang="en-US" sz="36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謝旻臻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8" y="0"/>
            <a:ext cx="14966342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 dirty="0" err="1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可疑用詞篩選</a:t>
            </a:r>
            <a:r>
              <a:rPr lang="en-US" sz="8192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-</a:t>
            </a:r>
            <a:r>
              <a:rPr lang="zh-TW" altLang="en-US" sz="4400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約有</a:t>
            </a:r>
            <a:r>
              <a:rPr lang="en-US" altLang="zh-TW" sz="4400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500</a:t>
            </a:r>
            <a:r>
              <a:rPr lang="zh-TW" altLang="en-US" sz="4400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個</a:t>
            </a:r>
            <a:r>
              <a:rPr lang="en-US" altLang="zh-TW" sz="4400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</a:t>
            </a:r>
            <a:r>
              <a:rPr lang="zh-TW" altLang="en-US" sz="4400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後面會去敏感</a:t>
            </a:r>
            <a:r>
              <a:rPr lang="en-US" altLang="zh-TW" sz="4400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)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415" y="1726998"/>
            <a:ext cx="1954798" cy="52316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851" y="1726998"/>
            <a:ext cx="1977396" cy="77061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859" y="1654668"/>
            <a:ext cx="1875702" cy="793218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3554917"/>
            <a:ext cx="6048375" cy="3000375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9517014" y="4108907"/>
            <a:ext cx="922386" cy="729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1225472" y="2717919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後面深度學習有發現機率不合理</a:t>
            </a:r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</a:t>
            </a:r>
            <a:r>
              <a:rPr lang="zh-TW" altLang="en-US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，做脫敏處裡</a:t>
            </a:r>
            <a:endParaRPr lang="zh-TW" altLang="en-US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862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7" y="3748396"/>
            <a:ext cx="13458617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ML-既定帳號或發言有高風險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638300"/>
            <a:ext cx="10134600" cy="71117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文字方塊 14"/>
          <p:cNvSpPr txBox="1"/>
          <p:nvPr/>
        </p:nvSpPr>
        <p:spPr>
          <a:xfrm>
            <a:off x="3657600" y="729874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特徵重要性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499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657600" y="729874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帳號篩選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624363"/>
            <a:ext cx="10888422" cy="63385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039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7" y="3748396"/>
            <a:ext cx="13458617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DL-預測新的發言是否有風險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23900"/>
            <a:ext cx="7696200" cy="896036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4343400" y="1143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預測用句子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2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3500"/>
            <a:ext cx="7696200" cy="83632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4562302" y="571500"/>
            <a:ext cx="404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預測用句子是詐騙機率</a:t>
            </a:r>
            <a:endParaRPr lang="zh-TW" altLang="en-US" sz="24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0" y="22479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如果可以再多些時間，或許字詞可以判定精準一點，機率會參考性更高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76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7" y="3748396"/>
            <a:ext cx="13458617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事件性圖表呈現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4248"/>
          <a:stretch/>
        </p:blipFill>
        <p:spPr>
          <a:xfrm>
            <a:off x="1974965" y="1765069"/>
            <a:ext cx="14097000" cy="41148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23900"/>
            <a:ext cx="11407877" cy="1600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23913" t="28928" b="17207"/>
          <a:stretch/>
        </p:blipFill>
        <p:spPr>
          <a:xfrm>
            <a:off x="3886200" y="5879869"/>
            <a:ext cx="11963400" cy="4114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62199" y="6824240"/>
            <a:ext cx="23622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VT </a:t>
            </a:r>
            <a:r>
              <a:rPr lang="zh-TW" altLang="en-US" b="1" dirty="0" smtClean="0">
                <a:solidFill>
                  <a:srgbClr val="FF0000"/>
                </a:solidFill>
              </a:rPr>
              <a:t>走勢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69127" y="3268471"/>
            <a:ext cx="23552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詐騙字詞關鍵字次</a:t>
            </a:r>
            <a:r>
              <a:rPr lang="zh-TW" altLang="en-US" b="1" dirty="0">
                <a:solidFill>
                  <a:srgbClr val="FF0000"/>
                </a:solidFill>
              </a:rPr>
              <a:t>數</a:t>
            </a:r>
          </a:p>
        </p:txBody>
      </p:sp>
    </p:spTree>
    <p:extLst>
      <p:ext uri="{BB962C8B-B14F-4D97-AF65-F5344CB8AC3E}">
        <p14:creationId xmlns:p14="http://schemas.microsoft.com/office/powerpoint/2010/main" val="198143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0418" y="-2441628"/>
            <a:ext cx="8690625" cy="6352057"/>
          </a:xfrm>
          <a:custGeom>
            <a:avLst/>
            <a:gdLst/>
            <a:ahLst/>
            <a:cxnLst/>
            <a:rect l="l" t="t" r="r" b="b"/>
            <a:pathLst>
              <a:path w="8690625" h="6352057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867732" y="1894363"/>
            <a:ext cx="6498274" cy="6498274"/>
            <a:chOff x="0" y="0"/>
            <a:chExt cx="8916670" cy="8916670"/>
          </a:xfrm>
        </p:grpSpPr>
        <p:sp>
          <p:nvSpPr>
            <p:cNvPr id="4" name="Freeform 4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4940" y="154940"/>
              <a:ext cx="8605520" cy="8605520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5472712" y="8064712"/>
            <a:ext cx="1786588" cy="1676145"/>
          </a:xfrm>
          <a:custGeom>
            <a:avLst/>
            <a:gdLst/>
            <a:ahLst/>
            <a:cxnLst/>
            <a:rect l="l" t="t" r="r" b="b"/>
            <a:pathLst>
              <a:path w="1786588" h="1676145">
                <a:moveTo>
                  <a:pt x="0" y="0"/>
                </a:moveTo>
                <a:lnTo>
                  <a:pt x="1786588" y="0"/>
                </a:lnTo>
                <a:lnTo>
                  <a:pt x="1786588" y="1676145"/>
                </a:lnTo>
                <a:lnTo>
                  <a:pt x="0" y="16761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733306" y="6547977"/>
            <a:ext cx="8690625" cy="6352057"/>
          </a:xfrm>
          <a:custGeom>
            <a:avLst/>
            <a:gdLst/>
            <a:ahLst/>
            <a:cxnLst/>
            <a:rect l="l" t="t" r="r" b="b"/>
            <a:pathLst>
              <a:path w="8690625" h="6352057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44780" y="3519295"/>
            <a:ext cx="304087" cy="3040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AB9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18407" y="1688800"/>
            <a:ext cx="7397235" cy="129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90"/>
              </a:lnSpc>
            </a:pPr>
            <a:r>
              <a:rPr lang="en-US" sz="6457">
                <a:solidFill>
                  <a:srgbClr val="000000"/>
                </a:solidFill>
                <a:latin typeface="TAN Pearl"/>
                <a:ea typeface="TAN Pearl"/>
                <a:cs typeface="TAN Pearl"/>
                <a:sym typeface="TAN Pearl"/>
              </a:rPr>
              <a:t>研究目的、動機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73216" y="3881854"/>
            <a:ext cx="5280368" cy="107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91"/>
              </a:lnSpc>
              <a:spcBef>
                <a:spcPct val="0"/>
              </a:spcBef>
            </a:pPr>
            <a:r>
              <a:rPr lang="en-US" sz="2065" i="1">
                <a:solidFill>
                  <a:srgbClr val="010101"/>
                </a:solidFill>
                <a:latin typeface="Lora Italics"/>
                <a:ea typeface="Lora Italics"/>
                <a:cs typeface="Lora Italics"/>
                <a:sym typeface="Lora Italics"/>
              </a:rPr>
              <a:t>希望研究能即時性的使用來做分析，故資料來源選定，ptt、mobile01、Finfo等三個論壇網站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73216" y="3481195"/>
            <a:ext cx="2133832" cy="380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75"/>
              </a:lnSpc>
              <a:spcBef>
                <a:spcPct val="0"/>
              </a:spcBef>
            </a:pPr>
            <a:r>
              <a:rPr lang="en-US" sz="2268" b="1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研究動機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44780" y="5060726"/>
            <a:ext cx="304087" cy="30408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AB9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873216" y="5352133"/>
            <a:ext cx="5280368" cy="107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91"/>
              </a:lnSpc>
              <a:spcBef>
                <a:spcPct val="0"/>
              </a:spcBef>
            </a:pPr>
            <a:r>
              <a:rPr lang="en-US" sz="2065" i="1">
                <a:solidFill>
                  <a:srgbClr val="010101"/>
                </a:solidFill>
                <a:latin typeface="Lora Italics"/>
                <a:ea typeface="Lora Italics"/>
                <a:cs typeface="Lora Italics"/>
                <a:sym typeface="Lora Italics"/>
              </a:rPr>
              <a:t>網路訊息無遠弗屆，然也有所危機，主要來自於同業競爭、詐騙等，可利用訊息平台公開澄清，來維持品牌形象。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73216" y="5022626"/>
            <a:ext cx="2133832" cy="380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75"/>
              </a:lnSpc>
              <a:spcBef>
                <a:spcPct val="0"/>
              </a:spcBef>
            </a:pPr>
            <a:r>
              <a:rPr lang="en-US" sz="2268" b="1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品牌價值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17195" y="142135"/>
            <a:ext cx="4307356" cy="2099836"/>
          </a:xfrm>
          <a:custGeom>
            <a:avLst/>
            <a:gdLst/>
            <a:ahLst/>
            <a:cxnLst/>
            <a:rect l="l" t="t" r="r" b="b"/>
            <a:pathLst>
              <a:path w="4307356" h="2099836">
                <a:moveTo>
                  <a:pt x="0" y="0"/>
                </a:moveTo>
                <a:lnTo>
                  <a:pt x="4307356" y="0"/>
                </a:lnTo>
                <a:lnTo>
                  <a:pt x="4307356" y="2099836"/>
                </a:lnTo>
                <a:lnTo>
                  <a:pt x="0" y="2099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24609" y="2426919"/>
            <a:ext cx="7295498" cy="7241135"/>
          </a:xfrm>
          <a:custGeom>
            <a:avLst/>
            <a:gdLst/>
            <a:ahLst/>
            <a:cxnLst/>
            <a:rect l="l" t="t" r="r" b="b"/>
            <a:pathLst>
              <a:path w="7295498" h="7241135">
                <a:moveTo>
                  <a:pt x="0" y="0"/>
                </a:moveTo>
                <a:lnTo>
                  <a:pt x="7295498" y="0"/>
                </a:lnTo>
                <a:lnTo>
                  <a:pt x="7295498" y="7241135"/>
                </a:lnTo>
                <a:lnTo>
                  <a:pt x="0" y="72411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66272" y="2426919"/>
            <a:ext cx="7321443" cy="7241135"/>
          </a:xfrm>
          <a:custGeom>
            <a:avLst/>
            <a:gdLst/>
            <a:ahLst/>
            <a:cxnLst/>
            <a:rect l="l" t="t" r="r" b="b"/>
            <a:pathLst>
              <a:path w="7321443" h="7241135">
                <a:moveTo>
                  <a:pt x="0" y="0"/>
                </a:moveTo>
                <a:lnTo>
                  <a:pt x="7321443" y="0"/>
                </a:lnTo>
                <a:lnTo>
                  <a:pt x="7321443" y="7241135"/>
                </a:lnTo>
                <a:lnTo>
                  <a:pt x="0" y="7241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矩形 5"/>
          <p:cNvSpPr/>
          <p:nvPr/>
        </p:nvSpPr>
        <p:spPr>
          <a:xfrm>
            <a:off x="1143000" y="7124700"/>
            <a:ext cx="7544715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51839" y="2933700"/>
            <a:ext cx="7544715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00000" y="8267700"/>
            <a:ext cx="7544715" cy="1585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43000" y="49530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網路上與金錢相關有許多假消息、詐騙、同業競爭等行為，故對於此現象，品牌或許可以進行預測分析，以澄清，或是法律來保護品牌價值。</a:t>
            </a:r>
            <a:endParaRPr lang="zh-TW" altLang="en-US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814615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專案內容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78904" y="4086777"/>
            <a:ext cx="12130193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1.爬蟲來源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80616" y="4632489"/>
            <a:ext cx="12130193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2.資料清整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78904" y="5126396"/>
            <a:ext cx="12130193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3.可疑用詞篩選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80616" y="5672108"/>
            <a:ext cx="12130193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4.ML-既定帳號或發言有高風險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80616" y="6167408"/>
            <a:ext cx="12130193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5.DL-預測新的發言是否有風險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78904" y="6763533"/>
            <a:ext cx="12130193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6.事件性圖表呈現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7" y="3748396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爬蟲來源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0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 dirty="0" err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爬蟲來源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60" y="4813355"/>
            <a:ext cx="8322539" cy="99974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101" y="3670648"/>
            <a:ext cx="8322540" cy="85755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966" y="6238272"/>
            <a:ext cx="8555977" cy="84333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966" y="7197120"/>
            <a:ext cx="5719599" cy="19003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559" y="579701"/>
            <a:ext cx="6372017" cy="296050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257300" y="1970542"/>
            <a:ext cx="5257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Finfo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專業保險論壇區，與壽險、產品、投資型，等字眼相關的文章即發文全部爬下來，總共有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22.5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萬筆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Mobile01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從人身保險、生活理財、綜合理財等看板爬蟲，共爬得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682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1123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57677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筆資料。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Ptt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"Insurance", "</a:t>
            </a:r>
            <a:r>
              <a:rPr lang="en-US" altLang="zh-TW" sz="24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WomenTalk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", "Stock", "</a:t>
            </a:r>
            <a:r>
              <a:rPr lang="en-US" altLang="zh-TW" sz="24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Lifeismoney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", "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Gossiping“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爬取有關鍵字如以下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保險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國泰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國泰人壽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保單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理賠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詐騙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推薦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壽險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”, “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產險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共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3.6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萬筆。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合計約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5.95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萬筆，合計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82mb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大小。</a:t>
            </a:r>
            <a:endParaRPr lang="zh-TW" altLang="en-US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87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7" y="3748396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資料清整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266700"/>
            <a:ext cx="11430000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 err="1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資料清整</a:t>
            </a:r>
            <a:r>
              <a:rPr lang="en-US" altLang="zh-TW" sz="8192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</a:t>
            </a:r>
            <a:r>
              <a:rPr lang="zh-TW" altLang="en-US" sz="8192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以</a:t>
            </a:r>
            <a:r>
              <a:rPr lang="en-US" altLang="zh-TW" sz="8192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PTT</a:t>
            </a:r>
            <a:r>
              <a:rPr lang="zh-TW" altLang="en-US" sz="8192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為例</a:t>
            </a:r>
            <a:r>
              <a:rPr lang="en-US" altLang="zh-TW" sz="8192" b="1" dirty="0" smtClean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)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57" y="1752676"/>
            <a:ext cx="9486618" cy="582922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434114"/>
            <a:ext cx="5664123" cy="2734154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6883323" y="4305300"/>
            <a:ext cx="736677" cy="609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219200" y="3238500"/>
            <a:ext cx="1143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236420" y="1562176"/>
            <a:ext cx="9756179" cy="32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2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7" y="3748396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可疑用詞篩選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288</Words>
  <Application>Microsoft Office PowerPoint</Application>
  <PresentationFormat>自訂</PresentationFormat>
  <Paragraphs>40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Century Gothic Paneuropean</vt:lpstr>
      <vt:lpstr>Lora</vt:lpstr>
      <vt:lpstr>Calibri</vt:lpstr>
      <vt:lpstr>Dream Avenue</vt:lpstr>
      <vt:lpstr>TAN Pearl</vt:lpstr>
      <vt:lpstr>新細明體</vt:lpstr>
      <vt:lpstr>Century Gothic Paneuropean Bold</vt:lpstr>
      <vt:lpstr>微軟正黑體 Light</vt:lpstr>
      <vt:lpstr>Arial</vt:lpstr>
      <vt:lpstr>Lora Bold</vt:lpstr>
      <vt:lpstr>Lora Italics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White Minimal Professional Portfolio Presentation</dc:title>
  <dc:creator>Robby1206</dc:creator>
  <cp:lastModifiedBy>Robby1206</cp:lastModifiedBy>
  <cp:revision>10</cp:revision>
  <dcterms:created xsi:type="dcterms:W3CDTF">2006-08-16T00:00:00Z</dcterms:created>
  <dcterms:modified xsi:type="dcterms:W3CDTF">2025-04-11T13:44:54Z</dcterms:modified>
  <dc:identifier>DAGkUZwfpVA</dc:identifier>
</cp:coreProperties>
</file>