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81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D765-6EE8-BE20-4A0D-6843F7487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40ADC-A9AC-5A26-721F-8E1EF59C2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DAA-2320-1D2B-D35A-5F0DC991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C741-4F39-868A-C042-7459B036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34E3-E7E3-4954-3B20-A0435AF9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3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DB0-BE7A-8AA9-2D7C-FAF39CF5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95D4E-D176-DF83-5577-94FDE3904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966C6-775C-B36C-1094-14B8900C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BE336-5A14-107C-B2FB-7140B51A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04B5B-6B3A-EC07-B44D-3CD92AD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3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BEBFA-D8BE-9F7C-8508-6C5EA8234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7E192-22BB-5A37-D702-2250F44A5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9411-BFBD-1688-4F1D-50B1C4F5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AE0D-AD91-BF63-215C-0EFECE77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99392-1ABE-0083-3611-D161F88C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48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0AE-7529-BBA2-09C3-57A359C7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7E61-D833-AC5A-B6BF-F8CC4D50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5ECD-A5E2-3AF1-DA89-F060A84C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175E-D863-05C1-F4EB-274B204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FA5C-6734-806A-5C54-C8ED8E08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53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81B4-49E8-33B0-CA4E-85A8E9BC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2179F-2E8E-0366-28A2-D67B22A9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78CD-ED74-9B06-F14E-43ADDA9D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4F7E-750D-0C25-C240-3EE3D9CD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F9F3-FF94-2A47-CB47-95CF0F98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28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D5BF-AD18-620F-0AED-27D4D2F1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CAAAB-3118-5D05-5B81-691DAE791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7087E-F6B0-4694-EE58-BD91B29CD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D449C-B9C3-8DE7-AF88-1F5EAC79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CE8BA-5BD3-1B84-2F2B-499077D3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7D45-89EB-A187-BFD6-3F1784D5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51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C31E-D956-B7BC-6C93-7F566786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62889-9760-739F-D72F-299FB46C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7E0ED-938D-C500-40B1-8BFDEC7F0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71FB5-5014-6441-1149-D60BD0676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48D8-0C07-A4AB-58BC-694FBB71D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B285-ED24-06C0-F7B7-789003EB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C779F-4443-8F55-0F07-5075DCE9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91554-7144-6150-366F-5F3B58B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7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D7F9-D973-6E56-3123-B2869B52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72699-BE13-1698-606A-92214B3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6BCE5-EDAB-9048-3955-47D226B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AFF9-8ECF-EB3C-F405-45941099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AD28A-B163-3673-D30E-3863A460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CA3D9-322A-4DED-67E3-CF36C975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A8107-AFDE-EFD6-5AC3-03ABDF5D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78D5-C54E-238C-F11E-B64B2D1B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1468-E685-A83E-8199-B8748D11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28E55-981E-D6B6-C27E-7765B044D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5384-4B82-7E1F-5F7D-D92D4080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FB8C9-D61F-E2AB-8CD7-DCE8429E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C6974-68C8-3ACD-3E53-0FEC5E4D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1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BE07-DE62-3FD2-F7D7-26E92AD7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05E36-2941-2D01-4BA8-305FF26FA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D53DE-B447-ECBB-72CF-B39E9915A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5EC4-A6E7-110F-5914-F26A5D67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7364-D45E-1571-CCA0-42C3882C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8A4D9-6F43-8052-FE6B-1F75247F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79859-87CF-11CC-630C-71822B1F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727BD-386F-5595-F8ED-0AFDD874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C6EB-A764-3D2E-222F-570B33C1A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257DB-9AE2-4CFC-969A-05AE5528165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7617-D6AF-728C-94B7-71CD9EFF8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9690D-A196-DE96-66F0-4DE0F6EA6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AE6AE-0DBE-4FDD-8747-417950AD6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36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4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CEA9-7138-4B0D-0F72-82DD71AA3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1691"/>
            <a:ext cx="9144000" cy="103461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Proiect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Convertor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Tensiune-Frecvență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3515F-2907-AC12-2F52-DADD9E30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1243" y="6067790"/>
            <a:ext cx="3880757" cy="79021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Student: Manea Emil</a:t>
            </a:r>
          </a:p>
          <a:p>
            <a:pPr algn="r"/>
            <a:r>
              <a:rPr lang="en-US" dirty="0"/>
              <a:t>An 3 – TST RO gr.3 semigr.2</a:t>
            </a:r>
          </a:p>
        </p:txBody>
      </p:sp>
    </p:spTree>
    <p:extLst>
      <p:ext uri="{BB962C8B-B14F-4D97-AF65-F5344CB8AC3E}">
        <p14:creationId xmlns:p14="http://schemas.microsoft.com/office/powerpoint/2010/main" val="64276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19F3-917A-4C77-74B5-36D787626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CF1174C-FB7D-38C1-3643-196BB68BF1F1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IV.2. Integrator (</a:t>
            </a:r>
            <a:r>
              <a:rPr lang="en-US" sz="2000" b="1" dirty="0" err="1">
                <a:solidFill>
                  <a:srgbClr val="FF0000"/>
                </a:solidFill>
              </a:rPr>
              <a:t>simulare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64510-91D9-AECB-4283-F47522C9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" y="538728"/>
            <a:ext cx="11895100" cy="6319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63220F-AAE6-FB9A-4DEB-5CC8C03B18A6}"/>
              </a:ext>
            </a:extLst>
          </p:cNvPr>
          <p:cNvSpPr/>
          <p:nvPr/>
        </p:nvSpPr>
        <p:spPr>
          <a:xfrm>
            <a:off x="10897298" y="5259897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A6C620-75A1-6233-74A9-B67E6736F1B6}"/>
              </a:ext>
            </a:extLst>
          </p:cNvPr>
          <p:cNvSpPr/>
          <p:nvPr/>
        </p:nvSpPr>
        <p:spPr>
          <a:xfrm>
            <a:off x="10897298" y="5660007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7DDAEC-86D9-FD45-CCBB-1BD8D4D128B6}"/>
              </a:ext>
            </a:extLst>
          </p:cNvPr>
          <p:cNvCxnSpPr>
            <a:cxnSpLocks/>
          </p:cNvCxnSpPr>
          <p:nvPr/>
        </p:nvCxnSpPr>
        <p:spPr>
          <a:xfrm flipH="1">
            <a:off x="9236279" y="5376501"/>
            <a:ext cx="1661019" cy="1015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18B444-2074-A7CE-D7A9-4CAB009E87F1}"/>
              </a:ext>
            </a:extLst>
          </p:cNvPr>
          <p:cNvCxnSpPr>
            <a:cxnSpLocks/>
          </p:cNvCxnSpPr>
          <p:nvPr/>
        </p:nvCxnSpPr>
        <p:spPr>
          <a:xfrm flipH="1" flipV="1">
            <a:off x="9236279" y="5527503"/>
            <a:ext cx="1661018" cy="2297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A1F26-B991-4B07-6817-7E3B7C59D90A}"/>
                  </a:ext>
                </a:extLst>
              </p:cNvPr>
              <p:cNvSpPr txBox="1"/>
              <p:nvPr/>
            </p:nvSpPr>
            <p:spPr>
              <a:xfrm>
                <a:off x="8240788" y="5334869"/>
                <a:ext cx="1075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𝑃𝑟𝑎𝑔𝑢𝑟𝑖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9A1F26-B991-4B07-6817-7E3B7C59D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788" y="5334869"/>
                <a:ext cx="107523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11804F-4027-88D0-CEE6-301C400C5AE2}"/>
                  </a:ext>
                </a:extLst>
              </p:cNvPr>
              <p:cNvSpPr txBox="1"/>
              <p:nvPr/>
            </p:nvSpPr>
            <p:spPr>
              <a:xfrm>
                <a:off x="843168" y="527305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11804F-4027-88D0-CEE6-301C400C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8" y="5273055"/>
                <a:ext cx="4515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AA2A0-6BFC-3461-E6CB-20239DD18D33}"/>
                  </a:ext>
                </a:extLst>
              </p:cNvPr>
              <p:cNvSpPr txBox="1"/>
              <p:nvPr/>
            </p:nvSpPr>
            <p:spPr>
              <a:xfrm>
                <a:off x="3019573" y="5334869"/>
                <a:ext cx="446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BAA2A0-6BFC-3461-E6CB-20239DD18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73" y="5334869"/>
                <a:ext cx="44621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628C76-06F4-2724-AC31-DC323F0C48A7}"/>
                  </a:ext>
                </a:extLst>
              </p:cNvPr>
              <p:cNvSpPr txBox="1"/>
              <p:nvPr/>
            </p:nvSpPr>
            <p:spPr>
              <a:xfrm>
                <a:off x="5843939" y="5376501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628C76-06F4-2724-AC31-DC323F0C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39" y="5376501"/>
                <a:ext cx="4515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D1FC3A-88E6-C268-7115-DDDA411134B0}"/>
              </a:ext>
            </a:extLst>
          </p:cNvPr>
          <p:cNvCxnSpPr>
            <a:cxnSpLocks/>
          </p:cNvCxnSpPr>
          <p:nvPr/>
        </p:nvCxnSpPr>
        <p:spPr>
          <a:xfrm>
            <a:off x="552594" y="1493240"/>
            <a:ext cx="0" cy="4941116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648FC-7F82-F37F-E161-DB750CC033FD}"/>
              </a:ext>
            </a:extLst>
          </p:cNvPr>
          <p:cNvCxnSpPr>
            <a:cxnSpLocks/>
          </p:cNvCxnSpPr>
          <p:nvPr/>
        </p:nvCxnSpPr>
        <p:spPr>
          <a:xfrm>
            <a:off x="1626715" y="1493240"/>
            <a:ext cx="0" cy="4941116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839014-B8BE-8FA6-32AC-4EB71E5A9A75}"/>
              </a:ext>
            </a:extLst>
          </p:cNvPr>
          <p:cNvCxnSpPr>
            <a:cxnSpLocks/>
          </p:cNvCxnSpPr>
          <p:nvPr/>
        </p:nvCxnSpPr>
        <p:spPr>
          <a:xfrm>
            <a:off x="5235049" y="1493240"/>
            <a:ext cx="0" cy="4941116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8E456D-A673-AFA4-C101-C4C4AA38A0BA}"/>
              </a:ext>
            </a:extLst>
          </p:cNvPr>
          <p:cNvCxnSpPr>
            <a:cxnSpLocks/>
          </p:cNvCxnSpPr>
          <p:nvPr/>
        </p:nvCxnSpPr>
        <p:spPr>
          <a:xfrm>
            <a:off x="6855522" y="1493240"/>
            <a:ext cx="0" cy="4941116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3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32E2-8963-B9D0-D9F7-6D8F44C2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2D786C-FE36-B18C-3E42-6072816B4068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V.1. </a:t>
            </a:r>
            <a:r>
              <a:rPr lang="en-US" sz="2000" b="1" dirty="0" err="1">
                <a:solidFill>
                  <a:srgbClr val="FF0000"/>
                </a:solidFill>
              </a:rPr>
              <a:t>Intregul</a:t>
            </a:r>
            <a:r>
              <a:rPr lang="en-US" sz="2000" b="1" dirty="0">
                <a:solidFill>
                  <a:srgbClr val="FF0000"/>
                </a:solidFill>
              </a:rPr>
              <a:t> circuit (</a:t>
            </a:r>
            <a:r>
              <a:rPr lang="en-US" sz="2000" b="1" dirty="0" err="1">
                <a:solidFill>
                  <a:srgbClr val="FF0000"/>
                </a:solidFill>
              </a:rPr>
              <a:t>simulare</a:t>
            </a:r>
            <a:r>
              <a:rPr lang="en-US" sz="2000" b="1" dirty="0">
                <a:solidFill>
                  <a:srgbClr val="FF0000"/>
                </a:solidFill>
              </a:rPr>
              <a:t> pt </a:t>
            </a:r>
            <a:r>
              <a:rPr lang="en-US" sz="2000" b="1" dirty="0" err="1">
                <a:solidFill>
                  <a:srgbClr val="FF0000"/>
                </a:solidFill>
              </a:rPr>
              <a:t>frecvență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folosind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cursoare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D9CB0-266E-CCAB-3426-DA934496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" y="538728"/>
            <a:ext cx="11895100" cy="6319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C437F1-F1FF-8975-71B1-99E68FB3BEDE}"/>
              </a:ext>
            </a:extLst>
          </p:cNvPr>
          <p:cNvSpPr/>
          <p:nvPr/>
        </p:nvSpPr>
        <p:spPr>
          <a:xfrm>
            <a:off x="9655727" y="6151492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3F1F5A-96C4-A470-BE7D-0A33B0079557}"/>
              </a:ext>
            </a:extLst>
          </p:cNvPr>
          <p:cNvCxnSpPr>
            <a:cxnSpLocks/>
          </p:cNvCxnSpPr>
          <p:nvPr/>
        </p:nvCxnSpPr>
        <p:spPr>
          <a:xfrm flipH="1" flipV="1">
            <a:off x="9110444" y="6151492"/>
            <a:ext cx="545283" cy="755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920B00-E79E-EBC4-976D-AFCBA4397791}"/>
                  </a:ext>
                </a:extLst>
              </p:cNvPr>
              <p:cNvSpPr txBox="1"/>
              <p:nvPr/>
            </p:nvSpPr>
            <p:spPr>
              <a:xfrm>
                <a:off x="6167509" y="5910912"/>
                <a:ext cx="304025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=2.501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920B00-E79E-EBC4-976D-AFCBA4397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509" y="5910912"/>
                <a:ext cx="3040256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683F66D-DABE-8B79-40CD-64F9505E7E65}"/>
              </a:ext>
            </a:extLst>
          </p:cNvPr>
          <p:cNvSpPr txBox="1"/>
          <p:nvPr/>
        </p:nvSpPr>
        <p:spPr>
          <a:xfrm>
            <a:off x="699286" y="1675870"/>
            <a:ext cx="523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Putem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să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obtinem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frecvența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și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mai</a:t>
            </a:r>
            <a:r>
              <a:rPr lang="en-GB" dirty="0">
                <a:solidFill>
                  <a:srgbClr val="FF0000"/>
                </a:solidFill>
              </a:rPr>
              <a:t> precis cu .</a:t>
            </a:r>
            <a:r>
              <a:rPr lang="en-GB" dirty="0" err="1">
                <a:solidFill>
                  <a:srgbClr val="FF0000"/>
                </a:solidFill>
              </a:rPr>
              <a:t>meas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50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67C4F-0C91-E112-62B6-B7CDA6F1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C0DC72-608A-1804-6137-F8F5CC19C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0" y="1094655"/>
            <a:ext cx="6477561" cy="4816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33343-3216-2A00-8E65-43A72393B750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V.2. </a:t>
            </a:r>
            <a:r>
              <a:rPr lang="en-US" sz="2000" b="1" dirty="0" err="1">
                <a:solidFill>
                  <a:srgbClr val="FF0000"/>
                </a:solidFill>
              </a:rPr>
              <a:t>Intregul</a:t>
            </a:r>
            <a:r>
              <a:rPr lang="en-US" sz="2000" b="1" dirty="0">
                <a:solidFill>
                  <a:srgbClr val="FF0000"/>
                </a:solidFill>
              </a:rPr>
              <a:t> circuit (</a:t>
            </a:r>
            <a:r>
              <a:rPr lang="en-US" sz="2000" b="1" dirty="0" err="1">
                <a:solidFill>
                  <a:srgbClr val="FF0000"/>
                </a:solidFill>
              </a:rPr>
              <a:t>simulare</a:t>
            </a:r>
            <a:r>
              <a:rPr lang="en-US" sz="2000" b="1" dirty="0">
                <a:solidFill>
                  <a:srgbClr val="FF0000"/>
                </a:solidFill>
              </a:rPr>
              <a:t> pt </a:t>
            </a:r>
            <a:r>
              <a:rPr lang="en-US" sz="2000" b="1" dirty="0" err="1">
                <a:solidFill>
                  <a:srgbClr val="FF0000"/>
                </a:solidFill>
              </a:rPr>
              <a:t>frecvență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folosind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cursoare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5854-B739-5147-8FB9-6AC931481900}"/>
              </a:ext>
            </a:extLst>
          </p:cNvPr>
          <p:cNvSpPr/>
          <p:nvPr/>
        </p:nvSpPr>
        <p:spPr>
          <a:xfrm>
            <a:off x="1546897" y="4974671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1CE7CD-1A0D-5EA4-E66D-8556DD79A88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81139" y="5047158"/>
            <a:ext cx="1092168" cy="17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48045-2256-5E71-F970-02E7BA22435D}"/>
                  </a:ext>
                </a:extLst>
              </p:cNvPr>
              <p:cNvSpPr txBox="1"/>
              <p:nvPr/>
            </p:nvSpPr>
            <p:spPr>
              <a:xfrm>
                <a:off x="3273307" y="5027053"/>
                <a:ext cx="329673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=2.50004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E48045-2256-5E71-F970-02E7BA224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07" y="5027053"/>
                <a:ext cx="3296736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339E69D-8E8D-D8AC-9494-54EC8DF86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243" y="1503624"/>
            <a:ext cx="3711262" cy="746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5D1A55-3033-64A9-8F6F-0EA0415A4790}"/>
              </a:ext>
            </a:extLst>
          </p:cNvPr>
          <p:cNvSpPr txBox="1"/>
          <p:nvPr/>
        </p:nvSpPr>
        <p:spPr>
          <a:xfrm>
            <a:off x="6834861" y="2250449"/>
            <a:ext cx="53374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Prima </a:t>
            </a:r>
            <a:r>
              <a:rPr lang="en-GB" sz="1600" dirty="0" err="1">
                <a:solidFill>
                  <a:srgbClr val="FF0000"/>
                </a:solidFill>
              </a:rPr>
              <a:t>directivă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LTSpice</a:t>
            </a:r>
            <a:r>
              <a:rPr lang="en-GB" sz="1600" dirty="0">
                <a:solidFill>
                  <a:srgbClr val="FF0000"/>
                </a:solidFill>
              </a:rPr>
              <a:t>: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  - </a:t>
            </a:r>
            <a:r>
              <a:rPr lang="en-GB" sz="1600" dirty="0" err="1">
                <a:solidFill>
                  <a:srgbClr val="FF0000"/>
                </a:solidFill>
              </a:rPr>
              <a:t>Masoară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timput</a:t>
            </a:r>
            <a:r>
              <a:rPr lang="en-GB" sz="1600" dirty="0">
                <a:solidFill>
                  <a:srgbClr val="FF0000"/>
                </a:solidFill>
              </a:rPr>
              <a:t> (T1) cand </a:t>
            </a:r>
            <a:r>
              <a:rPr lang="en-GB" sz="1600" dirty="0" err="1">
                <a:solidFill>
                  <a:srgbClr val="FF0000"/>
                </a:solidFill>
              </a:rPr>
              <a:t>trece</a:t>
            </a:r>
            <a:r>
              <a:rPr lang="en-GB" sz="1600" dirty="0">
                <a:solidFill>
                  <a:srgbClr val="FF0000"/>
                </a:solidFill>
              </a:rPr>
              <a:t> prima data V(</a:t>
            </a:r>
            <a:r>
              <a:rPr lang="en-GB" sz="1600" dirty="0" err="1">
                <a:solidFill>
                  <a:srgbClr val="FF0000"/>
                </a:solidFill>
              </a:rPr>
              <a:t>Vd</a:t>
            </a:r>
            <a:r>
              <a:rPr lang="en-GB" sz="1600" dirty="0">
                <a:solidFill>
                  <a:srgbClr val="FF0000"/>
                </a:solidFill>
              </a:rPr>
              <a:t>) </a:t>
            </a:r>
            <a:r>
              <a:rPr lang="en-GB" sz="1600" dirty="0" err="1">
                <a:solidFill>
                  <a:srgbClr val="FF0000"/>
                </a:solidFill>
              </a:rPr>
              <a:t>prin</a:t>
            </a:r>
            <a:r>
              <a:rPr lang="en-GB" sz="1600" dirty="0">
                <a:solidFill>
                  <a:srgbClr val="FF0000"/>
                </a:solidFill>
              </a:rPr>
              <a:t> 0V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A </a:t>
            </a:r>
            <a:r>
              <a:rPr lang="en-GB" sz="1600" dirty="0" err="1">
                <a:solidFill>
                  <a:srgbClr val="FF0000"/>
                </a:solidFill>
              </a:rPr>
              <a:t>doua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directivă</a:t>
            </a:r>
            <a:r>
              <a:rPr lang="en-GB" sz="1600" dirty="0">
                <a:solidFill>
                  <a:srgbClr val="FF0000"/>
                </a:solidFill>
              </a:rPr>
              <a:t>: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- </a:t>
            </a:r>
            <a:r>
              <a:rPr lang="en-GB" sz="1600" dirty="0" err="1">
                <a:solidFill>
                  <a:srgbClr val="FF0000"/>
                </a:solidFill>
              </a:rPr>
              <a:t>Masoară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timput</a:t>
            </a:r>
            <a:r>
              <a:rPr lang="en-GB" sz="1600" dirty="0">
                <a:solidFill>
                  <a:srgbClr val="FF0000"/>
                </a:solidFill>
              </a:rPr>
              <a:t>(T2) cand V(</a:t>
            </a:r>
            <a:r>
              <a:rPr lang="en-GB" sz="1600" dirty="0" err="1">
                <a:solidFill>
                  <a:srgbClr val="FF0000"/>
                </a:solidFill>
              </a:rPr>
              <a:t>Vd</a:t>
            </a:r>
            <a:r>
              <a:rPr lang="en-GB" sz="1600" dirty="0">
                <a:solidFill>
                  <a:srgbClr val="FF0000"/>
                </a:solidFill>
              </a:rPr>
              <a:t>) </a:t>
            </a:r>
            <a:r>
              <a:rPr lang="en-GB" sz="1600" dirty="0" err="1">
                <a:solidFill>
                  <a:srgbClr val="FF0000"/>
                </a:solidFill>
              </a:rPr>
              <a:t>trece</a:t>
            </a:r>
            <a:r>
              <a:rPr lang="en-GB" sz="1600" dirty="0">
                <a:solidFill>
                  <a:srgbClr val="FF0000"/>
                </a:solidFill>
              </a:rPr>
              <a:t> a </a:t>
            </a:r>
            <a:r>
              <a:rPr lang="en-GB" sz="1600" dirty="0" err="1">
                <a:solidFill>
                  <a:srgbClr val="FF0000"/>
                </a:solidFill>
              </a:rPr>
              <a:t>doua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oara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prin</a:t>
            </a:r>
            <a:r>
              <a:rPr lang="en-GB" sz="1600" dirty="0">
                <a:solidFill>
                  <a:srgbClr val="FF0000"/>
                </a:solidFill>
              </a:rPr>
              <a:t> 0V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Ultima </a:t>
            </a:r>
            <a:r>
              <a:rPr lang="en-GB" sz="1600" dirty="0" err="1">
                <a:solidFill>
                  <a:srgbClr val="FF0000"/>
                </a:solidFill>
              </a:rPr>
              <a:t>directivă</a:t>
            </a:r>
            <a:r>
              <a:rPr lang="en-GB" sz="1600" dirty="0">
                <a:solidFill>
                  <a:srgbClr val="FF0000"/>
                </a:solidFill>
              </a:rPr>
              <a:t>: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- </a:t>
            </a:r>
            <a:r>
              <a:rPr lang="en-GB" sz="1600" dirty="0" err="1">
                <a:solidFill>
                  <a:srgbClr val="FF0000"/>
                </a:solidFill>
              </a:rPr>
              <a:t>Scade</a:t>
            </a:r>
            <a:r>
              <a:rPr lang="en-GB" sz="1600" dirty="0">
                <a:solidFill>
                  <a:srgbClr val="FF0000"/>
                </a:solidFill>
              </a:rPr>
              <a:t> T1 din T2, </a:t>
            </a:r>
            <a:r>
              <a:rPr lang="en-GB" sz="1600" dirty="0" err="1">
                <a:solidFill>
                  <a:srgbClr val="FF0000"/>
                </a:solidFill>
              </a:rPr>
              <a:t>aflănd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perioada</a:t>
            </a:r>
            <a:r>
              <a:rPr lang="en-GB" sz="1600" dirty="0">
                <a:solidFill>
                  <a:srgbClr val="FF0000"/>
                </a:solidFill>
              </a:rPr>
              <a:t> 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  - </a:t>
            </a:r>
            <a:r>
              <a:rPr lang="en-GB" sz="1600" dirty="0" err="1">
                <a:solidFill>
                  <a:srgbClr val="FF0000"/>
                </a:solidFill>
              </a:rPr>
              <a:t>Inversează</a:t>
            </a:r>
            <a:r>
              <a:rPr lang="en-GB" sz="1600" dirty="0">
                <a:solidFill>
                  <a:srgbClr val="FF0000"/>
                </a:solidFill>
              </a:rPr>
              <a:t>, </a:t>
            </a:r>
            <a:r>
              <a:rPr lang="en-GB" sz="1600" dirty="0" err="1">
                <a:solidFill>
                  <a:srgbClr val="FF0000"/>
                </a:solidFill>
              </a:rPr>
              <a:t>aflănd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600" dirty="0" err="1">
                <a:solidFill>
                  <a:srgbClr val="FF0000"/>
                </a:solidFill>
              </a:rPr>
              <a:t>frecvența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0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D5A83-26E2-0E57-24D0-7DF738E5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931ED6-9175-DE51-B60C-AEF20310CF4C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V.3. </a:t>
            </a:r>
            <a:r>
              <a:rPr lang="en-US" sz="2000" b="1" dirty="0" err="1">
                <a:solidFill>
                  <a:srgbClr val="FF0000"/>
                </a:solidFill>
              </a:rPr>
              <a:t>Intregul</a:t>
            </a:r>
            <a:r>
              <a:rPr lang="en-US" sz="2000" b="1" dirty="0">
                <a:solidFill>
                  <a:srgbClr val="FF0000"/>
                </a:solidFill>
              </a:rPr>
              <a:t> circuit (E24, </a:t>
            </a:r>
            <a:r>
              <a:rPr lang="en-US" sz="2000" b="1" dirty="0" err="1">
                <a:solidFill>
                  <a:srgbClr val="FF0000"/>
                </a:solidFill>
              </a:rPr>
              <a:t>frecvență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F595A-8C08-2B80-A5DC-8FE43122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1020871"/>
            <a:ext cx="6477561" cy="4816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95B913A-722A-4A48-9B27-6F7DE0192952}"/>
              </a:ext>
            </a:extLst>
          </p:cNvPr>
          <p:cNvSpPr/>
          <p:nvPr/>
        </p:nvSpPr>
        <p:spPr>
          <a:xfrm>
            <a:off x="4088761" y="4907559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0ECE49-8EDE-57A9-E62C-EB6C3AB437C9}"/>
              </a:ext>
            </a:extLst>
          </p:cNvPr>
          <p:cNvCxnSpPr>
            <a:cxnSpLocks/>
          </p:cNvCxnSpPr>
          <p:nvPr/>
        </p:nvCxnSpPr>
        <p:spPr>
          <a:xfrm>
            <a:off x="4723003" y="4964691"/>
            <a:ext cx="1092168" cy="17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75A839-A743-9F61-2EDD-756953CE54F3}"/>
                  </a:ext>
                </a:extLst>
              </p:cNvPr>
              <p:cNvSpPr txBox="1"/>
              <p:nvPr/>
            </p:nvSpPr>
            <p:spPr>
              <a:xfrm>
                <a:off x="5815171" y="4980046"/>
                <a:ext cx="329673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=2.50148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𝐾𝐻𝑧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75A839-A743-9F61-2EDD-756953CE5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171" y="4980046"/>
                <a:ext cx="3296736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294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D7965-AC05-A304-D5AD-492A1FED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9782FC2-9B64-FCF1-0F99-66276B1D48D0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V.4. </a:t>
            </a:r>
            <a:r>
              <a:rPr lang="en-US" sz="2000" b="1" dirty="0" err="1">
                <a:solidFill>
                  <a:srgbClr val="FF0000"/>
                </a:solidFill>
              </a:rPr>
              <a:t>Intregul</a:t>
            </a:r>
            <a:r>
              <a:rPr lang="en-US" sz="2000" b="1" dirty="0">
                <a:solidFill>
                  <a:srgbClr val="FF0000"/>
                </a:solidFill>
              </a:rPr>
              <a:t> circuit (f minim)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1EC7C-4A54-A04D-B2EB-AFD396BC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19" y="1020871"/>
            <a:ext cx="6477561" cy="48162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474228-7B34-3455-0097-0B6DB4A2360A}"/>
              </a:ext>
            </a:extLst>
          </p:cNvPr>
          <p:cNvSpPr/>
          <p:nvPr/>
        </p:nvSpPr>
        <p:spPr>
          <a:xfrm>
            <a:off x="4088761" y="4907559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5C5D56-C3D4-7EAC-EECE-CA885F88170F}"/>
              </a:ext>
            </a:extLst>
          </p:cNvPr>
          <p:cNvCxnSpPr>
            <a:cxnSpLocks/>
          </p:cNvCxnSpPr>
          <p:nvPr/>
        </p:nvCxnSpPr>
        <p:spPr>
          <a:xfrm>
            <a:off x="4723003" y="4964691"/>
            <a:ext cx="1092168" cy="17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8101A9-D603-F203-6AB4-C79AE8DF0595}"/>
                  </a:ext>
                </a:extLst>
              </p:cNvPr>
              <p:cNvSpPr txBox="1"/>
              <p:nvPr/>
            </p:nvSpPr>
            <p:spPr>
              <a:xfrm>
                <a:off x="5698207" y="4978454"/>
                <a:ext cx="363657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=435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=111.54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8101A9-D603-F203-6AB4-C79AE8DF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207" y="4978454"/>
                <a:ext cx="363657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980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566D-BB90-D9F3-F0B5-9E821DB3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DB2518B-BFA3-4DA7-5490-BC969EA438B0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V.5. </a:t>
            </a:r>
            <a:r>
              <a:rPr lang="en-US" sz="2000" b="1" dirty="0" err="1">
                <a:solidFill>
                  <a:srgbClr val="FF0000"/>
                </a:solidFill>
              </a:rPr>
              <a:t>Intregul</a:t>
            </a:r>
            <a:r>
              <a:rPr lang="en-US" sz="2000" b="1" dirty="0">
                <a:solidFill>
                  <a:srgbClr val="FF0000"/>
                </a:solidFill>
              </a:rPr>
              <a:t> circuit (f maxim)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04F9A-9410-1E1C-7843-7595F1C1C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9" y="1476462"/>
            <a:ext cx="5864820" cy="4360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7617D-01B9-5BFA-96BC-14CE7E93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02" y="1476462"/>
            <a:ext cx="5864820" cy="4360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E582F-2059-3545-4FFF-2715759599BE}"/>
              </a:ext>
            </a:extLst>
          </p:cNvPr>
          <p:cNvSpPr/>
          <p:nvPr/>
        </p:nvSpPr>
        <p:spPr>
          <a:xfrm>
            <a:off x="1228115" y="4983060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F7B64-B39E-EE29-201A-C5AB2D00B1EC}"/>
              </a:ext>
            </a:extLst>
          </p:cNvPr>
          <p:cNvCxnSpPr>
            <a:cxnSpLocks/>
          </p:cNvCxnSpPr>
          <p:nvPr/>
        </p:nvCxnSpPr>
        <p:spPr>
          <a:xfrm>
            <a:off x="1862357" y="5040192"/>
            <a:ext cx="1092168" cy="17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4E574C-8ABA-A1A2-B17C-92A2EE25BB2C}"/>
              </a:ext>
            </a:extLst>
          </p:cNvPr>
          <p:cNvSpPr/>
          <p:nvPr/>
        </p:nvSpPr>
        <p:spPr>
          <a:xfrm>
            <a:off x="7277976" y="4983060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1BAF32-0F0F-7BB8-416A-0395BDCEB9C7}"/>
              </a:ext>
            </a:extLst>
          </p:cNvPr>
          <p:cNvCxnSpPr>
            <a:cxnSpLocks/>
          </p:cNvCxnSpPr>
          <p:nvPr/>
        </p:nvCxnSpPr>
        <p:spPr>
          <a:xfrm>
            <a:off x="7912218" y="5040192"/>
            <a:ext cx="1092168" cy="1756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4F4397-FA31-7BDB-6FE2-319E09BF3399}"/>
                  </a:ext>
                </a:extLst>
              </p:cNvPr>
              <p:cNvSpPr txBox="1"/>
              <p:nvPr/>
            </p:nvSpPr>
            <p:spPr>
              <a:xfrm>
                <a:off x="2785795" y="5055547"/>
                <a:ext cx="3232616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=5.5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=3.434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4F4397-FA31-7BDB-6FE2-319E09BF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795" y="5055547"/>
                <a:ext cx="3232616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13E4C2-881B-FDED-DDB0-BED088DADA25}"/>
                  </a:ext>
                </a:extLst>
              </p:cNvPr>
              <p:cNvSpPr txBox="1"/>
              <p:nvPr/>
            </p:nvSpPr>
            <p:spPr>
              <a:xfrm>
                <a:off x="8918796" y="5020087"/>
                <a:ext cx="3224601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=5.55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~3.434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13E4C2-881B-FDED-DDB0-BED088DAD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796" y="5020087"/>
                <a:ext cx="3224601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41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85C8-6FBF-E852-0FC0-EF428A77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FB572A0-516E-B922-6E40-A49959E4C727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VI.1. </a:t>
            </a:r>
            <a:r>
              <a:rPr lang="en-US" sz="2000" b="1" dirty="0" err="1">
                <a:solidFill>
                  <a:srgbClr val="FF0000"/>
                </a:solidFill>
              </a:rPr>
              <a:t>Ieșire</a:t>
            </a:r>
            <a:r>
              <a:rPr lang="en-US" sz="2000" b="1" dirty="0">
                <a:solidFill>
                  <a:srgbClr val="FF0000"/>
                </a:solidFill>
              </a:rPr>
              <a:t> audio (</a:t>
            </a:r>
            <a:r>
              <a:rPr lang="en-US" sz="2000" b="1" dirty="0" err="1">
                <a:solidFill>
                  <a:srgbClr val="FF0000"/>
                </a:solidFill>
              </a:rPr>
              <a:t>filă</a:t>
            </a:r>
            <a:r>
              <a:rPr lang="en-US" sz="2000" b="1" dirty="0">
                <a:solidFill>
                  <a:srgbClr val="FF0000"/>
                </a:solidFill>
              </a:rPr>
              <a:t> .wav)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250A5F-839E-E794-AABB-6CAB3E00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563" y="5184086"/>
            <a:ext cx="8862828" cy="70110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1F158-8121-F771-24FF-019669EFFE60}"/>
              </a:ext>
            </a:extLst>
          </p:cNvPr>
          <p:cNvCxnSpPr>
            <a:cxnSpLocks/>
          </p:cNvCxnSpPr>
          <p:nvPr/>
        </p:nvCxnSpPr>
        <p:spPr>
          <a:xfrm flipV="1">
            <a:off x="2399252" y="1820411"/>
            <a:ext cx="0" cy="3363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9E8EB8-56C3-24B6-6AE9-F41545C8E1C7}"/>
              </a:ext>
            </a:extLst>
          </p:cNvPr>
          <p:cNvCxnSpPr>
            <a:cxnSpLocks/>
          </p:cNvCxnSpPr>
          <p:nvPr/>
        </p:nvCxnSpPr>
        <p:spPr>
          <a:xfrm flipV="1">
            <a:off x="4984460" y="2449585"/>
            <a:ext cx="0" cy="2734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C07CAA-A33D-3299-63A3-3941F73A71AB}"/>
              </a:ext>
            </a:extLst>
          </p:cNvPr>
          <p:cNvCxnSpPr>
            <a:cxnSpLocks/>
          </p:cNvCxnSpPr>
          <p:nvPr/>
        </p:nvCxnSpPr>
        <p:spPr>
          <a:xfrm flipV="1">
            <a:off x="7687114" y="3429000"/>
            <a:ext cx="0" cy="17550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D177C5-2D6A-A883-8B91-38AC43F45E8C}"/>
              </a:ext>
            </a:extLst>
          </p:cNvPr>
          <p:cNvCxnSpPr>
            <a:cxnSpLocks/>
          </p:cNvCxnSpPr>
          <p:nvPr/>
        </p:nvCxnSpPr>
        <p:spPr>
          <a:xfrm flipV="1">
            <a:off x="8569357" y="4018327"/>
            <a:ext cx="0" cy="11657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F93BB78-2464-AAEF-73A4-5A150CF48FFC}"/>
              </a:ext>
            </a:extLst>
          </p:cNvPr>
          <p:cNvCxnSpPr>
            <a:cxnSpLocks/>
          </p:cNvCxnSpPr>
          <p:nvPr/>
        </p:nvCxnSpPr>
        <p:spPr>
          <a:xfrm flipV="1">
            <a:off x="9854271" y="4689446"/>
            <a:ext cx="0" cy="4946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A99973-7644-1E29-48C7-5B6E367DF188}"/>
              </a:ext>
            </a:extLst>
          </p:cNvPr>
          <p:cNvSpPr txBox="1"/>
          <p:nvPr/>
        </p:nvSpPr>
        <p:spPr>
          <a:xfrm>
            <a:off x="1457038" y="1429866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Directivă</a:t>
            </a:r>
            <a:r>
              <a:rPr lang="en-GB" dirty="0"/>
              <a:t> </a:t>
            </a:r>
            <a:r>
              <a:rPr lang="en-GB" dirty="0" err="1"/>
              <a:t>LTSpice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008903-0675-A234-6955-7AB71FCEC899}"/>
              </a:ext>
            </a:extLst>
          </p:cNvPr>
          <p:cNvSpPr txBox="1"/>
          <p:nvPr/>
        </p:nvSpPr>
        <p:spPr>
          <a:xfrm>
            <a:off x="4055359" y="2060089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Nume</a:t>
            </a:r>
            <a:r>
              <a:rPr lang="en-GB" dirty="0"/>
              <a:t> </a:t>
            </a:r>
            <a:r>
              <a:rPr lang="en-GB" dirty="0" err="1"/>
              <a:t>filă</a:t>
            </a:r>
            <a:r>
              <a:rPr lang="en-GB" dirty="0"/>
              <a:t>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11522A-5BA0-1714-5739-85AEDCC354F4}"/>
              </a:ext>
            </a:extLst>
          </p:cNvPr>
          <p:cNvSpPr txBox="1"/>
          <p:nvPr/>
        </p:nvSpPr>
        <p:spPr>
          <a:xfrm>
            <a:off x="7117887" y="305966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Biți</a:t>
            </a:r>
            <a:r>
              <a:rPr lang="en-GB" dirty="0"/>
              <a:t> [1-32]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2A59E-3A6F-B4D0-78CC-BBDF60274E71}"/>
              </a:ext>
            </a:extLst>
          </p:cNvPr>
          <p:cNvSpPr txBox="1"/>
          <p:nvPr/>
        </p:nvSpPr>
        <p:spPr>
          <a:xfrm>
            <a:off x="7687113" y="3648995"/>
            <a:ext cx="217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Rată</a:t>
            </a:r>
            <a:r>
              <a:rPr lang="en-GB" dirty="0"/>
              <a:t> de </a:t>
            </a:r>
            <a:r>
              <a:rPr lang="en-GB" dirty="0" err="1"/>
              <a:t>eșantionare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7302C-D0EA-F47D-C210-81258228B25E}"/>
              </a:ext>
            </a:extLst>
          </p:cNvPr>
          <p:cNvSpPr txBox="1"/>
          <p:nvPr/>
        </p:nvSpPr>
        <p:spPr>
          <a:xfrm>
            <a:off x="8934891" y="4240204"/>
            <a:ext cx="185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Tensiune</a:t>
            </a:r>
            <a:r>
              <a:rPr lang="en-GB" dirty="0"/>
              <a:t> din nod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5BCD08-5BEC-0A46-3826-4BDEC4D22632}"/>
              </a:ext>
            </a:extLst>
          </p:cNvPr>
          <p:cNvSpPr txBox="1"/>
          <p:nvPr/>
        </p:nvSpPr>
        <p:spPr>
          <a:xfrm>
            <a:off x="4220864" y="6090405"/>
            <a:ext cx="372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0000"/>
                </a:solidFill>
              </a:rPr>
              <a:t>Suportă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doar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intervalul</a:t>
            </a:r>
            <a:r>
              <a:rPr lang="en-GB" b="1" dirty="0">
                <a:solidFill>
                  <a:srgbClr val="FF0000"/>
                </a:solidFill>
              </a:rPr>
              <a:t> [+1V, -1V] !</a:t>
            </a:r>
          </a:p>
        </p:txBody>
      </p:sp>
    </p:spTree>
    <p:extLst>
      <p:ext uri="{BB962C8B-B14F-4D97-AF65-F5344CB8AC3E}">
        <p14:creationId xmlns:p14="http://schemas.microsoft.com/office/powerpoint/2010/main" val="94294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454C9-9AF0-C399-B72F-C086E402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6DF88-4182-4767-8791-0B85B1DE084E}"/>
                  </a:ext>
                </a:extLst>
              </p:cNvPr>
              <p:cNvSpPr txBox="1"/>
              <p:nvPr/>
            </p:nvSpPr>
            <p:spPr>
              <a:xfrm>
                <a:off x="1651563" y="138618"/>
                <a:ext cx="8888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VI.2.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Ieșire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audio (Divizare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6DF88-4182-4767-8791-0B85B1DE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63" y="138618"/>
                <a:ext cx="8888874" cy="400110"/>
              </a:xfrm>
              <a:prstGeom prst="rect">
                <a:avLst/>
              </a:prstGeom>
              <a:blipFill>
                <a:blip r:embed="rId2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F16FF69-98CB-CB14-DFF2-B69D784C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" y="994386"/>
            <a:ext cx="12086367" cy="53725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5CC08-9F51-830C-5263-7D199622303B}"/>
              </a:ext>
            </a:extLst>
          </p:cNvPr>
          <p:cNvSpPr/>
          <p:nvPr/>
        </p:nvSpPr>
        <p:spPr>
          <a:xfrm>
            <a:off x="254991" y="1241572"/>
            <a:ext cx="3998227" cy="27287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456FB-1C36-BB02-A997-9142DFDD8D35}"/>
              </a:ext>
            </a:extLst>
          </p:cNvPr>
          <p:cNvSpPr/>
          <p:nvPr/>
        </p:nvSpPr>
        <p:spPr>
          <a:xfrm>
            <a:off x="5063281" y="1972811"/>
            <a:ext cx="3998227" cy="4167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846EF2-0521-4DC0-3B51-82F1D73BDC96}"/>
              </a:ext>
            </a:extLst>
          </p:cNvPr>
          <p:cNvCxnSpPr>
            <a:cxnSpLocks/>
          </p:cNvCxnSpPr>
          <p:nvPr/>
        </p:nvCxnSpPr>
        <p:spPr>
          <a:xfrm>
            <a:off x="2122416" y="3970356"/>
            <a:ext cx="0" cy="5764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4FC83D-81B9-3231-40BB-B04D5802B574}"/>
              </a:ext>
            </a:extLst>
          </p:cNvPr>
          <p:cNvCxnSpPr>
            <a:cxnSpLocks/>
          </p:cNvCxnSpPr>
          <p:nvPr/>
        </p:nvCxnSpPr>
        <p:spPr>
          <a:xfrm flipV="1">
            <a:off x="7080571" y="1610686"/>
            <a:ext cx="0" cy="3621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95260F9-09CC-D220-6EDA-52EF4F57814D}"/>
              </a:ext>
            </a:extLst>
          </p:cNvPr>
          <p:cNvSpPr txBox="1"/>
          <p:nvPr/>
        </p:nvSpPr>
        <p:spPr>
          <a:xfrm>
            <a:off x="809524" y="4555222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Pt. a nu </a:t>
            </a:r>
            <a:r>
              <a:rPr lang="en-GB" dirty="0" err="1">
                <a:solidFill>
                  <a:srgbClr val="FF0000"/>
                </a:solidFill>
              </a:rPr>
              <a:t>peturba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circuitul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58B09-8C45-8B12-724F-180316E60B5D}"/>
              </a:ext>
            </a:extLst>
          </p:cNvPr>
          <p:cNvSpPr txBox="1"/>
          <p:nvPr/>
        </p:nvSpPr>
        <p:spPr>
          <a:xfrm>
            <a:off x="6046377" y="1241572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Divizor</a:t>
            </a:r>
            <a:r>
              <a:rPr lang="en-GB" dirty="0">
                <a:solidFill>
                  <a:srgbClr val="FF0000"/>
                </a:solidFill>
              </a:rPr>
              <a:t> de </a:t>
            </a:r>
            <a:r>
              <a:rPr lang="en-GB" dirty="0" err="1">
                <a:solidFill>
                  <a:srgbClr val="FF0000"/>
                </a:solidFill>
              </a:rPr>
              <a:t>tensiune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D864E-DDF7-C446-2841-719B70DE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63BCEF-C78A-BBD8-13F8-F361C8857B00}"/>
                  </a:ext>
                </a:extLst>
              </p:cNvPr>
              <p:cNvSpPr txBox="1"/>
              <p:nvPr/>
            </p:nvSpPr>
            <p:spPr>
              <a:xfrm>
                <a:off x="1651563" y="138618"/>
                <a:ext cx="88888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VI.2. 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Ieșire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audio (Divizare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63BCEF-C78A-BBD8-13F8-F361C8857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563" y="138618"/>
                <a:ext cx="8888874" cy="400110"/>
              </a:xfrm>
              <a:prstGeom prst="rect">
                <a:avLst/>
              </a:prstGeom>
              <a:blipFill>
                <a:blip r:embed="rId2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6F4CD2-2313-9FB3-805A-329E199C7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7" y="538728"/>
            <a:ext cx="11815426" cy="62769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D2D4D6-364D-A6B3-C4DD-395DC766AB2A}"/>
              </a:ext>
            </a:extLst>
          </p:cNvPr>
          <p:cNvSpPr/>
          <p:nvPr/>
        </p:nvSpPr>
        <p:spPr>
          <a:xfrm>
            <a:off x="10950955" y="5167618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B7D99-05BC-D8EF-23F4-27CF01B2E89B}"/>
              </a:ext>
            </a:extLst>
          </p:cNvPr>
          <p:cNvSpPr/>
          <p:nvPr/>
        </p:nvSpPr>
        <p:spPr>
          <a:xfrm>
            <a:off x="10952616" y="5567728"/>
            <a:ext cx="634242" cy="1449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29C2E3-B7E9-761C-C9DB-0D5F4200C15A}"/>
              </a:ext>
            </a:extLst>
          </p:cNvPr>
          <p:cNvCxnSpPr>
            <a:cxnSpLocks/>
          </p:cNvCxnSpPr>
          <p:nvPr/>
        </p:nvCxnSpPr>
        <p:spPr>
          <a:xfrm flipH="1">
            <a:off x="9194334" y="5240105"/>
            <a:ext cx="1756621" cy="1707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AF5348-4EF4-A160-AE4B-6C4D05CAE31E}"/>
              </a:ext>
            </a:extLst>
          </p:cNvPr>
          <p:cNvCxnSpPr>
            <a:cxnSpLocks/>
          </p:cNvCxnSpPr>
          <p:nvPr/>
        </p:nvCxnSpPr>
        <p:spPr>
          <a:xfrm flipH="1" flipV="1">
            <a:off x="9194334" y="5410899"/>
            <a:ext cx="1756621" cy="2293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4DEC11-5F7F-2E1F-9DD9-F54C5AC1D3A6}"/>
              </a:ext>
            </a:extLst>
          </p:cNvPr>
          <p:cNvSpPr txBox="1"/>
          <p:nvPr/>
        </p:nvSpPr>
        <p:spPr>
          <a:xfrm>
            <a:off x="5596658" y="5240105"/>
            <a:ext cx="3659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Ne </a:t>
            </a:r>
            <a:r>
              <a:rPr lang="en-GB" b="1" dirty="0" err="1">
                <a:solidFill>
                  <a:srgbClr val="FF0000"/>
                </a:solidFill>
              </a:rPr>
              <a:t>aflăm</a:t>
            </a:r>
            <a:r>
              <a:rPr lang="en-GB" b="1" dirty="0">
                <a:solidFill>
                  <a:srgbClr val="FF0000"/>
                </a:solidFill>
              </a:rPr>
              <a:t> in interval </a:t>
            </a:r>
            <a:r>
              <a:rPr lang="en-GB" b="1" dirty="0" err="1">
                <a:solidFill>
                  <a:srgbClr val="FF0000"/>
                </a:solidFill>
              </a:rPr>
              <a:t>dupa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divizare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85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B970-2C44-C7B8-4A57-FB4269038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A18C14D-494E-607E-D38F-F221B121D047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VI.3. </a:t>
            </a:r>
            <a:r>
              <a:rPr lang="en-US" sz="2000" b="1" dirty="0" err="1">
                <a:solidFill>
                  <a:srgbClr val="FF0000"/>
                </a:solidFill>
              </a:rPr>
              <a:t>Ieșire</a:t>
            </a:r>
            <a:r>
              <a:rPr lang="en-US" sz="2000" b="1" dirty="0">
                <a:solidFill>
                  <a:srgbClr val="FF0000"/>
                </a:solidFill>
              </a:rPr>
              <a:t> audio (</a:t>
            </a:r>
            <a:r>
              <a:rPr lang="en-US" sz="2000" b="1" dirty="0" err="1">
                <a:solidFill>
                  <a:srgbClr val="FF0000"/>
                </a:solidFill>
              </a:rPr>
              <a:t>Sursa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F725B-F731-6084-4FDA-129000680D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7" r="6112" b="24121"/>
          <a:stretch/>
        </p:blipFill>
        <p:spPr>
          <a:xfrm>
            <a:off x="0" y="1250565"/>
            <a:ext cx="5852720" cy="126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BB2A9-B955-61FA-8D72-E5A015294011}"/>
                  </a:ext>
                </a:extLst>
              </p:cNvPr>
              <p:cNvSpPr txBox="1"/>
              <p:nvPr/>
            </p:nvSpPr>
            <p:spPr>
              <a:xfrm>
                <a:off x="5852720" y="1250565"/>
                <a:ext cx="599869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Schimbam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GB" dirty="0"/>
                  <a:t> de la constant 3V, la un </a:t>
                </a:r>
                <a:r>
                  <a:rPr lang="en-GB" dirty="0" err="1"/>
                  <a:t>semnal</a:t>
                </a:r>
                <a:r>
                  <a:rPr lang="en-GB" dirty="0"/>
                  <a:t> trapezoidal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BB2A9-B955-61FA-8D72-E5A015294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20" y="1250565"/>
                <a:ext cx="5998693" cy="391582"/>
              </a:xfrm>
              <a:prstGeom prst="rect">
                <a:avLst/>
              </a:prstGeom>
              <a:blipFill>
                <a:blip r:embed="rId3"/>
                <a:stretch>
                  <a:fillRect l="-813" t="-4688" r="-102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64BAEC7-2E83-5899-0030-24055CA88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316014"/>
            <a:ext cx="12192000" cy="34830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9DA38-7FE2-B4FC-0C44-51E9AF770421}"/>
              </a:ext>
            </a:extLst>
          </p:cNvPr>
          <p:cNvSpPr txBox="1"/>
          <p:nvPr/>
        </p:nvSpPr>
        <p:spPr>
          <a:xfrm>
            <a:off x="5852720" y="1614713"/>
            <a:ext cx="6174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Dar, interval de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prea</a:t>
            </a:r>
            <a:r>
              <a:rPr lang="en-GB" dirty="0"/>
              <a:t> </a:t>
            </a:r>
            <a:r>
              <a:rPr lang="en-GB" dirty="0" err="1"/>
              <a:t>scurt</a:t>
            </a:r>
            <a:r>
              <a:rPr lang="en-GB" dirty="0"/>
              <a:t> pt a se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auzi</a:t>
            </a:r>
            <a:endParaRPr lang="en-GB" dirty="0"/>
          </a:p>
          <a:p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crea</a:t>
            </a:r>
            <a:r>
              <a:rPr lang="en-GB" dirty="0"/>
              <a:t> o fila audio de 2 </a:t>
            </a:r>
            <a:r>
              <a:rPr lang="en-GB" dirty="0" err="1"/>
              <a:t>secunde</a:t>
            </a:r>
            <a:r>
              <a:rPr lang="en-GB" dirty="0"/>
              <a:t>, cu 4 </a:t>
            </a:r>
            <a:r>
              <a:rPr lang="en-GB" dirty="0" err="1"/>
              <a:t>perioade</a:t>
            </a:r>
            <a:r>
              <a:rPr lang="en-GB" dirty="0"/>
              <a:t> de </a:t>
            </a:r>
            <a:r>
              <a:rPr lang="en-GB" dirty="0" err="1"/>
              <a:t>semnal</a:t>
            </a:r>
            <a:endParaRPr lang="en-GB" dirty="0"/>
          </a:p>
          <a:p>
            <a:r>
              <a:rPr lang="en-GB" dirty="0"/>
              <a:t>trapezoid</a:t>
            </a:r>
          </a:p>
        </p:txBody>
      </p:sp>
    </p:spTree>
    <p:extLst>
      <p:ext uri="{BB962C8B-B14F-4D97-AF65-F5344CB8AC3E}">
        <p14:creationId xmlns:p14="http://schemas.microsoft.com/office/powerpoint/2010/main" val="364823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3C43-7F06-4AEB-4333-2A381F8E0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41C0C4-9EB8-A2F8-11E1-62CA5DB0B173}"/>
              </a:ext>
            </a:extLst>
          </p:cNvPr>
          <p:cNvSpPr txBox="1"/>
          <p:nvPr/>
        </p:nvSpPr>
        <p:spPr>
          <a:xfrm>
            <a:off x="3066420" y="138618"/>
            <a:ext cx="60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I.1. Schema </a:t>
            </a:r>
            <a:r>
              <a:rPr lang="en-US" sz="2000" b="1" dirty="0" err="1">
                <a:solidFill>
                  <a:srgbClr val="FF0000"/>
                </a:solidFill>
              </a:rPr>
              <a:t>intregului</a:t>
            </a:r>
            <a:r>
              <a:rPr lang="en-US" sz="2000" b="1" dirty="0">
                <a:solidFill>
                  <a:srgbClr val="FF0000"/>
                </a:solidFill>
              </a:rPr>
              <a:t> circuit (</a:t>
            </a:r>
            <a:r>
              <a:rPr lang="en-US" sz="2000" b="1" dirty="0" err="1">
                <a:solidFill>
                  <a:srgbClr val="FF0000"/>
                </a:solidFill>
              </a:rPr>
              <a:t>valori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matematice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E6194-0AC8-B564-925B-ADA51FF3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" y="538728"/>
            <a:ext cx="11895100" cy="6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53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FBDA9-5306-A38D-DCBB-845449EE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7A3F47-5B92-7F06-B3A8-ABDBF03ADCCA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VI.3. </a:t>
            </a:r>
            <a:r>
              <a:rPr lang="en-US" sz="2000" b="1" dirty="0" err="1">
                <a:solidFill>
                  <a:srgbClr val="FF0000"/>
                </a:solidFill>
              </a:rPr>
              <a:t>Ieșire</a:t>
            </a:r>
            <a:r>
              <a:rPr lang="en-US" sz="2000" b="1" dirty="0">
                <a:solidFill>
                  <a:srgbClr val="FF0000"/>
                </a:solidFill>
              </a:rPr>
              <a:t> audio (</a:t>
            </a:r>
            <a:r>
              <a:rPr lang="en-US" sz="2000" b="1" dirty="0" err="1">
                <a:solidFill>
                  <a:srgbClr val="FF0000"/>
                </a:solidFill>
              </a:rPr>
              <a:t>Sursa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46E53-AF26-E843-433A-94EC2307EE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10312"/>
            <a:ext cx="12192000" cy="40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895FC-DCBC-1585-BF56-560E78015515}"/>
              </a:ext>
            </a:extLst>
          </p:cNvPr>
          <p:cNvSpPr txBox="1"/>
          <p:nvPr/>
        </p:nvSpPr>
        <p:spPr>
          <a:xfrm>
            <a:off x="332763" y="1117761"/>
            <a:ext cx="54050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Realizănd</a:t>
            </a:r>
            <a:r>
              <a:rPr lang="en-GB" dirty="0"/>
              <a:t> o </a:t>
            </a:r>
            <a:r>
              <a:rPr lang="en-GB" dirty="0" err="1"/>
              <a:t>simulare</a:t>
            </a:r>
            <a:r>
              <a:rPr lang="en-GB" dirty="0"/>
              <a:t> de 2s, </a:t>
            </a:r>
            <a:r>
              <a:rPr lang="en-GB" dirty="0" err="1"/>
              <a:t>putem</a:t>
            </a:r>
            <a:r>
              <a:rPr lang="en-GB" dirty="0"/>
              <a:t> </a:t>
            </a:r>
            <a:r>
              <a:rPr lang="en-GB" dirty="0" err="1"/>
              <a:t>obtine</a:t>
            </a:r>
            <a:r>
              <a:rPr lang="en-GB" dirty="0"/>
              <a:t> 2 file audio</a:t>
            </a:r>
          </a:p>
          <a:p>
            <a:r>
              <a:rPr lang="en-GB" dirty="0"/>
              <a:t>  - </a:t>
            </a:r>
            <a:r>
              <a:rPr lang="en-GB" dirty="0" err="1"/>
              <a:t>dreptunghiulara</a:t>
            </a:r>
            <a:endParaRPr lang="en-GB" dirty="0"/>
          </a:p>
          <a:p>
            <a:r>
              <a:rPr lang="en-GB" dirty="0"/>
              <a:t>  - </a:t>
            </a:r>
            <a:r>
              <a:rPr lang="en-GB" dirty="0" err="1"/>
              <a:t>triunghiulara</a:t>
            </a:r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ATENȚIE! SCADEȚI VOLUMUL</a:t>
            </a:r>
          </a:p>
          <a:p>
            <a:r>
              <a:rPr lang="en-GB" b="1" dirty="0" err="1">
                <a:solidFill>
                  <a:srgbClr val="FF0000"/>
                </a:solidFill>
              </a:rPr>
              <a:t>Dacă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dați</a:t>
            </a:r>
            <a:r>
              <a:rPr lang="en-GB" b="1" dirty="0">
                <a:solidFill>
                  <a:srgbClr val="FF0000"/>
                </a:solidFill>
              </a:rPr>
              <a:t> play.</a:t>
            </a:r>
          </a:p>
        </p:txBody>
      </p:sp>
      <p:pic>
        <p:nvPicPr>
          <p:cNvPr id="11" name="output_square">
            <a:hlinkClick r:id="" action="ppaction://media"/>
            <a:extLst>
              <a:ext uri="{FF2B5EF4-FFF2-40B4-BE49-F238E27FC236}">
                <a16:creationId xmlns:a16="http://schemas.microsoft.com/office/drawing/2014/main" id="{A6135ACB-B16B-0429-CBC3-263D9EF605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454169" y="1430838"/>
            <a:ext cx="487363" cy="4873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DE741-8D51-244A-0B3A-C7C25679D2ED}"/>
              </a:ext>
            </a:extLst>
          </p:cNvPr>
          <p:cNvSpPr txBox="1"/>
          <p:nvPr/>
        </p:nvSpPr>
        <p:spPr>
          <a:xfrm>
            <a:off x="6051647" y="1994924"/>
            <a:ext cx="129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Dreptunghi</a:t>
            </a:r>
            <a:endParaRPr lang="en-GB" dirty="0"/>
          </a:p>
        </p:txBody>
      </p:sp>
      <p:pic>
        <p:nvPicPr>
          <p:cNvPr id="15" name="output_triangle">
            <a:hlinkClick r:id="" action="ppaction://media"/>
            <a:extLst>
              <a:ext uri="{FF2B5EF4-FFF2-40B4-BE49-F238E27FC236}">
                <a16:creationId xmlns:a16="http://schemas.microsoft.com/office/drawing/2014/main" id="{C3CC2A22-B45D-2C7A-D745-B58798571C1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596801" y="1430837"/>
            <a:ext cx="487363" cy="4873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3B593E-4A8D-9FDA-34BB-083C81A7890A}"/>
              </a:ext>
            </a:extLst>
          </p:cNvPr>
          <p:cNvSpPr txBox="1"/>
          <p:nvPr/>
        </p:nvSpPr>
        <p:spPr>
          <a:xfrm>
            <a:off x="9358202" y="1951519"/>
            <a:ext cx="96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Triunghi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70BF-7C07-C18A-4026-F7F28951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42CC96-C139-7B81-3E2A-46F8F1B9ED84}"/>
              </a:ext>
            </a:extLst>
          </p:cNvPr>
          <p:cNvSpPr txBox="1"/>
          <p:nvPr/>
        </p:nvSpPr>
        <p:spPr>
          <a:xfrm>
            <a:off x="3066420" y="138618"/>
            <a:ext cx="6082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I.2. Schema </a:t>
            </a:r>
            <a:r>
              <a:rPr lang="en-US" sz="2000" b="1" dirty="0" err="1">
                <a:solidFill>
                  <a:srgbClr val="FF0000"/>
                </a:solidFill>
              </a:rPr>
              <a:t>intregului</a:t>
            </a:r>
            <a:r>
              <a:rPr lang="en-US" sz="2000" b="1" dirty="0">
                <a:solidFill>
                  <a:srgbClr val="FF0000"/>
                </a:solidFill>
              </a:rPr>
              <a:t> circuit (seria E24)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876C2-F080-AEA9-36A3-93EB1271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2" y="538728"/>
            <a:ext cx="11889996" cy="63165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AF13FB-CA62-BA59-744C-BBDFE053BE72}"/>
              </a:ext>
            </a:extLst>
          </p:cNvPr>
          <p:cNvSpPr/>
          <p:nvPr/>
        </p:nvSpPr>
        <p:spPr>
          <a:xfrm>
            <a:off x="7097086" y="4479721"/>
            <a:ext cx="3447875" cy="19462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9F66C4-D3BB-A7E4-5428-DE2CA7B0811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821024" y="3997405"/>
            <a:ext cx="327415" cy="4823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4AD449-F674-79CC-9B3F-469B91C9DF67}"/>
                  </a:ext>
                </a:extLst>
              </p:cNvPr>
              <p:cNvSpPr txBox="1"/>
              <p:nvPr/>
            </p:nvSpPr>
            <p:spPr>
              <a:xfrm>
                <a:off x="8612950" y="3628073"/>
                <a:ext cx="3294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𝑒𝑥𝑝𝑙𝑖𝑐𝑎𝑡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𝑠𝑙𝑖𝑑𝑒𝑢𝑙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16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4AD449-F674-79CC-9B3F-469B91C9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950" y="3628073"/>
                <a:ext cx="329423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38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B9E5-46B8-B999-7795-E243984D2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0DE6EEB-67CA-8DDA-CC05-13658F05F727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II.1. Trigger Schmitt </a:t>
            </a:r>
            <a:r>
              <a:rPr lang="en-US" sz="2000" b="1" dirty="0" err="1">
                <a:solidFill>
                  <a:srgbClr val="FF0000"/>
                </a:solidFill>
              </a:rPr>
              <a:t>Inversor</a:t>
            </a:r>
            <a:r>
              <a:rPr lang="en-US" sz="2000" b="1" dirty="0">
                <a:solidFill>
                  <a:srgbClr val="FF0000"/>
                </a:solidFill>
              </a:rPr>
              <a:t> cu circ. de </a:t>
            </a:r>
            <a:r>
              <a:rPr lang="en-US" sz="2000" b="1" dirty="0" err="1">
                <a:solidFill>
                  <a:srgbClr val="FF0000"/>
                </a:solidFill>
              </a:rPr>
              <a:t>simetrizare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calcule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matematice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8" name="Picture 7" descr="A graph paper with math equations and formulas&#10;&#10;Description automatically generated">
            <a:extLst>
              <a:ext uri="{FF2B5EF4-FFF2-40B4-BE49-F238E27FC236}">
                <a16:creationId xmlns:a16="http://schemas.microsoft.com/office/drawing/2014/main" id="{FCDC32CE-2111-FF63-8A20-0F146DDE8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8" y="538728"/>
            <a:ext cx="3947065" cy="6319272"/>
          </a:xfrm>
          <a:prstGeom prst="rect">
            <a:avLst/>
          </a:prstGeom>
        </p:spPr>
      </p:pic>
      <p:pic>
        <p:nvPicPr>
          <p:cNvPr id="11" name="Picture 10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3886B04C-AD43-6A9F-6D05-A01108D49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61" y="823037"/>
            <a:ext cx="6721767" cy="57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9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5E33B-D677-4119-CCE1-7E1F4E3FF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AF96A4-5AE0-126C-CBD3-2F984395CBE0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II.2. Trigger Schmitt </a:t>
            </a:r>
            <a:r>
              <a:rPr lang="en-US" sz="2000" b="1" dirty="0" err="1">
                <a:solidFill>
                  <a:srgbClr val="FF0000"/>
                </a:solidFill>
              </a:rPr>
              <a:t>Inversor</a:t>
            </a:r>
            <a:r>
              <a:rPr lang="en-US" sz="2000" b="1" dirty="0">
                <a:solidFill>
                  <a:srgbClr val="FF0000"/>
                </a:solidFill>
              </a:rPr>
              <a:t> cu circ. de </a:t>
            </a:r>
            <a:r>
              <a:rPr lang="en-US" sz="2000" b="1" dirty="0" err="1">
                <a:solidFill>
                  <a:srgbClr val="FF0000"/>
                </a:solidFill>
              </a:rPr>
              <a:t>simetrizare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simulare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8DC3D-5F2B-CC60-1A0D-49EE1AC80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" y="538728"/>
            <a:ext cx="11895100" cy="63192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4F57A8-AD94-29B3-5300-71FBD9045165}"/>
              </a:ext>
            </a:extLst>
          </p:cNvPr>
          <p:cNvSpPr/>
          <p:nvPr/>
        </p:nvSpPr>
        <p:spPr>
          <a:xfrm>
            <a:off x="8506436" y="2818701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B3235-06FB-6A4D-5AE4-F10D11FC321B}"/>
              </a:ext>
            </a:extLst>
          </p:cNvPr>
          <p:cNvSpPr/>
          <p:nvPr/>
        </p:nvSpPr>
        <p:spPr>
          <a:xfrm>
            <a:off x="8506436" y="3218811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75D1EE-29DA-4A15-03BE-9D6BB871B4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8955248" y="2336385"/>
            <a:ext cx="327414" cy="4823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CB1E46-1895-5572-0AA0-31A4A8E3E52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955248" y="3369813"/>
            <a:ext cx="327413" cy="551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AE7095-2F01-1EA0-6DB7-7A9167514888}"/>
                  </a:ext>
                </a:extLst>
              </p:cNvPr>
              <p:cNvSpPr txBox="1"/>
              <p:nvPr/>
            </p:nvSpPr>
            <p:spPr>
              <a:xfrm>
                <a:off x="8955247" y="1967053"/>
                <a:ext cx="16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=−1.02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AE7095-2F01-1EA0-6DB7-7A9167514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247" y="1967053"/>
                <a:ext cx="16773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668F34-0C24-6167-4294-4A607AE976A7}"/>
                  </a:ext>
                </a:extLst>
              </p:cNvPr>
              <p:cNvSpPr txBox="1"/>
              <p:nvPr/>
            </p:nvSpPr>
            <p:spPr>
              <a:xfrm>
                <a:off x="9118954" y="3920925"/>
                <a:ext cx="166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𝑂𝐻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=0.954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668F34-0C24-6167-4294-4A607AE9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954" y="3920925"/>
                <a:ext cx="16677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7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A7A72-DEA7-ACB9-C30C-9B3D4F7CF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E4710D1-2474-5746-C5FC-E8613317A542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III.1. </a:t>
            </a:r>
            <a:r>
              <a:rPr lang="en-US" sz="2000" b="1" dirty="0" err="1">
                <a:solidFill>
                  <a:srgbClr val="FF0000"/>
                </a:solidFill>
              </a:rPr>
              <a:t>Inversor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>
                <a:solidFill>
                  <a:srgbClr val="FF0000"/>
                </a:solidFill>
              </a:rPr>
              <a:t>Repetor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comandat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prin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Tranzistor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calcule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matematice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9E711F5F-672D-A466-86ED-846308B0D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24" y="538728"/>
            <a:ext cx="4884551" cy="6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3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BEDC6-93FB-05CA-B019-A2AD93BA0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62B3671-6511-2CC0-5CC0-2D3CFA65359F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III.2. </a:t>
            </a:r>
            <a:r>
              <a:rPr lang="en-US" sz="2000" b="1" dirty="0" err="1">
                <a:solidFill>
                  <a:srgbClr val="FF0000"/>
                </a:solidFill>
              </a:rPr>
              <a:t>Inversor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>
                <a:solidFill>
                  <a:srgbClr val="FF0000"/>
                </a:solidFill>
              </a:rPr>
              <a:t>Repetor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comandat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prin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Tranzistor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en-US" sz="2000" b="1" dirty="0" err="1">
                <a:solidFill>
                  <a:srgbClr val="FF0000"/>
                </a:solidFill>
              </a:rPr>
              <a:t>simulare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DB79B-9AED-55DF-A6AF-B53E7D4A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63" y="538728"/>
            <a:ext cx="11526473" cy="61234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A9DAD5-3CEE-93FC-2ABB-148F11BDBC6F}"/>
              </a:ext>
            </a:extLst>
          </p:cNvPr>
          <p:cNvSpPr/>
          <p:nvPr/>
        </p:nvSpPr>
        <p:spPr>
          <a:xfrm>
            <a:off x="2852256" y="3120705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87F2C8-232E-ABBC-476E-65902DAC1422}"/>
              </a:ext>
            </a:extLst>
          </p:cNvPr>
          <p:cNvSpPr/>
          <p:nvPr/>
        </p:nvSpPr>
        <p:spPr>
          <a:xfrm>
            <a:off x="2869034" y="3524946"/>
            <a:ext cx="897623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3C01E8-77BE-9AA8-19E5-E74767B89A8E}"/>
              </a:ext>
            </a:extLst>
          </p:cNvPr>
          <p:cNvCxnSpPr>
            <a:cxnSpLocks/>
          </p:cNvCxnSpPr>
          <p:nvPr/>
        </p:nvCxnSpPr>
        <p:spPr>
          <a:xfrm flipV="1">
            <a:off x="3301067" y="2638389"/>
            <a:ext cx="327414" cy="4823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1606A5-C7A0-A518-B10C-9F1C31DCF8E7}"/>
              </a:ext>
            </a:extLst>
          </p:cNvPr>
          <p:cNvCxnSpPr>
            <a:cxnSpLocks/>
          </p:cNvCxnSpPr>
          <p:nvPr/>
        </p:nvCxnSpPr>
        <p:spPr>
          <a:xfrm>
            <a:off x="3301067" y="3671817"/>
            <a:ext cx="327413" cy="5511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91E328-7E3D-661C-8A7A-1850D242FFC1}"/>
              </a:ext>
            </a:extLst>
          </p:cNvPr>
          <p:cNvSpPr/>
          <p:nvPr/>
        </p:nvSpPr>
        <p:spPr>
          <a:xfrm>
            <a:off x="3189215" y="1311721"/>
            <a:ext cx="418052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6AB646-D334-E5F4-49F6-E767F09DE9A4}"/>
              </a:ext>
            </a:extLst>
          </p:cNvPr>
          <p:cNvCxnSpPr>
            <a:cxnSpLocks/>
          </p:cNvCxnSpPr>
          <p:nvPr/>
        </p:nvCxnSpPr>
        <p:spPr>
          <a:xfrm>
            <a:off x="3628480" y="1386438"/>
            <a:ext cx="322735" cy="1818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342764-E063-B511-9431-66B47FEE6233}"/>
              </a:ext>
            </a:extLst>
          </p:cNvPr>
          <p:cNvSpPr/>
          <p:nvPr/>
        </p:nvSpPr>
        <p:spPr>
          <a:xfrm>
            <a:off x="8735736" y="1311721"/>
            <a:ext cx="418052" cy="1510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12010A-BB52-1E09-EEF6-FFD0C2BE4605}"/>
              </a:ext>
            </a:extLst>
          </p:cNvPr>
          <p:cNvCxnSpPr>
            <a:cxnSpLocks/>
          </p:cNvCxnSpPr>
          <p:nvPr/>
        </p:nvCxnSpPr>
        <p:spPr>
          <a:xfrm flipH="1">
            <a:off x="8391788" y="1406756"/>
            <a:ext cx="343948" cy="161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EB868C-49EB-C7CD-86F5-2A9D15824884}"/>
                  </a:ext>
                </a:extLst>
              </p:cNvPr>
              <p:cNvSpPr txBox="1"/>
              <p:nvPr/>
            </p:nvSpPr>
            <p:spPr>
              <a:xfrm>
                <a:off x="3464773" y="2327104"/>
                <a:ext cx="1515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=2.99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EB868C-49EB-C7CD-86F5-2A9D15824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773" y="2327104"/>
                <a:ext cx="15156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E526C-1928-4659-DDBA-F445FDD53A3C}"/>
                  </a:ext>
                </a:extLst>
              </p:cNvPr>
              <p:cNvSpPr txBox="1"/>
              <p:nvPr/>
            </p:nvSpPr>
            <p:spPr>
              <a:xfrm>
                <a:off x="3607267" y="4185134"/>
                <a:ext cx="1688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=−2.96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5E526C-1928-4659-DDBA-F445FDD53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267" y="4185134"/>
                <a:ext cx="16887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B923F7-E6E5-BA64-B840-9D97385C111A}"/>
                  </a:ext>
                </a:extLst>
              </p:cNvPr>
              <p:cNvSpPr txBox="1"/>
              <p:nvPr/>
            </p:nvSpPr>
            <p:spPr>
              <a:xfrm>
                <a:off x="3904669" y="1486006"/>
                <a:ext cx="21514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𝑇𝑟𝑖𝑔𝑔𝑒𝑟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𝑆𝑐h𝑚𝑖𝑡𝑡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B923F7-E6E5-BA64-B840-9D97385C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9" y="1486006"/>
                <a:ext cx="2151423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D09E88-4EB5-AA5E-E65A-3EDBAFA436E4}"/>
                  </a:ext>
                </a:extLst>
              </p:cNvPr>
              <p:cNvSpPr txBox="1"/>
              <p:nvPr/>
            </p:nvSpPr>
            <p:spPr>
              <a:xfrm>
                <a:off x="6332281" y="1462723"/>
                <a:ext cx="22808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𝐼𝑛𝑣𝑒𝑟𝑠𝑜𝑟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𝑅𝑒𝑝𝑒𝑡𝑜𝑟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D09E88-4EB5-AA5E-E65A-3EDBAFA4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281" y="1462723"/>
                <a:ext cx="2280881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52832-BB7A-EAD8-2CE1-D5F074A3B5E5}"/>
                  </a:ext>
                </a:extLst>
              </p:cNvPr>
              <p:cNvSpPr txBox="1"/>
              <p:nvPr/>
            </p:nvSpPr>
            <p:spPr>
              <a:xfrm>
                <a:off x="3242910" y="6200923"/>
                <a:ext cx="5706177" cy="608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rgbClr val="FF0000"/>
                    </a:solidFill>
                  </a:rPr>
                  <a:t>Putem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observa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că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rgbClr val="FF0000"/>
                    </a:solidFill>
                  </a:rPr>
                  <a:t> (care are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valoarea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3V in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această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sim)</a:t>
                </a:r>
              </a:p>
              <a:p>
                <a:r>
                  <a:rPr lang="en-GB" sz="1600" b="1" dirty="0" err="1">
                    <a:solidFill>
                      <a:srgbClr val="FF0000"/>
                    </a:solidFill>
                  </a:rPr>
                  <a:t>este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periodic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permis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să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treacă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rgbClr val="FF0000"/>
                    </a:solidFill>
                  </a:rPr>
                  <a:t>),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sau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este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GB" sz="1600" b="1" dirty="0" err="1">
                    <a:solidFill>
                      <a:srgbClr val="FF0000"/>
                    </a:solidFill>
                  </a:rPr>
                  <a:t>inversat</a:t>
                </a:r>
                <a:r>
                  <a:rPr lang="en-GB" sz="1600" b="1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52832-BB7A-EAD8-2CE1-D5F074A3B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910" y="6200923"/>
                <a:ext cx="5706177" cy="608115"/>
              </a:xfrm>
              <a:prstGeom prst="rect">
                <a:avLst/>
              </a:prstGeom>
              <a:blipFill>
                <a:blip r:embed="rId7"/>
                <a:stretch>
                  <a:fillRect l="-641" t="-2000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85F75-94D6-104D-4714-36AA7A3C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B0E584D-581C-BB3F-A271-678E8ED62ED7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IV.1.1 Integrator (</a:t>
            </a:r>
            <a:r>
              <a:rPr lang="en-US" sz="2000" b="1" dirty="0" err="1">
                <a:solidFill>
                  <a:srgbClr val="FF0000"/>
                </a:solidFill>
              </a:rPr>
              <a:t>calcule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matematice</a:t>
            </a:r>
            <a:r>
              <a:rPr lang="en-US" sz="2000" b="1" dirty="0">
                <a:solidFill>
                  <a:srgbClr val="FF0000"/>
                </a:solidFill>
              </a:rPr>
              <a:t> + </a:t>
            </a:r>
            <a:r>
              <a:rPr lang="en-US" sz="2000" b="1" dirty="0" err="1">
                <a:solidFill>
                  <a:srgbClr val="FF0000"/>
                </a:solidFill>
              </a:rPr>
              <a:t>diagrama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semnale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3" name="Picture 2" descr="A graph paper with math equations&#10;&#10;Description automatically generated">
            <a:extLst>
              <a:ext uri="{FF2B5EF4-FFF2-40B4-BE49-F238E27FC236}">
                <a16:creationId xmlns:a16="http://schemas.microsoft.com/office/drawing/2014/main" id="{E628E256-75F8-9F84-166F-6EB838100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3" y="538727"/>
            <a:ext cx="3562870" cy="6319272"/>
          </a:xfrm>
          <a:prstGeom prst="rect">
            <a:avLst/>
          </a:prstGeom>
        </p:spPr>
      </p:pic>
      <p:pic>
        <p:nvPicPr>
          <p:cNvPr id="5" name="Picture 4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7BFD87D4-7F41-6406-2040-A3392AB90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88" y="538727"/>
            <a:ext cx="3299888" cy="63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2563C-C6A4-BA83-0ACB-429D34EA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603AFB3-42B5-9DF1-F45D-492694113BD1}"/>
              </a:ext>
            </a:extLst>
          </p:cNvPr>
          <p:cNvSpPr txBox="1"/>
          <p:nvPr/>
        </p:nvSpPr>
        <p:spPr>
          <a:xfrm>
            <a:off x="1651563" y="138618"/>
            <a:ext cx="8888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IV.1.2 Integrator (</a:t>
            </a:r>
            <a:r>
              <a:rPr lang="en-US" sz="2000" b="1" dirty="0" err="1">
                <a:solidFill>
                  <a:srgbClr val="FF0000"/>
                </a:solidFill>
              </a:rPr>
              <a:t>calcule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matematice</a:t>
            </a:r>
            <a:r>
              <a:rPr lang="en-US" sz="2000" b="1" dirty="0">
                <a:solidFill>
                  <a:srgbClr val="FF0000"/>
                </a:solidFill>
              </a:rPr>
              <a:t> + </a:t>
            </a:r>
            <a:r>
              <a:rPr lang="en-US" sz="2000" b="1" dirty="0" err="1">
                <a:solidFill>
                  <a:srgbClr val="FF0000"/>
                </a:solidFill>
              </a:rPr>
              <a:t>diagrama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semnale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9" name="Picture 8" descr="A math equations on a graph paper&#10;&#10;Description automatically generated">
            <a:extLst>
              <a:ext uri="{FF2B5EF4-FFF2-40B4-BE49-F238E27FC236}">
                <a16:creationId xmlns:a16="http://schemas.microsoft.com/office/drawing/2014/main" id="{2CB3F74E-DFC4-2DD9-E7ED-F9E027D92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46" y="538726"/>
            <a:ext cx="4658736" cy="6319275"/>
          </a:xfrm>
          <a:prstGeom prst="rect">
            <a:avLst/>
          </a:prstGeom>
        </p:spPr>
      </p:pic>
      <p:pic>
        <p:nvPicPr>
          <p:cNvPr id="10" name="Picture 9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7E0D230E-C39B-8307-E548-B6DD070E0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18" y="538726"/>
            <a:ext cx="3844860" cy="631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5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538</Words>
  <Application>Microsoft Office PowerPoint</Application>
  <PresentationFormat>Widescreen</PresentationFormat>
  <Paragraphs>71</Paragraphs>
  <Slides>20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Office Theme</vt:lpstr>
      <vt:lpstr>Proiect Convertor Tensiune-Frecvență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Manea</dc:creator>
  <cp:lastModifiedBy>Emil Manea</cp:lastModifiedBy>
  <cp:revision>17</cp:revision>
  <dcterms:created xsi:type="dcterms:W3CDTF">2025-02-02T11:49:05Z</dcterms:created>
  <dcterms:modified xsi:type="dcterms:W3CDTF">2025-02-02T14:09:10Z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2025-02-02T11:49:13Z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80088bdf-7e9f-4a0e-a173-104c9132324c</vt:lpwstr>
  </property>
  <property fmtid="{D5CDD505-2E9C-101B-9397-08002B2CF9AE}" pid="8" name="MSIP_Label_5b58b62f-6f94-46bd-8089-18e64b0a9abb_ContentBits">
    <vt:lpwstr>0</vt:lpwstr>
  </property>
</Properties>
</file>