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Oswald" panose="00000500000000000000" pitchFamily="2" charset="0"/>
      <p:regular r:id="rId40"/>
      <p:bold r:id="rId41"/>
    </p:embeddedFont>
    <p:embeddedFont>
      <p:font typeface="Playfair Display" panose="00000500000000000000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B44752-B7DB-4053-B6E1-8DAC081E1CAC}">
  <a:tblStyle styleId="{E2B44752-B7DB-4053-B6E1-8DAC081E1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d3c59a6d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d3c59a6d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d3c59a6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d3c59a6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d3c59a6d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d3c59a6d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9d3c59a6d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9d3c59a6d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d3c59a6d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d3c59a6d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d3c59a6d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9d3c59a6d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9d3c59a6d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9d3c59a6d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9d3c59a6d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9d3c59a6d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d3c59a6d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9d3c59a6d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756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9d3c59a6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9d3c59a6d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d3c59a6d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d3c59a6d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9d3c59a6d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9d3c59a6d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9d3c59a6d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9d3c59a6d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9d3c59a6d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9d3c59a6d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9d3c59a6d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9d3c59a6d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9d3c59a6d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9d3c59a6d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9d3c59a6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9d3c59a6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9d3c59a6d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9d3c59a6d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9d3c59a6d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9d3c59a6d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9d3c59a6d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9d3c59a6d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d3c59a6d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d3c59a6d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d3c59a6d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d3c59a6d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9d3c59a6d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9d3c59a6d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d3c59a6d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9d3c59a6d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d3c59a6d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d3c59a6d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d3c59a6d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9d3c59a6d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d3c59a6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d3c59a6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Gal%2C+Y" TargetMode="External"/><Relationship Id="rId13" Type="http://schemas.openxmlformats.org/officeDocument/2006/relationships/hyperlink" Target="https://arxiv.org/search/cs?searchtype=author&amp;query=Provilkov%2C+I" TargetMode="External"/><Relationship Id="rId18" Type="http://schemas.openxmlformats.org/officeDocument/2006/relationships/hyperlink" Target="https://arxiv.org/search/cs?searchtype=author&amp;query=Tigas%2C+P" TargetMode="External"/><Relationship Id="rId3" Type="http://schemas.openxmlformats.org/officeDocument/2006/relationships/hyperlink" Target="https://arxiv.org/search/cs?searchtype=author&amp;query=Malinin%2C+A" TargetMode="External"/><Relationship Id="rId7" Type="http://schemas.openxmlformats.org/officeDocument/2006/relationships/hyperlink" Target="https://arxiv.org/search/cs?searchtype=author&amp;query=Chesnokov%2C+G" TargetMode="External"/><Relationship Id="rId12" Type="http://schemas.openxmlformats.org/officeDocument/2006/relationships/hyperlink" Target="https://arxiv.org/search/cs?searchtype=author&amp;query=Prokhorenkova%2C+L" TargetMode="External"/><Relationship Id="rId17" Type="http://schemas.openxmlformats.org/officeDocument/2006/relationships/hyperlink" Target="https://arxiv.org/search/cs?searchtype=author&amp;query=Shmatova%2C+M" TargetMode="External"/><Relationship Id="rId2" Type="http://schemas.openxmlformats.org/officeDocument/2006/relationships/notesSlide" Target="../notesSlides/notesSlide28.xml"/><Relationship Id="rId16" Type="http://schemas.openxmlformats.org/officeDocument/2006/relationships/hyperlink" Target="https://arxiv.org/search/cs?searchtype=author&amp;query=Denis" TargetMode="External"/><Relationship Id="rId20" Type="http://schemas.openxmlformats.org/officeDocument/2006/relationships/hyperlink" Target="https://www.sciencedirect.com/science/article/pii/S221201731200326X#!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search/cs?searchtype=author&amp;query=Alexander" TargetMode="External"/><Relationship Id="rId11" Type="http://schemas.openxmlformats.org/officeDocument/2006/relationships/hyperlink" Target="https://arxiv.org/search/cs?searchtype=author&amp;query=Ploskonosov%2C+A" TargetMode="External"/><Relationship Id="rId5" Type="http://schemas.openxmlformats.org/officeDocument/2006/relationships/hyperlink" Target="https://arxiv.org/search/cs?searchtype=author&amp;query=Ganshin" TargetMode="External"/><Relationship Id="rId15" Type="http://schemas.openxmlformats.org/officeDocument/2006/relationships/hyperlink" Target="https://arxiv.org/search/cs?searchtype=author&amp;query=Roginskiy" TargetMode="External"/><Relationship Id="rId10" Type="http://schemas.openxmlformats.org/officeDocument/2006/relationships/hyperlink" Target="https://arxiv.org/search/cs?searchtype=author&amp;query=Noskov%2C+A" TargetMode="External"/><Relationship Id="rId19" Type="http://schemas.openxmlformats.org/officeDocument/2006/relationships/hyperlink" Target="https://arxiv.org/search/cs?searchtype=author&amp;query=Yangel%2C+B" TargetMode="External"/><Relationship Id="rId4" Type="http://schemas.openxmlformats.org/officeDocument/2006/relationships/hyperlink" Target="https://arxiv.org/search/cs?searchtype=author&amp;query=Band%2C+N" TargetMode="External"/><Relationship Id="rId9" Type="http://schemas.openxmlformats.org/officeDocument/2006/relationships/hyperlink" Target="https://arxiv.org/search/cs?searchtype=author&amp;query=Gales%2C+M+J+F" TargetMode="External"/><Relationship Id="rId14" Type="http://schemas.openxmlformats.org/officeDocument/2006/relationships/hyperlink" Target="https://arxiv.org/search/cs?searchtype=author&amp;query=Raina%2C+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048202"/>
            <a:ext cx="8222100" cy="15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Mining and Analysis - 18ECSC301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highlight>
                  <a:srgbClr val="0645AD"/>
                </a:highlight>
              </a:rPr>
              <a:t> WEATHER SHIFT PREDICTION</a:t>
            </a:r>
            <a:r>
              <a:rPr lang="en" b="1" dirty="0">
                <a:solidFill>
                  <a:srgbClr val="0645AD"/>
                </a:solidFill>
                <a:highlight>
                  <a:srgbClr val="0645AD"/>
                </a:highlight>
              </a:rPr>
              <a:t>.</a:t>
            </a:r>
            <a:r>
              <a:rPr lang="en" b="1" dirty="0">
                <a:solidFill>
                  <a:srgbClr val="FFFFFF"/>
                </a:solidFill>
                <a:highlight>
                  <a:srgbClr val="0645AD"/>
                </a:highlight>
              </a:rPr>
              <a:t> 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67"/>
            <a:ext cx="8222100" cy="19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TEAM-13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Muskan Havaldar - 01fe19bcs007.</a:t>
            </a:r>
            <a:endParaRPr sz="17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Swathi Pardeshi - 01fe19bcs060.</a:t>
            </a:r>
            <a:endParaRPr sz="17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Srishti Eligar - 01fe19bcs042.</a:t>
            </a:r>
            <a:endParaRPr sz="17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Ankita Mane - 01fe19bcs052.</a:t>
            </a:r>
            <a:endParaRPr sz="17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B968C-41FC-494D-98BA-99FF5F2375F0}"/>
              </a:ext>
            </a:extLst>
          </p:cNvPr>
          <p:cNvSpPr txBox="1"/>
          <p:nvPr/>
        </p:nvSpPr>
        <p:spPr>
          <a:xfrm>
            <a:off x="6173973" y="2562078"/>
            <a:ext cx="2169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5DMACP09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Canadian Meteorological Center(CMC) model : 56 attributes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Weather Research and Forecasting (WRF) model : 13 attributes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Global Forecast system predictions(GFS) : 50 attributes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topography_bathymetry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sun_elevation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climate_temperature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climate_pressure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GRAPH 1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2400"/>
            <a:ext cx="5105400" cy="2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5572800" y="1572325"/>
            <a:ext cx="357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Distribution of features having missing values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GRAPH 2</a:t>
            </a:r>
            <a:endParaRPr dirty="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1425"/>
            <a:ext cx="4612450" cy="35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4848390" y="2571750"/>
            <a:ext cx="398391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Distribution of climatic conditions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ild temperatue(64.64%) – 32 to 35 degrees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ry (22.06%) – 40+ degrees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ropical (13.30) – 18+ degrees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LEARNING MODELS 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LINEAR REGRESSION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ELASTIC NET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XGBOOST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CATBOOST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LINEAR REGRESSION MODEL 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Multiple linear regression is to model the linear relationship between the explanatory (independent) variables and response (dependent) variables.</a:t>
            </a:r>
            <a:endParaRPr sz="20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1900" dirty="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dependent variable is temperature.</a:t>
            </a: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1900" dirty="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independent variables are all other columns other than meta data and temperature.</a:t>
            </a: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2100" b="1" i="1" u="sng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100" b="1" i="1" dirty="0">
                <a:solidFill>
                  <a:srgbClr val="2A399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 b="1" i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2.168</a:t>
            </a:r>
            <a:endParaRPr sz="2100" b="1" i="1" dirty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PREPROCESSING </a:t>
            </a:r>
            <a:r>
              <a:rPr lang="en" sz="1150" b="1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(LINEAR REGRESSOR)</a:t>
            </a:r>
            <a:r>
              <a:rPr lang="en" sz="30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Rows containing blank cell are removed.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Columns that do not affect the modeling process majorly are removed.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32% of dataset used(10,00,000 rows x 113 columns)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BIAS VARIANCE GRAPH </a:t>
            </a:r>
            <a:r>
              <a:rPr lang="en" sz="1500" b="1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(LINEAR REGRESSOR)</a:t>
            </a:r>
            <a:endParaRPr sz="1500">
              <a:solidFill>
                <a:srgbClr val="0645AD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7220726" cy="36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ELASTIC NET MODEL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Elastic net is a popular type of regularized linear regression that combines two popular penalties, specifically the L1 and L2 penalty functions.</a:t>
            </a:r>
            <a:endParaRPr sz="200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2000" b="1" i="1" u="sng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000" b="1" i="1">
                <a:solidFill>
                  <a:srgbClr val="2A399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1" i="1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2.178</a:t>
            </a:r>
            <a:endParaRPr sz="2000" b="1" i="1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 </a:t>
            </a:r>
            <a:r>
              <a:rPr lang="en" sz="15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(Elastic net model)  </a:t>
            </a:r>
            <a:endParaRPr sz="15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Removing rows with missing values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Removing columns</a:t>
            </a:r>
            <a:endParaRPr sz="2000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Columns removed:  gfs_temperature_(15000….97500)</a:t>
            </a: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2000" b="1" i="1" u="sng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000" b="1" i="1" dirty="0">
                <a:solidFill>
                  <a:srgbClr val="2A399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1" i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2.178</a:t>
            </a:r>
            <a:endParaRPr sz="2000" b="1" i="1" dirty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BIAS VARIANCE GRAPH </a:t>
            </a:r>
            <a:r>
              <a:rPr lang="en" sz="15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(Elastic net model) </a:t>
            </a:r>
            <a:endParaRPr sz="1500" dirty="0">
              <a:solidFill>
                <a:srgbClr val="0645A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75DE7-D9FB-468F-B904-1B081020D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65"/>
          <a:stretch/>
        </p:blipFill>
        <p:spPr>
          <a:xfrm>
            <a:off x="311700" y="1017800"/>
            <a:ext cx="5193230" cy="31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3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Prediction is an actual act of indicating that something will happen in the future with or without prior information.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Weather shift prediction is the prediction for  long-term alteration of temperature and typical weather patterns in a place.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They have proposed the Shifts Dataset for evaluation of uncertainty estimates and robustness to distributional shift.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XGBoost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XGBoost is an implementation of gradient boosted decision trees designed for speed and performance.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2200" b="1" i="1" u="sng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1.978</a:t>
            </a:r>
            <a:endParaRPr sz="2200" b="1" i="1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1   </a:t>
            </a:r>
            <a:r>
              <a:rPr lang="en" sz="1500" b="1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500" b="1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(XGBoost)</a:t>
            </a:r>
            <a:r>
              <a:rPr lang="en" sz="2500" b="1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endParaRPr sz="2500" b="1">
              <a:solidFill>
                <a:srgbClr val="0645AD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Removing rows with missing values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Removing columns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i="1">
                <a:latin typeface="Calibri"/>
                <a:ea typeface="Calibri"/>
                <a:cs typeface="Calibri"/>
                <a:sym typeface="Calibri"/>
              </a:rPr>
              <a:t>Columns removed:  gfs_temperature_(15000….97500)</a:t>
            </a:r>
            <a:endParaRPr sz="2000" b="1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A3990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sz="2000" b="1">
              <a:solidFill>
                <a:srgbClr val="2A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colsample_bytree=0.4, gamma=0, learning_rate=0.3, max_depth=6, min_child_weight=1,   n_estimators=100, reg_alpha=0.75, reg_lambda=0.45, subsample=0.6, seed=42.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2200" b="1" i="1" u="sng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1.978</a:t>
            </a:r>
            <a:endParaRPr sz="2200" b="1" i="1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2</a:t>
            </a:r>
            <a:r>
              <a:rPr lang="en" sz="1400" b="1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1400" b="1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(XGBoost)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Removed metadata column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Filled missing cells with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2200" b="1" i="1" u="sng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4.49</a:t>
            </a:r>
            <a:endParaRPr sz="2200" b="1" i="1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3</a:t>
            </a:r>
            <a:r>
              <a:rPr lang="en" sz="1400" b="1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1400" b="1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(XGBoost)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Feature selection using F-score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2200" b="1" i="1" u="sng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1.948</a:t>
            </a:r>
            <a:endParaRPr sz="2200" b="1" i="1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1111"/>
                </a:solidFill>
                <a:latin typeface="Oswald"/>
                <a:ea typeface="Oswald"/>
                <a:cs typeface="Oswald"/>
                <a:sym typeface="Oswald"/>
              </a:rPr>
              <a:t>CATBOOST REGRESSOR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CatBoost builds upon the theory of decision trees and gradient boosting.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introduces ordered boosting as a better gradient boosting algorithm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2200" b="1" i="1" u="sng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1.9745</a:t>
            </a:r>
            <a:endParaRPr sz="2200" b="1" i="1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 </a:t>
            </a:r>
            <a:r>
              <a:rPr lang="en" sz="14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(CATBOOST REGRESSOR) 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Removed metadata column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Filled missing cells with 0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A3990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sz="2000" b="1" dirty="0">
              <a:solidFill>
                <a:srgbClr val="2A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Iteration=2000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Learning rate = 0.04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➔</a:t>
            </a:r>
            <a:r>
              <a:rPr lang="en" sz="2200" b="1" i="1" u="sng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1.9745</a:t>
            </a:r>
            <a:endParaRPr sz="2200" b="1" i="1" dirty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RESULTS </a:t>
            </a:r>
            <a:endParaRPr/>
          </a:p>
        </p:txBody>
      </p:sp>
      <p:graphicFrame>
        <p:nvGraphicFramePr>
          <p:cNvPr id="228" name="Google Shape;228;p37"/>
          <p:cNvGraphicFramePr/>
          <p:nvPr/>
        </p:nvGraphicFramePr>
        <p:xfrm>
          <a:off x="367450" y="1066875"/>
          <a:ext cx="5758150" cy="2815858"/>
        </p:xfrm>
        <a:graphic>
          <a:graphicData uri="http://schemas.openxmlformats.org/drawingml/2006/table">
            <a:tbl>
              <a:tblPr>
                <a:noFill/>
                <a:tableStyleId>{E2B44752-B7DB-4053-B6E1-8DAC081E1CAC}</a:tableStyleId>
              </a:tblPr>
              <a:tblGrid>
                <a:gridCol w="287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2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 value</a:t>
                      </a:r>
                      <a:endParaRPr sz="2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2.168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ELASTIC NET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2.178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1.978 and 4.49 and 1.948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CatBoost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1.9745 and 2.717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RANKING 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 rotWithShape="1">
          <a:blip r:embed="rId3">
            <a:alphaModFix/>
          </a:blip>
          <a:srcRect l="8948" r="9849" b="10490"/>
          <a:stretch/>
        </p:blipFill>
        <p:spPr>
          <a:xfrm>
            <a:off x="426600" y="1066575"/>
            <a:ext cx="8405699" cy="345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CONCLUSION </a:t>
            </a:r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6A464-47A7-4DA7-A793-F6D5C4CCFEC7}"/>
              </a:ext>
            </a:extLst>
          </p:cNvPr>
          <p:cNvSpPr txBox="1"/>
          <p:nvPr/>
        </p:nvSpPr>
        <p:spPr>
          <a:xfrm>
            <a:off x="411126" y="1017800"/>
            <a:ext cx="7825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aim to build regressor models and using ensemble methods on a large standardised data set for evaluation of uncertainty estimates and robust to realistic, curated distributional shift.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came across different regressor models and boosting techniques which made us clear which model is fit to our data set.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REFERENCE</a:t>
            </a:r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rgbClr val="020025"/>
              </a:buClr>
              <a:buSzPts val="1500"/>
              <a:buAutoNum type="arabicPeriod"/>
            </a:pP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Shifts: A Dataset of Real Distributional Shift Across Multiple Large-Scale Tasks  (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Andrey Malinin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Neil Band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Ganshin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Alexander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German Chesnokov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Yarin Gal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 J. F. Gales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Alexey Noskov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Andrey Ploskonosov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Liudmila Prokhorenkova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Ivan Provilkov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Vatsal Raina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Vyas Raina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Roginskiy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Denis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Mariya Shmatova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Panos Tigas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Boris Yangel</a:t>
            </a:r>
            <a:r>
              <a:rPr lang="en" sz="1500">
                <a:solidFill>
                  <a:srgbClr val="0200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0200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20025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20025"/>
                </a:solidFill>
                <a:latin typeface="Georgia"/>
                <a:ea typeface="Georgia"/>
                <a:cs typeface="Georgia"/>
                <a:sym typeface="Georgia"/>
              </a:rPr>
              <a:t>Weather Forecasting Model using Artificial Neural Network</a:t>
            </a:r>
            <a:r>
              <a:rPr lang="en" sz="1500">
                <a:solidFill>
                  <a:srgbClr val="020025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500">
                <a:solidFill>
                  <a:srgbClr val="02002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Kumar Abhishek, M.P.Singh, Saswata Ghosh, Abhishek Anand</a:t>
            </a:r>
            <a:r>
              <a:rPr lang="en" sz="1500">
                <a:solidFill>
                  <a:srgbClr val="02002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00">
              <a:solidFill>
                <a:srgbClr val="0200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20025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020025"/>
                </a:solidFill>
                <a:latin typeface="Arial"/>
                <a:ea typeface="Arial"/>
                <a:cs typeface="Arial"/>
                <a:sym typeface="Arial"/>
              </a:rPr>
              <a:t>An ANN Model Trained on Regional Data in the Prediction of Particular Weather Conditions</a:t>
            </a:r>
            <a:endParaRPr sz="1500">
              <a:solidFill>
                <a:srgbClr val="0200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sz="1500">
              <a:solidFill>
                <a:srgbClr val="02002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0200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900"/>
              </a:spcBef>
              <a:spcAft>
                <a:spcPts val="1200"/>
              </a:spcAft>
              <a:buNone/>
            </a:pPr>
            <a:endParaRPr sz="1500">
              <a:solidFill>
                <a:srgbClr val="02002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MOTIVATION 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20025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2002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Weather warnings are important forecasts because they are used to protect life and property.</a:t>
            </a:r>
            <a:endParaRPr sz="2000">
              <a:solidFill>
                <a:srgbClr val="02002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20025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2002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Since outdoor activities are severely curtailed by heavy rain, snow and wind chill, forecasts can be used to plan activities around these events, and to plan ahead and survive them.</a:t>
            </a:r>
            <a:endParaRPr sz="2000">
              <a:solidFill>
                <a:srgbClr val="02002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20025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2002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Weather forecasters use all kinds of tools to achieve this goal. </a:t>
            </a:r>
            <a:endParaRPr sz="2000">
              <a:solidFill>
                <a:srgbClr val="02002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02002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C335-B703-40AE-9722-B728EFC1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RELATED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9411A-F6B9-4DFA-9506-EFF566955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Shifts: A Dataset of Real Distributional Shift Across Multiple Large-Scale Tasks</a:t>
            </a:r>
            <a:endParaRPr lang="en-US" sz="1800" u="sng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u="sng" dirty="0"/>
              <a:t>Work done in this paper :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/>
              <a:t>Developing methods for improving robustness to distributional shift and uncertainty estimation.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u="sng" dirty="0"/>
              <a:t>What is proposed in this paper?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/>
              <a:t>Shifts Dataset for evaluation of uncertainty estimates and robustness to distributional shift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u="sng" dirty="0"/>
              <a:t>Tasks: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/>
              <a:t>1.Weather shift prediction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/>
              <a:t>2.Machine Translation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/>
              <a:t>3.Self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273504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PROBLEM STATEMENT 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20025"/>
                </a:solidFill>
                <a:latin typeface="Calibri"/>
                <a:ea typeface="Calibri"/>
                <a:cs typeface="Calibri"/>
                <a:sym typeface="Calibri"/>
              </a:rPr>
              <a:t>The goal is to predict the temperature at a particular latitude/longitude and time, given all available measurements and climate model predictions.</a:t>
            </a:r>
            <a:endParaRPr sz="2200">
              <a:solidFill>
                <a:srgbClr val="0200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DATASET DESCRIPTION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b="1"/>
              <a:t>TRAIN DATA SET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•Number of Rows: 3129592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•Number of Columns: 129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•Size: 5.03 GB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2.    EVAL DATA SET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•Number of Rows: 1137731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•Number of Columns: 123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•Size: 1.71 GB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3.    DEV_IN DATA SET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layfair Display"/>
              <a:buChar char="●"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Rows: 50000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layfair Display"/>
              <a:buChar char="●"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Columns: 129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layfair Display"/>
              <a:buChar char="●"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Size: 81.7 MB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4.    DEV_OUT DATA SET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layfair Display"/>
              <a:buChar char="●"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Rows: 50000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layfair Display"/>
              <a:buChar char="●"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Columns: 129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layfair Display"/>
              <a:buChar char="●"/>
            </a:pPr>
            <a:r>
              <a:rPr lang="en" sz="20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Size: 80.2 MB</a:t>
            </a:r>
            <a:endParaRPr sz="20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1896950"/>
            <a:ext cx="85206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50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EXPLORATION</a:t>
            </a:r>
            <a:endParaRPr sz="52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ATTRIBUTE DESCRIPTION 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META-DATA</a:t>
            </a:r>
            <a:endParaRPr sz="2200"/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fact_time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fact_latitude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fact_longitude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fact_temperature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fact_cwsm_class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climate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987</Words>
  <Application>Microsoft Office PowerPoint</Application>
  <PresentationFormat>On-screen Show (16:9)</PresentationFormat>
  <Paragraphs>144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Roboto</vt:lpstr>
      <vt:lpstr>Georgia</vt:lpstr>
      <vt:lpstr>Wingdings</vt:lpstr>
      <vt:lpstr>Playfair Display</vt:lpstr>
      <vt:lpstr>Calibri</vt:lpstr>
      <vt:lpstr>Oswald</vt:lpstr>
      <vt:lpstr>Arial</vt:lpstr>
      <vt:lpstr>Geometric</vt:lpstr>
      <vt:lpstr>Data Mining and Analysis - 18ECSC301  WEATHER SHIFT PREDICTION. </vt:lpstr>
      <vt:lpstr>INTRODUCTION</vt:lpstr>
      <vt:lpstr>MOTIVATION </vt:lpstr>
      <vt:lpstr>RELATED WORK</vt:lpstr>
      <vt:lpstr>PROBLEM STATEMENT </vt:lpstr>
      <vt:lpstr>DATASET DESCRIPTION</vt:lpstr>
      <vt:lpstr>PowerPoint Presentation</vt:lpstr>
      <vt:lpstr>DATA EXPLORATION </vt:lpstr>
      <vt:lpstr>ATTRIBUTE DESCRIPTION </vt:lpstr>
      <vt:lpstr>PowerPoint Presentation</vt:lpstr>
      <vt:lpstr>GRAPH 1</vt:lpstr>
      <vt:lpstr>GRAPH 2</vt:lpstr>
      <vt:lpstr>LEARNING MODELS </vt:lpstr>
      <vt:lpstr>LINEAR REGRESSION MODEL </vt:lpstr>
      <vt:lpstr>PowerPoint Presentation</vt:lpstr>
      <vt:lpstr>BIAS VARIANCE GRAPH (LINEAR REGRESSOR)</vt:lpstr>
      <vt:lpstr>ELASTIC NET MODEL</vt:lpstr>
      <vt:lpstr>PowerPoint Presentation</vt:lpstr>
      <vt:lpstr>BIAS VARIANCE GRAPH (Elastic net model) </vt:lpstr>
      <vt:lpstr>XGBoost</vt:lpstr>
      <vt:lpstr>Pre-processing 1    (XGBoost)   </vt:lpstr>
      <vt:lpstr>Pre-processing 2   (XGBoost)</vt:lpstr>
      <vt:lpstr>Pre-processing 3   (XGBoost) </vt:lpstr>
      <vt:lpstr>CATBOOST REGRESSOR</vt:lpstr>
      <vt:lpstr>PowerPoint Presentation</vt:lpstr>
      <vt:lpstr>RESULTS </vt:lpstr>
      <vt:lpstr>RANKING </vt:lpstr>
      <vt:lpstr>CONCLUSION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and Analysis - 18ECSC301  WEATHER SHIFT PREDICTION. </dc:title>
  <cp:lastModifiedBy>Muskan Havaldar</cp:lastModifiedBy>
  <cp:revision>6</cp:revision>
  <dcterms:modified xsi:type="dcterms:W3CDTF">2021-10-21T11:02:10Z</dcterms:modified>
</cp:coreProperties>
</file>