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1" r:id="rId15"/>
    <p:sldId id="272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obster" panose="020B0604020202020204" charset="0"/>
      <p:regular r:id="rId22"/>
    </p:embeddedFont>
    <p:embeddedFont>
      <p:font typeface="Oswald" panose="00000500000000000000" pitchFamily="2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41FBE6-8460-4409-902F-6688E26DDAC1}">
  <a:tblStyle styleId="{7741FBE6-8460-4409-902F-6688E26DDA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fc884e0d0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fc884e0d0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4ef018aa1_6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4ef018aa1_6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4ef018aa1_6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4ef018aa1_6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713c010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713c010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fc884e0d0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fc884e0d0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4ef018aa1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4ef018aa1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fc884e0d0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fc884e0d0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c884e0d0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fc884e0d0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4ef018aa1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4ef018aa1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4ef018aa1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4ef018aa1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fc884e0d0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fc884e0d0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fc884e0d0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fc884e0d0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fc884e0d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fc884e0d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4ef018aa1_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4ef018aa1_6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5"/>
            <a:ext cx="8139900" cy="838800"/>
          </a:xfrm>
          <a:prstGeom prst="rect">
            <a:avLst/>
          </a:prstGeom>
          <a:solidFill>
            <a:srgbClr val="0645AD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0645AD"/>
                </a:highlight>
              </a:rPr>
              <a:t>WEATHER SHIFT PREDICTION</a:t>
            </a:r>
            <a:endParaRPr b="1">
              <a:highlight>
                <a:srgbClr val="0645AD"/>
              </a:highlight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62"/>
            <a:ext cx="8222100" cy="1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00"/>
                </a:solidFill>
              </a:rPr>
              <a:t>TEAM-13</a:t>
            </a:r>
            <a:endParaRPr sz="22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Muskan Havaldar - 01fe19bcs007.</a:t>
            </a:r>
            <a:endParaRPr sz="1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Swathi Pardeshi - 01fe19bcs060.</a:t>
            </a:r>
            <a:endParaRPr sz="1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Srishti Eligar - 01fe19bcs042.</a:t>
            </a:r>
            <a:endParaRPr sz="1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Ankita Mane - 01fe19bcs052.</a:t>
            </a:r>
            <a:endParaRPr sz="1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882700" y="4315800"/>
            <a:ext cx="393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DEADLINE : 31-10-2021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XGBoost</a:t>
            </a:r>
            <a:endParaRPr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" sz="2200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an implementation of gradient boosted decision trees designed for speed and performance. </a:t>
            </a:r>
            <a:endParaRPr sz="22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➔"/>
            </a:pPr>
            <a:r>
              <a:rPr lang="en" sz="2200" b="1" i="1" u="sng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1.978</a:t>
            </a:r>
            <a:endParaRPr sz="2200" b="1" i="1" dirty="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Pre-processing  </a:t>
            </a:r>
            <a:r>
              <a:rPr lang="en" sz="1600" b="1" dirty="0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(Elastic net model)  </a:t>
            </a:r>
            <a:endParaRPr sz="2700" b="1" dirty="0">
              <a:solidFill>
                <a:srgbClr val="020025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2002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Removing rows with missing values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Removing columns</a:t>
            </a:r>
            <a:endParaRPr sz="20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Columns removed:  gfs_temperature_(15000….97500)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alibri"/>
              <a:buChar char="➔"/>
            </a:pPr>
            <a:r>
              <a:rPr lang="en" sz="2000" b="1" i="1" u="sng" dirty="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000" b="1" i="1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1" i="1" dirty="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2.178</a:t>
            </a: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248300" y="212825"/>
            <a:ext cx="8655000" cy="7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Pre-processing 1</a:t>
            </a:r>
            <a:r>
              <a:rPr lang="en" sz="1600" b="1" dirty="0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en" sz="1600" b="1" dirty="0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(XGBoost)  </a:t>
            </a:r>
            <a:endParaRPr sz="2700" b="1" dirty="0">
              <a:solidFill>
                <a:srgbClr val="020025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8323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Removing rows with missing values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Removing columns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i="1" dirty="0">
                <a:latin typeface="Calibri"/>
                <a:ea typeface="Calibri"/>
                <a:cs typeface="Calibri"/>
                <a:sym typeface="Calibri"/>
              </a:rPr>
              <a:t>Columns removed:  gfs_temperature_(15000….97500)</a:t>
            </a:r>
            <a:endParaRPr sz="2000" b="1" i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Parameters: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colsample_bytree=0.4, gamma=0, learning_rate=0.3, max_depth=6, min_child_weight=1,   n_estimators=100, reg_alpha=0.75, reg_lambda=0.45, subsample=0.6, seed=42.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➔"/>
            </a:pPr>
            <a:r>
              <a:rPr lang="en" sz="2200" b="1" i="1" u="sng" dirty="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 dirty="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1.978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Pre-processing 2</a:t>
            </a:r>
            <a:r>
              <a:rPr lang="en" sz="1600" b="1" dirty="0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1600" b="1" dirty="0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(XGBoost)</a:t>
            </a: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Removed metadata column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Filled missing cells with 0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➔"/>
            </a:pPr>
            <a:r>
              <a:rPr lang="en" sz="2200" b="1" i="1" u="sng" dirty="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 dirty="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4.49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/>
          </a:p>
        </p:txBody>
      </p:sp>
      <p:graphicFrame>
        <p:nvGraphicFramePr>
          <p:cNvPr id="180" name="Google Shape;180;p28"/>
          <p:cNvGraphicFramePr/>
          <p:nvPr>
            <p:extLst>
              <p:ext uri="{D42A27DB-BD31-4B8C-83A1-F6EECF244321}">
                <p14:modId xmlns:p14="http://schemas.microsoft.com/office/powerpoint/2010/main" val="2567747157"/>
              </p:ext>
            </p:extLst>
          </p:nvPr>
        </p:nvGraphicFramePr>
        <p:xfrm>
          <a:off x="952500" y="1322150"/>
          <a:ext cx="7239000" cy="2031372"/>
        </p:xfrm>
        <a:graphic>
          <a:graphicData uri="http://schemas.openxmlformats.org/drawingml/2006/table">
            <a:tbl>
              <a:tblPr>
                <a:noFill/>
                <a:tableStyleId>{7741FBE6-8460-4409-902F-6688E26DDAC1}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2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 value</a:t>
                      </a:r>
                      <a:endParaRPr sz="2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2000" dirty="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2.168</a:t>
                      </a:r>
                      <a:endParaRPr sz="200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ELASTIC NET</a:t>
                      </a:r>
                      <a:endParaRPr sz="2000" dirty="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2.178</a:t>
                      </a:r>
                      <a:endParaRPr sz="200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sz="2000" dirty="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1.978</a:t>
                      </a:r>
                      <a:endParaRPr sz="2000" dirty="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1510225"/>
            <a:ext cx="8520600" cy="13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80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040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 b="1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rgbClr val="020025"/>
                </a:solidFill>
                <a:latin typeface="Calibri"/>
                <a:ea typeface="Calibri"/>
                <a:cs typeface="Calibri"/>
                <a:sym typeface="Calibri"/>
              </a:rPr>
              <a:t>The goal is to predict the temperature at a particular latitude/longitude and time, given all available measurements and climate model predictions.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PRE-PROCESSING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Rows containing blank cell are removed.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Columns that do not affect the modeling process majorly are removed.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32% of dataset used(10,00,000 rows x 113 columns)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75" y="1403900"/>
            <a:ext cx="3794600" cy="24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033" y="1403900"/>
            <a:ext cx="3517842" cy="24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687625" y="799875"/>
            <a:ext cx="3300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endParaRPr sz="2100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111650" y="799875"/>
            <a:ext cx="3300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sz="2100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09975" y="247550"/>
            <a:ext cx="8010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latin typeface="Oswald"/>
                <a:ea typeface="Oswald"/>
                <a:cs typeface="Oswald"/>
                <a:sym typeface="Oswald"/>
              </a:rPr>
              <a:t>Count of missing values in data set</a:t>
            </a:r>
            <a:endParaRPr sz="29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BIAS–VARIANCE tradeoff</a:t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BIAS :</a:t>
            </a:r>
          </a:p>
          <a:p>
            <a:pPr marL="558800" lvl="1" indent="0">
              <a:buClr>
                <a:srgbClr val="202122"/>
              </a:buClr>
              <a:buSzPts val="2000"/>
              <a:buNone/>
            </a:pPr>
            <a:r>
              <a:rPr lang="en" sz="1800" dirty="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The bias error is an error from erroneous assumptions in the learning algorithm. </a:t>
            </a:r>
          </a:p>
          <a:p>
            <a:pPr marL="558800" lvl="1" indent="0">
              <a:buClr>
                <a:srgbClr val="202122"/>
              </a:buClr>
              <a:buSzPts val="2000"/>
              <a:buNone/>
            </a:pPr>
            <a:endParaRPr sz="1800" dirty="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VARIANCE:</a:t>
            </a:r>
          </a:p>
          <a:p>
            <a:pPr marL="558800" lvl="1" indent="0">
              <a:buClr>
                <a:srgbClr val="202122"/>
              </a:buClr>
              <a:buSzPts val="2000"/>
              <a:buNone/>
            </a:pPr>
            <a:r>
              <a:rPr lang="en" sz="1600" dirty="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The variance is an error from sensitivity to small fluctuations in the training set.</a:t>
            </a:r>
            <a:endParaRPr sz="1600" dirty="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545850" y="446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LEARNING MODELS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solidFill>
                <a:srgbClr val="000000"/>
              </a:solidFill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6234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LINEAR REGRESSION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ELASTIC NET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XGBoost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CATBOOST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77025" y="3732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LINEAR REGRESSION MODEL</a:t>
            </a:r>
            <a:endParaRPr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Multiple linear regression is to model the linear relationship between the explanatory (independent) variables and response (dependent) variables.</a:t>
            </a:r>
            <a:endParaRPr sz="20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Calibri"/>
              <a:buChar char="➔"/>
            </a:pPr>
            <a:r>
              <a:rPr lang="en" sz="1900" dirty="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dependent variable is temperature.</a:t>
            </a:r>
            <a:endParaRPr sz="19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Calibri"/>
              <a:buChar char="➔"/>
            </a:pPr>
            <a:r>
              <a:rPr lang="en" sz="19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independent </a:t>
            </a:r>
            <a:r>
              <a:rPr lang="en" sz="1900" dirty="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variables are all other columns other than meta data and temperature.</a:t>
            </a:r>
            <a:endParaRPr sz="19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100"/>
              <a:buFont typeface="Calibri"/>
              <a:buChar char="➔"/>
            </a:pPr>
            <a:r>
              <a:rPr lang="en" sz="2100" b="1" i="1" u="sng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100" b="1" i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100" b="1" i="1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2.168</a:t>
            </a:r>
            <a:endParaRPr sz="21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67850" y="382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ELASTIC NET MODEL</a:t>
            </a: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Elastic net is a popular type of regularized linear regression that combines two popular penalties, specifically the L1 and L2 penalty functions.</a:t>
            </a:r>
            <a:endParaRPr sz="2000" dirty="0">
              <a:solidFill>
                <a:srgbClr val="2021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alibri"/>
              <a:buChar char="➔"/>
            </a:pPr>
            <a:r>
              <a:rPr lang="en" sz="2000" b="1" i="1" u="sng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000" b="1" i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1" i="1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2.178</a:t>
            </a:r>
            <a:endParaRPr sz="2000" b="1" dirty="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BOOSTING</a:t>
            </a:r>
            <a:endParaRPr b="1">
              <a:solidFill>
                <a:srgbClr val="02002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Boosting is an ensemble learning method that combines a set of weak learners into a strong learner to minimize training errors.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403</Words>
  <Application>Microsoft Office PowerPoint</Application>
  <PresentationFormat>On-screen Show (16:9)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Oswald</vt:lpstr>
      <vt:lpstr>Lobster</vt:lpstr>
      <vt:lpstr>Calibri</vt:lpstr>
      <vt:lpstr>Roboto</vt:lpstr>
      <vt:lpstr>Arial</vt:lpstr>
      <vt:lpstr>Geometric</vt:lpstr>
      <vt:lpstr>WEATHER SHIFT PREDICTION</vt:lpstr>
      <vt:lpstr>PROBLEM STATEMENT</vt:lpstr>
      <vt:lpstr>DATA PRE-PROCESSING</vt:lpstr>
      <vt:lpstr>PowerPoint Presentation</vt:lpstr>
      <vt:lpstr>BIAS–VARIANCE tradeoff </vt:lpstr>
      <vt:lpstr>LEARNING MODELS </vt:lpstr>
      <vt:lpstr>LINEAR REGRESSION MODEL</vt:lpstr>
      <vt:lpstr>ELASTIC NET MODEL</vt:lpstr>
      <vt:lpstr>BOOSTING</vt:lpstr>
      <vt:lpstr>XGBoost</vt:lpstr>
      <vt:lpstr>Pre-processing  (Elastic net model)   </vt:lpstr>
      <vt:lpstr>Pre-processing 1    (XGBoost)   </vt:lpstr>
      <vt:lpstr>Pre-processing 2   (XGBoost)</vt:lpstr>
      <vt:lpstr>RESULTS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SHIFT PREDICTION</dc:title>
  <cp:lastModifiedBy>Muskan Havaldar</cp:lastModifiedBy>
  <cp:revision>4</cp:revision>
  <dcterms:modified xsi:type="dcterms:W3CDTF">2021-10-21T10:30:33Z</dcterms:modified>
</cp:coreProperties>
</file>