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56" r:id="rId4"/>
    <p:sldId id="261" r:id="rId5"/>
    <p:sldId id="257" r:id="rId6"/>
    <p:sldId id="269" r:id="rId7"/>
    <p:sldId id="264" r:id="rId8"/>
    <p:sldId id="268" r:id="rId9"/>
    <p:sldId id="266" r:id="rId10"/>
    <p:sldId id="267" r:id="rId11"/>
    <p:sldId id="259" r:id="rId12"/>
    <p:sldId id="263"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F5D8"/>
    <a:srgbClr val="C89B38"/>
    <a:srgbClr val="F0DB92"/>
    <a:srgbClr val="55B5A1"/>
    <a:srgbClr val="C99C3B"/>
    <a:srgbClr val="091113"/>
    <a:srgbClr val="4C3825"/>
    <a:srgbClr val="262626"/>
    <a:srgbClr val="A79954"/>
    <a:srgbClr val="C79B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0" autoAdjust="0"/>
    <p:restoredTop sz="94660"/>
  </p:normalViewPr>
  <p:slideViewPr>
    <p:cSldViewPr snapToGrid="0">
      <p:cViewPr varScale="1">
        <p:scale>
          <a:sx n="121" d="100"/>
          <a:sy n="121" d="100"/>
        </p:scale>
        <p:origin x="1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60998-7AF0-4E21-BC77-ABA080C43A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52EEAD-3E0A-485D-97BB-E05AB414E6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B9B7CB-B38D-491F-B40A-35E5E319CD52}"/>
              </a:ext>
            </a:extLst>
          </p:cNvPr>
          <p:cNvSpPr>
            <a:spLocks noGrp="1"/>
          </p:cNvSpPr>
          <p:nvPr>
            <p:ph type="dt" sz="half" idx="10"/>
          </p:nvPr>
        </p:nvSpPr>
        <p:spPr/>
        <p:txBody>
          <a:bodyPr/>
          <a:lstStyle/>
          <a:p>
            <a:fld id="{FAC69759-98EA-4C0D-B6B6-24CD54432894}" type="datetimeFigureOut">
              <a:rPr lang="en-US" smtClean="0"/>
              <a:t>10/29/2021</a:t>
            </a:fld>
            <a:endParaRPr lang="en-US"/>
          </a:p>
        </p:txBody>
      </p:sp>
      <p:sp>
        <p:nvSpPr>
          <p:cNvPr id="5" name="Footer Placeholder 4">
            <a:extLst>
              <a:ext uri="{FF2B5EF4-FFF2-40B4-BE49-F238E27FC236}">
                <a16:creationId xmlns:a16="http://schemas.microsoft.com/office/drawing/2014/main" id="{87C7FE92-E521-41C6-8268-D6571CA7E0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262601-E209-4C5E-B206-0F07BB3CF4AB}"/>
              </a:ext>
            </a:extLst>
          </p:cNvPr>
          <p:cNvSpPr>
            <a:spLocks noGrp="1"/>
          </p:cNvSpPr>
          <p:nvPr>
            <p:ph type="sldNum" sz="quarter" idx="12"/>
          </p:nvPr>
        </p:nvSpPr>
        <p:spPr/>
        <p:txBody>
          <a:bodyPr/>
          <a:lstStyle/>
          <a:p>
            <a:fld id="{C37B4BFC-DB37-4F1E-8503-5DABE19A1FC0}" type="slidenum">
              <a:rPr lang="en-US" smtClean="0"/>
              <a:t>‹#›</a:t>
            </a:fld>
            <a:endParaRPr lang="en-US"/>
          </a:p>
        </p:txBody>
      </p:sp>
    </p:spTree>
    <p:extLst>
      <p:ext uri="{BB962C8B-B14F-4D97-AF65-F5344CB8AC3E}">
        <p14:creationId xmlns:p14="http://schemas.microsoft.com/office/powerpoint/2010/main" val="3748958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E0FAA-1F7E-4D6C-B07B-0666362F08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00AF07-2E14-4AF5-973A-23830650F0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DC35AB-99D7-463A-9EAC-2799EA328C68}"/>
              </a:ext>
            </a:extLst>
          </p:cNvPr>
          <p:cNvSpPr>
            <a:spLocks noGrp="1"/>
          </p:cNvSpPr>
          <p:nvPr>
            <p:ph type="dt" sz="half" idx="10"/>
          </p:nvPr>
        </p:nvSpPr>
        <p:spPr/>
        <p:txBody>
          <a:bodyPr/>
          <a:lstStyle/>
          <a:p>
            <a:fld id="{FAC69759-98EA-4C0D-B6B6-24CD54432894}" type="datetimeFigureOut">
              <a:rPr lang="en-US" smtClean="0"/>
              <a:t>10/29/2021</a:t>
            </a:fld>
            <a:endParaRPr lang="en-US"/>
          </a:p>
        </p:txBody>
      </p:sp>
      <p:sp>
        <p:nvSpPr>
          <p:cNvPr id="5" name="Footer Placeholder 4">
            <a:extLst>
              <a:ext uri="{FF2B5EF4-FFF2-40B4-BE49-F238E27FC236}">
                <a16:creationId xmlns:a16="http://schemas.microsoft.com/office/drawing/2014/main" id="{1E8F9DE4-C9FD-40EB-B774-DE088006C1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F803AC-E415-4C94-90FD-71DFB4FCFCBF}"/>
              </a:ext>
            </a:extLst>
          </p:cNvPr>
          <p:cNvSpPr>
            <a:spLocks noGrp="1"/>
          </p:cNvSpPr>
          <p:nvPr>
            <p:ph type="sldNum" sz="quarter" idx="12"/>
          </p:nvPr>
        </p:nvSpPr>
        <p:spPr/>
        <p:txBody>
          <a:bodyPr/>
          <a:lstStyle/>
          <a:p>
            <a:fld id="{C37B4BFC-DB37-4F1E-8503-5DABE19A1FC0}" type="slidenum">
              <a:rPr lang="en-US" smtClean="0"/>
              <a:t>‹#›</a:t>
            </a:fld>
            <a:endParaRPr lang="en-US"/>
          </a:p>
        </p:txBody>
      </p:sp>
    </p:spTree>
    <p:extLst>
      <p:ext uri="{BB962C8B-B14F-4D97-AF65-F5344CB8AC3E}">
        <p14:creationId xmlns:p14="http://schemas.microsoft.com/office/powerpoint/2010/main" val="4179421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1788ED-1B6B-4E32-AB81-A3F065955D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5E7739-173A-4EEA-84DB-DB8F8D9CFD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149422-E7A9-42A2-813B-562857870253}"/>
              </a:ext>
            </a:extLst>
          </p:cNvPr>
          <p:cNvSpPr>
            <a:spLocks noGrp="1"/>
          </p:cNvSpPr>
          <p:nvPr>
            <p:ph type="dt" sz="half" idx="10"/>
          </p:nvPr>
        </p:nvSpPr>
        <p:spPr/>
        <p:txBody>
          <a:bodyPr/>
          <a:lstStyle/>
          <a:p>
            <a:fld id="{FAC69759-98EA-4C0D-B6B6-24CD54432894}" type="datetimeFigureOut">
              <a:rPr lang="en-US" smtClean="0"/>
              <a:t>10/29/2021</a:t>
            </a:fld>
            <a:endParaRPr lang="en-US"/>
          </a:p>
        </p:txBody>
      </p:sp>
      <p:sp>
        <p:nvSpPr>
          <p:cNvPr id="5" name="Footer Placeholder 4">
            <a:extLst>
              <a:ext uri="{FF2B5EF4-FFF2-40B4-BE49-F238E27FC236}">
                <a16:creationId xmlns:a16="http://schemas.microsoft.com/office/drawing/2014/main" id="{23298653-CBA0-4B9F-937E-83DF4A8DEA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7E6E67-B8FF-4BC6-ACFA-F8E266CDC0AB}"/>
              </a:ext>
            </a:extLst>
          </p:cNvPr>
          <p:cNvSpPr>
            <a:spLocks noGrp="1"/>
          </p:cNvSpPr>
          <p:nvPr>
            <p:ph type="sldNum" sz="quarter" idx="12"/>
          </p:nvPr>
        </p:nvSpPr>
        <p:spPr/>
        <p:txBody>
          <a:bodyPr/>
          <a:lstStyle/>
          <a:p>
            <a:fld id="{C37B4BFC-DB37-4F1E-8503-5DABE19A1FC0}" type="slidenum">
              <a:rPr lang="en-US" smtClean="0"/>
              <a:t>‹#›</a:t>
            </a:fld>
            <a:endParaRPr lang="en-US"/>
          </a:p>
        </p:txBody>
      </p:sp>
    </p:spTree>
    <p:extLst>
      <p:ext uri="{BB962C8B-B14F-4D97-AF65-F5344CB8AC3E}">
        <p14:creationId xmlns:p14="http://schemas.microsoft.com/office/powerpoint/2010/main" val="129116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64024-9A3B-4BEF-AC86-6F1B65B86E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715D48-2972-44E9-9F58-33A034D63E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F3A72-3DA7-4B95-8C3C-335F933509B5}"/>
              </a:ext>
            </a:extLst>
          </p:cNvPr>
          <p:cNvSpPr>
            <a:spLocks noGrp="1"/>
          </p:cNvSpPr>
          <p:nvPr>
            <p:ph type="dt" sz="half" idx="10"/>
          </p:nvPr>
        </p:nvSpPr>
        <p:spPr/>
        <p:txBody>
          <a:bodyPr/>
          <a:lstStyle/>
          <a:p>
            <a:fld id="{FAC69759-98EA-4C0D-B6B6-24CD54432894}" type="datetimeFigureOut">
              <a:rPr lang="en-US" smtClean="0"/>
              <a:t>10/29/2021</a:t>
            </a:fld>
            <a:endParaRPr lang="en-US"/>
          </a:p>
        </p:txBody>
      </p:sp>
      <p:sp>
        <p:nvSpPr>
          <p:cNvPr id="5" name="Footer Placeholder 4">
            <a:extLst>
              <a:ext uri="{FF2B5EF4-FFF2-40B4-BE49-F238E27FC236}">
                <a16:creationId xmlns:a16="http://schemas.microsoft.com/office/drawing/2014/main" id="{F89E25C2-083D-4BA6-9E70-9D196C0E3E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200E24-3885-4262-83A5-C593F4B1F274}"/>
              </a:ext>
            </a:extLst>
          </p:cNvPr>
          <p:cNvSpPr>
            <a:spLocks noGrp="1"/>
          </p:cNvSpPr>
          <p:nvPr>
            <p:ph type="sldNum" sz="quarter" idx="12"/>
          </p:nvPr>
        </p:nvSpPr>
        <p:spPr/>
        <p:txBody>
          <a:bodyPr/>
          <a:lstStyle/>
          <a:p>
            <a:fld id="{C37B4BFC-DB37-4F1E-8503-5DABE19A1FC0}" type="slidenum">
              <a:rPr lang="en-US" smtClean="0"/>
              <a:t>‹#›</a:t>
            </a:fld>
            <a:endParaRPr lang="en-US"/>
          </a:p>
        </p:txBody>
      </p:sp>
    </p:spTree>
    <p:extLst>
      <p:ext uri="{BB962C8B-B14F-4D97-AF65-F5344CB8AC3E}">
        <p14:creationId xmlns:p14="http://schemas.microsoft.com/office/powerpoint/2010/main" val="282563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20535-99AA-4863-A747-6E43E18D9F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566328-2017-4AA2-9C08-18DC9039DB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A1341B-1A1C-4C14-94AC-E12489654A76}"/>
              </a:ext>
            </a:extLst>
          </p:cNvPr>
          <p:cNvSpPr>
            <a:spLocks noGrp="1"/>
          </p:cNvSpPr>
          <p:nvPr>
            <p:ph type="dt" sz="half" idx="10"/>
          </p:nvPr>
        </p:nvSpPr>
        <p:spPr/>
        <p:txBody>
          <a:bodyPr/>
          <a:lstStyle/>
          <a:p>
            <a:fld id="{FAC69759-98EA-4C0D-B6B6-24CD54432894}" type="datetimeFigureOut">
              <a:rPr lang="en-US" smtClean="0"/>
              <a:t>10/29/2021</a:t>
            </a:fld>
            <a:endParaRPr lang="en-US"/>
          </a:p>
        </p:txBody>
      </p:sp>
      <p:sp>
        <p:nvSpPr>
          <p:cNvPr id="5" name="Footer Placeholder 4">
            <a:extLst>
              <a:ext uri="{FF2B5EF4-FFF2-40B4-BE49-F238E27FC236}">
                <a16:creationId xmlns:a16="http://schemas.microsoft.com/office/drawing/2014/main" id="{780E4496-7432-4B00-B3E9-E37DEFBD1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F08757-40C8-4E79-86E1-134B2AB38B03}"/>
              </a:ext>
            </a:extLst>
          </p:cNvPr>
          <p:cNvSpPr>
            <a:spLocks noGrp="1"/>
          </p:cNvSpPr>
          <p:nvPr>
            <p:ph type="sldNum" sz="quarter" idx="12"/>
          </p:nvPr>
        </p:nvSpPr>
        <p:spPr/>
        <p:txBody>
          <a:bodyPr/>
          <a:lstStyle/>
          <a:p>
            <a:fld id="{C37B4BFC-DB37-4F1E-8503-5DABE19A1FC0}" type="slidenum">
              <a:rPr lang="en-US" smtClean="0"/>
              <a:t>‹#›</a:t>
            </a:fld>
            <a:endParaRPr lang="en-US"/>
          </a:p>
        </p:txBody>
      </p:sp>
    </p:spTree>
    <p:extLst>
      <p:ext uri="{BB962C8B-B14F-4D97-AF65-F5344CB8AC3E}">
        <p14:creationId xmlns:p14="http://schemas.microsoft.com/office/powerpoint/2010/main" val="2362369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D266F-8DB7-4269-A29F-7B51C97B2C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113D6-AA17-4C17-8D5E-32D40696EB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0E4CF7-EB0D-40D0-8754-9F99B4CE29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3E3C0F-8214-4232-B1D6-79F855D0D388}"/>
              </a:ext>
            </a:extLst>
          </p:cNvPr>
          <p:cNvSpPr>
            <a:spLocks noGrp="1"/>
          </p:cNvSpPr>
          <p:nvPr>
            <p:ph type="dt" sz="half" idx="10"/>
          </p:nvPr>
        </p:nvSpPr>
        <p:spPr/>
        <p:txBody>
          <a:bodyPr/>
          <a:lstStyle/>
          <a:p>
            <a:fld id="{FAC69759-98EA-4C0D-B6B6-24CD54432894}" type="datetimeFigureOut">
              <a:rPr lang="en-US" smtClean="0"/>
              <a:t>10/29/2021</a:t>
            </a:fld>
            <a:endParaRPr lang="en-US"/>
          </a:p>
        </p:txBody>
      </p:sp>
      <p:sp>
        <p:nvSpPr>
          <p:cNvPr id="6" name="Footer Placeholder 5">
            <a:extLst>
              <a:ext uri="{FF2B5EF4-FFF2-40B4-BE49-F238E27FC236}">
                <a16:creationId xmlns:a16="http://schemas.microsoft.com/office/drawing/2014/main" id="{875631C2-ABB4-4682-A6BF-C0ACC5B682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49E7CB-03E9-47A9-B0BC-6B6402639B4F}"/>
              </a:ext>
            </a:extLst>
          </p:cNvPr>
          <p:cNvSpPr>
            <a:spLocks noGrp="1"/>
          </p:cNvSpPr>
          <p:nvPr>
            <p:ph type="sldNum" sz="quarter" idx="12"/>
          </p:nvPr>
        </p:nvSpPr>
        <p:spPr/>
        <p:txBody>
          <a:bodyPr/>
          <a:lstStyle/>
          <a:p>
            <a:fld id="{C37B4BFC-DB37-4F1E-8503-5DABE19A1FC0}" type="slidenum">
              <a:rPr lang="en-US" smtClean="0"/>
              <a:t>‹#›</a:t>
            </a:fld>
            <a:endParaRPr lang="en-US"/>
          </a:p>
        </p:txBody>
      </p:sp>
    </p:spTree>
    <p:extLst>
      <p:ext uri="{BB962C8B-B14F-4D97-AF65-F5344CB8AC3E}">
        <p14:creationId xmlns:p14="http://schemas.microsoft.com/office/powerpoint/2010/main" val="655560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31A52-437F-4EF7-B394-A849104FAB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79BDBA-FF2E-4B76-9F75-08A44E3680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79FAA7-6AC9-4EF6-A927-8AEE48FB9F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234C62-ACF3-4400-8EE7-6B95F287D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5BF995-F075-441C-943B-61E4610E55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B4B4D2-570B-4799-8C22-EC33B754200A}"/>
              </a:ext>
            </a:extLst>
          </p:cNvPr>
          <p:cNvSpPr>
            <a:spLocks noGrp="1"/>
          </p:cNvSpPr>
          <p:nvPr>
            <p:ph type="dt" sz="half" idx="10"/>
          </p:nvPr>
        </p:nvSpPr>
        <p:spPr/>
        <p:txBody>
          <a:bodyPr/>
          <a:lstStyle/>
          <a:p>
            <a:fld id="{FAC69759-98EA-4C0D-B6B6-24CD54432894}" type="datetimeFigureOut">
              <a:rPr lang="en-US" smtClean="0"/>
              <a:t>10/29/2021</a:t>
            </a:fld>
            <a:endParaRPr lang="en-US"/>
          </a:p>
        </p:txBody>
      </p:sp>
      <p:sp>
        <p:nvSpPr>
          <p:cNvPr id="8" name="Footer Placeholder 7">
            <a:extLst>
              <a:ext uri="{FF2B5EF4-FFF2-40B4-BE49-F238E27FC236}">
                <a16:creationId xmlns:a16="http://schemas.microsoft.com/office/drawing/2014/main" id="{B4E71651-1EE5-4F1C-B19C-A4A62D9675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40E65F-D62A-496B-AFF7-8E232286248C}"/>
              </a:ext>
            </a:extLst>
          </p:cNvPr>
          <p:cNvSpPr>
            <a:spLocks noGrp="1"/>
          </p:cNvSpPr>
          <p:nvPr>
            <p:ph type="sldNum" sz="quarter" idx="12"/>
          </p:nvPr>
        </p:nvSpPr>
        <p:spPr/>
        <p:txBody>
          <a:bodyPr/>
          <a:lstStyle/>
          <a:p>
            <a:fld id="{C37B4BFC-DB37-4F1E-8503-5DABE19A1FC0}" type="slidenum">
              <a:rPr lang="en-US" smtClean="0"/>
              <a:t>‹#›</a:t>
            </a:fld>
            <a:endParaRPr lang="en-US"/>
          </a:p>
        </p:txBody>
      </p:sp>
    </p:spTree>
    <p:extLst>
      <p:ext uri="{BB962C8B-B14F-4D97-AF65-F5344CB8AC3E}">
        <p14:creationId xmlns:p14="http://schemas.microsoft.com/office/powerpoint/2010/main" val="3452457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762C7-58F2-43FF-8A9D-B9B5CD5927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AFC029-5735-4751-8A2C-E2291548D6C3}"/>
              </a:ext>
            </a:extLst>
          </p:cNvPr>
          <p:cNvSpPr>
            <a:spLocks noGrp="1"/>
          </p:cNvSpPr>
          <p:nvPr>
            <p:ph type="dt" sz="half" idx="10"/>
          </p:nvPr>
        </p:nvSpPr>
        <p:spPr/>
        <p:txBody>
          <a:bodyPr/>
          <a:lstStyle/>
          <a:p>
            <a:fld id="{FAC69759-98EA-4C0D-B6B6-24CD54432894}" type="datetimeFigureOut">
              <a:rPr lang="en-US" smtClean="0"/>
              <a:t>10/29/2021</a:t>
            </a:fld>
            <a:endParaRPr lang="en-US"/>
          </a:p>
        </p:txBody>
      </p:sp>
      <p:sp>
        <p:nvSpPr>
          <p:cNvPr id="4" name="Footer Placeholder 3">
            <a:extLst>
              <a:ext uri="{FF2B5EF4-FFF2-40B4-BE49-F238E27FC236}">
                <a16:creationId xmlns:a16="http://schemas.microsoft.com/office/drawing/2014/main" id="{7AD0EFA7-BD09-4661-A7EA-F27C47FCB9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5CB1E7-48A2-4202-82BE-EC60F5AE19A7}"/>
              </a:ext>
            </a:extLst>
          </p:cNvPr>
          <p:cNvSpPr>
            <a:spLocks noGrp="1"/>
          </p:cNvSpPr>
          <p:nvPr>
            <p:ph type="sldNum" sz="quarter" idx="12"/>
          </p:nvPr>
        </p:nvSpPr>
        <p:spPr/>
        <p:txBody>
          <a:bodyPr/>
          <a:lstStyle/>
          <a:p>
            <a:fld id="{C37B4BFC-DB37-4F1E-8503-5DABE19A1FC0}" type="slidenum">
              <a:rPr lang="en-US" smtClean="0"/>
              <a:t>‹#›</a:t>
            </a:fld>
            <a:endParaRPr lang="en-US"/>
          </a:p>
        </p:txBody>
      </p:sp>
    </p:spTree>
    <p:extLst>
      <p:ext uri="{BB962C8B-B14F-4D97-AF65-F5344CB8AC3E}">
        <p14:creationId xmlns:p14="http://schemas.microsoft.com/office/powerpoint/2010/main" val="4026724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80DE8A-CA7D-42D8-AE3A-A243C83C2CA4}"/>
              </a:ext>
            </a:extLst>
          </p:cNvPr>
          <p:cNvSpPr>
            <a:spLocks noGrp="1"/>
          </p:cNvSpPr>
          <p:nvPr>
            <p:ph type="dt" sz="half" idx="10"/>
          </p:nvPr>
        </p:nvSpPr>
        <p:spPr/>
        <p:txBody>
          <a:bodyPr/>
          <a:lstStyle/>
          <a:p>
            <a:fld id="{FAC69759-98EA-4C0D-B6B6-24CD54432894}" type="datetimeFigureOut">
              <a:rPr lang="en-US" smtClean="0"/>
              <a:t>10/29/2021</a:t>
            </a:fld>
            <a:endParaRPr lang="en-US"/>
          </a:p>
        </p:txBody>
      </p:sp>
      <p:sp>
        <p:nvSpPr>
          <p:cNvPr id="3" name="Footer Placeholder 2">
            <a:extLst>
              <a:ext uri="{FF2B5EF4-FFF2-40B4-BE49-F238E27FC236}">
                <a16:creationId xmlns:a16="http://schemas.microsoft.com/office/drawing/2014/main" id="{C5AAA90B-3DB3-419F-9A0A-B07A795F84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919B47-A5F2-4042-9858-A87C6D62CA4A}"/>
              </a:ext>
            </a:extLst>
          </p:cNvPr>
          <p:cNvSpPr>
            <a:spLocks noGrp="1"/>
          </p:cNvSpPr>
          <p:nvPr>
            <p:ph type="sldNum" sz="quarter" idx="12"/>
          </p:nvPr>
        </p:nvSpPr>
        <p:spPr/>
        <p:txBody>
          <a:bodyPr/>
          <a:lstStyle/>
          <a:p>
            <a:fld id="{C37B4BFC-DB37-4F1E-8503-5DABE19A1FC0}" type="slidenum">
              <a:rPr lang="en-US" smtClean="0"/>
              <a:t>‹#›</a:t>
            </a:fld>
            <a:endParaRPr lang="en-US"/>
          </a:p>
        </p:txBody>
      </p:sp>
    </p:spTree>
    <p:extLst>
      <p:ext uri="{BB962C8B-B14F-4D97-AF65-F5344CB8AC3E}">
        <p14:creationId xmlns:p14="http://schemas.microsoft.com/office/powerpoint/2010/main" val="4075695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7BBD4-A0AC-453C-93C8-F738DFB312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B54215-1A1C-411F-9AB0-C0EC7E7097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84C871-2D13-402E-90B0-9F91067A72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B8DCAA-498F-4A1C-ABC7-9FAB9AD6BAD1}"/>
              </a:ext>
            </a:extLst>
          </p:cNvPr>
          <p:cNvSpPr>
            <a:spLocks noGrp="1"/>
          </p:cNvSpPr>
          <p:nvPr>
            <p:ph type="dt" sz="half" idx="10"/>
          </p:nvPr>
        </p:nvSpPr>
        <p:spPr/>
        <p:txBody>
          <a:bodyPr/>
          <a:lstStyle/>
          <a:p>
            <a:fld id="{FAC69759-98EA-4C0D-B6B6-24CD54432894}" type="datetimeFigureOut">
              <a:rPr lang="en-US" smtClean="0"/>
              <a:t>10/29/2021</a:t>
            </a:fld>
            <a:endParaRPr lang="en-US"/>
          </a:p>
        </p:txBody>
      </p:sp>
      <p:sp>
        <p:nvSpPr>
          <p:cNvPr id="6" name="Footer Placeholder 5">
            <a:extLst>
              <a:ext uri="{FF2B5EF4-FFF2-40B4-BE49-F238E27FC236}">
                <a16:creationId xmlns:a16="http://schemas.microsoft.com/office/drawing/2014/main" id="{B4AE6F8B-2883-42E7-83A0-2E14A89ACE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6016DA-5B4A-47BF-A445-9ECBF2050A48}"/>
              </a:ext>
            </a:extLst>
          </p:cNvPr>
          <p:cNvSpPr>
            <a:spLocks noGrp="1"/>
          </p:cNvSpPr>
          <p:nvPr>
            <p:ph type="sldNum" sz="quarter" idx="12"/>
          </p:nvPr>
        </p:nvSpPr>
        <p:spPr/>
        <p:txBody>
          <a:bodyPr/>
          <a:lstStyle/>
          <a:p>
            <a:fld id="{C37B4BFC-DB37-4F1E-8503-5DABE19A1FC0}" type="slidenum">
              <a:rPr lang="en-US" smtClean="0"/>
              <a:t>‹#›</a:t>
            </a:fld>
            <a:endParaRPr lang="en-US"/>
          </a:p>
        </p:txBody>
      </p:sp>
    </p:spTree>
    <p:extLst>
      <p:ext uri="{BB962C8B-B14F-4D97-AF65-F5344CB8AC3E}">
        <p14:creationId xmlns:p14="http://schemas.microsoft.com/office/powerpoint/2010/main" val="1571541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46547-F579-4229-AD44-8DA3B16567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4848D2-062F-47FF-93D2-85A352D04F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A41680-898B-4C08-83A8-DC88EFCFD0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703E32-6BC5-4ACF-A3AC-BC06F9B6B198}"/>
              </a:ext>
            </a:extLst>
          </p:cNvPr>
          <p:cNvSpPr>
            <a:spLocks noGrp="1"/>
          </p:cNvSpPr>
          <p:nvPr>
            <p:ph type="dt" sz="half" idx="10"/>
          </p:nvPr>
        </p:nvSpPr>
        <p:spPr/>
        <p:txBody>
          <a:bodyPr/>
          <a:lstStyle/>
          <a:p>
            <a:fld id="{FAC69759-98EA-4C0D-B6B6-24CD54432894}" type="datetimeFigureOut">
              <a:rPr lang="en-US" smtClean="0"/>
              <a:t>10/29/2021</a:t>
            </a:fld>
            <a:endParaRPr lang="en-US"/>
          </a:p>
        </p:txBody>
      </p:sp>
      <p:sp>
        <p:nvSpPr>
          <p:cNvPr id="6" name="Footer Placeholder 5">
            <a:extLst>
              <a:ext uri="{FF2B5EF4-FFF2-40B4-BE49-F238E27FC236}">
                <a16:creationId xmlns:a16="http://schemas.microsoft.com/office/drawing/2014/main" id="{4C73CC06-590D-46EF-8612-5369ACB2A6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E4DF15-5AFC-4D01-847E-C28FBC9D14E4}"/>
              </a:ext>
            </a:extLst>
          </p:cNvPr>
          <p:cNvSpPr>
            <a:spLocks noGrp="1"/>
          </p:cNvSpPr>
          <p:nvPr>
            <p:ph type="sldNum" sz="quarter" idx="12"/>
          </p:nvPr>
        </p:nvSpPr>
        <p:spPr/>
        <p:txBody>
          <a:bodyPr/>
          <a:lstStyle/>
          <a:p>
            <a:fld id="{C37B4BFC-DB37-4F1E-8503-5DABE19A1FC0}" type="slidenum">
              <a:rPr lang="en-US" smtClean="0"/>
              <a:t>‹#›</a:t>
            </a:fld>
            <a:endParaRPr lang="en-US"/>
          </a:p>
        </p:txBody>
      </p:sp>
    </p:spTree>
    <p:extLst>
      <p:ext uri="{BB962C8B-B14F-4D97-AF65-F5344CB8AC3E}">
        <p14:creationId xmlns:p14="http://schemas.microsoft.com/office/powerpoint/2010/main" val="168247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51F403-4A2D-41F7-BD9E-8E1DB3571D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B65EB3-405D-42B9-8A10-FAC011DADE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24B258-1992-4F1E-8C85-E56475655E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69759-98EA-4C0D-B6B6-24CD54432894}" type="datetimeFigureOut">
              <a:rPr lang="en-US" smtClean="0"/>
              <a:t>10/29/2021</a:t>
            </a:fld>
            <a:endParaRPr lang="en-US"/>
          </a:p>
        </p:txBody>
      </p:sp>
      <p:sp>
        <p:nvSpPr>
          <p:cNvPr id="5" name="Footer Placeholder 4">
            <a:extLst>
              <a:ext uri="{FF2B5EF4-FFF2-40B4-BE49-F238E27FC236}">
                <a16:creationId xmlns:a16="http://schemas.microsoft.com/office/drawing/2014/main" id="{826EC8D9-ED2A-42E6-9C14-BB9C06F3BA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332640-4D66-4F96-81BA-2BC1B84642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7B4BFC-DB37-4F1E-8503-5DABE19A1FC0}" type="slidenum">
              <a:rPr lang="en-US" smtClean="0"/>
              <a:t>‹#›</a:t>
            </a:fld>
            <a:endParaRPr lang="en-US"/>
          </a:p>
        </p:txBody>
      </p:sp>
    </p:spTree>
    <p:extLst>
      <p:ext uri="{BB962C8B-B14F-4D97-AF65-F5344CB8AC3E}">
        <p14:creationId xmlns:p14="http://schemas.microsoft.com/office/powerpoint/2010/main" val="509809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0D33D4-EE1E-496F-993B-3971D6FB7DF1}"/>
              </a:ext>
            </a:extLst>
          </p:cNvPr>
          <p:cNvSpPr/>
          <p:nvPr/>
        </p:nvSpPr>
        <p:spPr>
          <a:xfrm>
            <a:off x="0" y="0"/>
            <a:ext cx="12192000" cy="6858000"/>
          </a:xfrm>
          <a:prstGeom prst="rect">
            <a:avLst/>
          </a:prstGeom>
          <a:solidFill>
            <a:srgbClr val="132225"/>
          </a:solidFill>
          <a:ln>
            <a:solidFill>
              <a:srgbClr val="132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CA611E5-25E9-460C-9BD7-B10F15DE8ECD}"/>
              </a:ext>
            </a:extLst>
          </p:cNvPr>
          <p:cNvSpPr>
            <a:spLocks noGrp="1"/>
          </p:cNvSpPr>
          <p:nvPr>
            <p:ph type="ctrTitle"/>
          </p:nvPr>
        </p:nvSpPr>
        <p:spPr>
          <a:xfrm>
            <a:off x="1524000" y="2905056"/>
            <a:ext cx="9144000" cy="1047887"/>
          </a:xfrm>
          <a:noFill/>
          <a:ln>
            <a:noFill/>
          </a:ln>
        </p:spPr>
        <p:txBody>
          <a:bodyPr/>
          <a:lstStyle/>
          <a:p>
            <a:r>
              <a:rPr lang="en-US" dirty="0">
                <a:gradFill>
                  <a:gsLst>
                    <a:gs pos="57000">
                      <a:srgbClr val="C79B3B"/>
                    </a:gs>
                    <a:gs pos="0">
                      <a:srgbClr val="4C3825"/>
                    </a:gs>
                    <a:gs pos="54000">
                      <a:srgbClr val="C79B3B"/>
                    </a:gs>
                    <a:gs pos="100000">
                      <a:srgbClr val="4C3825"/>
                    </a:gs>
                  </a:gsLst>
                  <a:lin ang="5400000" scaled="1"/>
                </a:gradFill>
                <a:latin typeface="BeaufortforLOL-Bold" panose="02020803050000020004" pitchFamily="18" charset="0"/>
                <a:cs typeface="BeaufortforLOL-Bold" panose="02020803050000020004" pitchFamily="18" charset="0"/>
              </a:rPr>
              <a:t>PREDICTING</a:t>
            </a:r>
            <a:r>
              <a:rPr lang="en-US" dirty="0">
                <a:gradFill>
                  <a:gsLst>
                    <a:gs pos="65000">
                      <a:srgbClr val="C79B3B"/>
                    </a:gs>
                    <a:gs pos="0">
                      <a:srgbClr val="4C3825"/>
                    </a:gs>
                    <a:gs pos="44000">
                      <a:srgbClr val="C79B3B"/>
                    </a:gs>
                    <a:gs pos="100000">
                      <a:srgbClr val="4C3825"/>
                    </a:gs>
                  </a:gsLst>
                  <a:lin ang="5400000" scaled="1"/>
                </a:gradFill>
                <a:latin typeface="BeaufortforLOL-Bold" panose="02020803050000020004" pitchFamily="18" charset="0"/>
                <a:cs typeface="BeaufortforLOL-Bold" panose="02020803050000020004" pitchFamily="18" charset="0"/>
              </a:rPr>
              <a:t> THE WIN</a:t>
            </a:r>
          </a:p>
        </p:txBody>
      </p:sp>
      <p:sp>
        <p:nvSpPr>
          <p:cNvPr id="5" name="Rectangle 4">
            <a:extLst>
              <a:ext uri="{FF2B5EF4-FFF2-40B4-BE49-F238E27FC236}">
                <a16:creationId xmlns:a16="http://schemas.microsoft.com/office/drawing/2014/main" id="{73247242-D387-468E-9789-8515BE34F3E9}"/>
              </a:ext>
            </a:extLst>
          </p:cNvPr>
          <p:cNvSpPr/>
          <p:nvPr/>
        </p:nvSpPr>
        <p:spPr>
          <a:xfrm>
            <a:off x="0" y="6714498"/>
            <a:ext cx="12192000" cy="143501"/>
          </a:xfrm>
          <a:prstGeom prst="rect">
            <a:avLst/>
          </a:prstGeom>
          <a:solidFill>
            <a:srgbClr val="091113"/>
          </a:solidFill>
          <a:ln>
            <a:solidFill>
              <a:srgbClr val="0E19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EC4EF51-BBF0-4F6E-923A-7CBAB5248E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72" y="6405965"/>
            <a:ext cx="884643" cy="337639"/>
          </a:xfrm>
          <a:prstGeom prst="rect">
            <a:avLst/>
          </a:prstGeom>
        </p:spPr>
      </p:pic>
      <p:sp>
        <p:nvSpPr>
          <p:cNvPr id="11" name="TextBox 10">
            <a:extLst>
              <a:ext uri="{FF2B5EF4-FFF2-40B4-BE49-F238E27FC236}">
                <a16:creationId xmlns:a16="http://schemas.microsoft.com/office/drawing/2014/main" id="{FB01445C-5649-43B1-9850-A8079B58B20C}"/>
              </a:ext>
            </a:extLst>
          </p:cNvPr>
          <p:cNvSpPr txBox="1"/>
          <p:nvPr/>
        </p:nvSpPr>
        <p:spPr>
          <a:xfrm>
            <a:off x="156572" y="206033"/>
            <a:ext cx="1756911" cy="830997"/>
          </a:xfrm>
          <a:prstGeom prst="rect">
            <a:avLst/>
          </a:prstGeom>
          <a:noFill/>
        </p:spPr>
        <p:txBody>
          <a:bodyPr wrap="square" rtlCol="0">
            <a:spAutoFit/>
          </a:bodyPr>
          <a:lstStyle/>
          <a:p>
            <a:r>
              <a:rPr lang="en-US" sz="1200" dirty="0">
                <a:solidFill>
                  <a:srgbClr val="55B5A1"/>
                </a:solidFill>
                <a:latin typeface="Spiegel-Regular" panose="020B0502060402020504" pitchFamily="34" charset="0"/>
                <a:cs typeface="BeaufortforLOL-Bold" panose="02020803050000020004" pitchFamily="18" charset="0"/>
              </a:rPr>
              <a:t>CLASSIFICATION UNIT</a:t>
            </a:r>
          </a:p>
          <a:p>
            <a:r>
              <a:rPr lang="en-US" sz="1200" dirty="0">
                <a:solidFill>
                  <a:srgbClr val="55B5A1"/>
                </a:solidFill>
                <a:latin typeface="Spiegel-Regular" panose="020B0502060402020504" pitchFamily="34" charset="0"/>
                <a:cs typeface="BeaufortforLOL-Bold" panose="02020803050000020004" pitchFamily="18" charset="0"/>
              </a:rPr>
              <a:t> OF METIS DSML -</a:t>
            </a:r>
          </a:p>
          <a:p>
            <a:r>
              <a:rPr lang="en-US" sz="1200" dirty="0">
                <a:solidFill>
                  <a:srgbClr val="55B5A1"/>
                </a:solidFill>
                <a:latin typeface="Spiegel-Regular" panose="020B0502060402020504" pitchFamily="34" charset="0"/>
                <a:cs typeface="BeaufortforLOL-Bold" panose="02020803050000020004" pitchFamily="18" charset="0"/>
              </a:rPr>
              <a:t>MATT RYAN</a:t>
            </a:r>
          </a:p>
          <a:p>
            <a:r>
              <a:rPr lang="en-US" sz="1200" dirty="0">
                <a:solidFill>
                  <a:srgbClr val="55B5A1"/>
                </a:solidFill>
                <a:latin typeface="Spiegel-Regular" panose="020B0502060402020504" pitchFamily="34" charset="0"/>
                <a:cs typeface="BeaufortforLOL-Bold" panose="02020803050000020004" pitchFamily="18" charset="0"/>
              </a:rPr>
              <a:t>2021</a:t>
            </a:r>
          </a:p>
        </p:txBody>
      </p:sp>
    </p:spTree>
    <p:extLst>
      <p:ext uri="{BB962C8B-B14F-4D97-AF65-F5344CB8AC3E}">
        <p14:creationId xmlns:p14="http://schemas.microsoft.com/office/powerpoint/2010/main" val="77553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F61846-AB51-45D4-AAE5-348A089B73AD}"/>
              </a:ext>
            </a:extLst>
          </p:cNvPr>
          <p:cNvSpPr/>
          <p:nvPr/>
        </p:nvSpPr>
        <p:spPr>
          <a:xfrm>
            <a:off x="0" y="0"/>
            <a:ext cx="12192000" cy="6743604"/>
          </a:xfrm>
          <a:prstGeom prst="rect">
            <a:avLst/>
          </a:prstGeom>
          <a:solidFill>
            <a:srgbClr val="0E191D"/>
          </a:solidFill>
          <a:ln>
            <a:solidFill>
              <a:srgbClr val="0E19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6FC1B0F5-B471-424D-8CF1-524F77131A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287000" cy="6858000"/>
          </a:xfrm>
          <a:prstGeom prst="rect">
            <a:avLst/>
          </a:prstGeom>
        </p:spPr>
      </p:pic>
      <p:sp>
        <p:nvSpPr>
          <p:cNvPr id="5" name="Rectangle 4">
            <a:extLst>
              <a:ext uri="{FF2B5EF4-FFF2-40B4-BE49-F238E27FC236}">
                <a16:creationId xmlns:a16="http://schemas.microsoft.com/office/drawing/2014/main" id="{D890954F-FA6E-4DFA-9206-99220FA20E9F}"/>
              </a:ext>
            </a:extLst>
          </p:cNvPr>
          <p:cNvSpPr/>
          <p:nvPr/>
        </p:nvSpPr>
        <p:spPr>
          <a:xfrm>
            <a:off x="0" y="6714498"/>
            <a:ext cx="12192000" cy="143502"/>
          </a:xfrm>
          <a:prstGeom prst="rect">
            <a:avLst/>
          </a:prstGeom>
          <a:solidFill>
            <a:srgbClr val="080D10"/>
          </a:solidFill>
          <a:ln>
            <a:solidFill>
              <a:srgbClr val="080D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F98857D-DD99-4696-A9D9-5E7BAAEE940F}"/>
              </a:ext>
            </a:extLst>
          </p:cNvPr>
          <p:cNvSpPr/>
          <p:nvPr/>
        </p:nvSpPr>
        <p:spPr>
          <a:xfrm>
            <a:off x="9230769" y="0"/>
            <a:ext cx="2961232" cy="6714497"/>
          </a:xfrm>
          <a:prstGeom prst="rect">
            <a:avLst/>
          </a:prstGeom>
          <a:solidFill>
            <a:srgbClr val="132225"/>
          </a:solidFill>
          <a:ln>
            <a:solidFill>
              <a:srgbClr val="132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34FC527-2D8B-4D3E-95EC-95E1B83C236B}"/>
              </a:ext>
            </a:extLst>
          </p:cNvPr>
          <p:cNvSpPr/>
          <p:nvPr/>
        </p:nvSpPr>
        <p:spPr>
          <a:xfrm>
            <a:off x="9230768" y="6714497"/>
            <a:ext cx="2961232" cy="143503"/>
          </a:xfrm>
          <a:prstGeom prst="rect">
            <a:avLst/>
          </a:prstGeom>
          <a:solidFill>
            <a:srgbClr val="091113"/>
          </a:solidFill>
          <a:ln>
            <a:solidFill>
              <a:srgbClr val="0911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8260D9-34D7-4088-ABBF-AB8F90360FB9}"/>
              </a:ext>
            </a:extLst>
          </p:cNvPr>
          <p:cNvSpPr>
            <a:spLocks noGrp="1"/>
          </p:cNvSpPr>
          <p:nvPr>
            <p:ph type="title"/>
          </p:nvPr>
        </p:nvSpPr>
        <p:spPr>
          <a:xfrm>
            <a:off x="9401524" y="818989"/>
            <a:ext cx="1965559" cy="389087"/>
          </a:xfrm>
        </p:spPr>
        <p:txBody>
          <a:bodyPr>
            <a:normAutofit fontScale="90000"/>
          </a:bodyPr>
          <a:lstStyle/>
          <a:p>
            <a:r>
              <a:rPr lang="en-US" sz="2400" b="1" dirty="0">
                <a:solidFill>
                  <a:srgbClr val="55B5A1"/>
                </a:solidFill>
                <a:latin typeface="BeaufortforLOL-Regular" panose="02020503050000020004" pitchFamily="18" charset="0"/>
                <a:cs typeface="BeaufortforLOL-Regular" panose="02020503050000020004" pitchFamily="18" charset="0"/>
              </a:rPr>
              <a:t>TAKEAWAYS</a:t>
            </a:r>
          </a:p>
        </p:txBody>
      </p:sp>
      <p:sp>
        <p:nvSpPr>
          <p:cNvPr id="8" name="TextBox 7">
            <a:extLst>
              <a:ext uri="{FF2B5EF4-FFF2-40B4-BE49-F238E27FC236}">
                <a16:creationId xmlns:a16="http://schemas.microsoft.com/office/drawing/2014/main" id="{CAFB51E4-C8AA-45F5-AF8F-87C9F677F37F}"/>
              </a:ext>
            </a:extLst>
          </p:cNvPr>
          <p:cNvSpPr txBox="1"/>
          <p:nvPr/>
        </p:nvSpPr>
        <p:spPr>
          <a:xfrm>
            <a:off x="9401524" y="1357129"/>
            <a:ext cx="2122476" cy="1384995"/>
          </a:xfrm>
          <a:prstGeom prst="rect">
            <a:avLst/>
          </a:prstGeom>
          <a:noFill/>
        </p:spPr>
        <p:txBody>
          <a:bodyPr wrap="square" rtlCol="0">
            <a:spAutoFit/>
          </a:bodyPr>
          <a:lstStyle/>
          <a:p>
            <a:r>
              <a:rPr lang="en-US" sz="1400" dirty="0">
                <a:solidFill>
                  <a:srgbClr val="3A796D"/>
                </a:solidFill>
                <a:latin typeface="Spiegel-Regular" panose="020B0502060402020504" pitchFamily="34" charset="0"/>
              </a:rPr>
              <a:t>We are confident this tool can be used by e-sports casters in assessing games</a:t>
            </a:r>
          </a:p>
          <a:p>
            <a:endParaRPr lang="en-US" sz="1400" dirty="0">
              <a:solidFill>
                <a:srgbClr val="3A796D"/>
              </a:solidFill>
              <a:latin typeface="Spiegel-Regular" panose="020B0502060402020504" pitchFamily="34" charset="0"/>
            </a:endParaRPr>
          </a:p>
          <a:p>
            <a:endParaRPr lang="en-US" sz="1400" dirty="0">
              <a:solidFill>
                <a:srgbClr val="3A796D"/>
              </a:solidFill>
              <a:latin typeface="Spiegel-Regular" panose="020B0502060402020504" pitchFamily="34" charset="0"/>
            </a:endParaRPr>
          </a:p>
        </p:txBody>
      </p:sp>
      <p:pic>
        <p:nvPicPr>
          <p:cNvPr id="9" name="Picture 8">
            <a:extLst>
              <a:ext uri="{FF2B5EF4-FFF2-40B4-BE49-F238E27FC236}">
                <a16:creationId xmlns:a16="http://schemas.microsoft.com/office/drawing/2014/main" id="{4D50DF1F-A712-49F1-9726-46A71985A7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572" y="6405965"/>
            <a:ext cx="884643" cy="337639"/>
          </a:xfrm>
          <a:prstGeom prst="rect">
            <a:avLst/>
          </a:prstGeom>
        </p:spPr>
      </p:pic>
      <p:sp>
        <p:nvSpPr>
          <p:cNvPr id="10" name="TextBox 9">
            <a:extLst>
              <a:ext uri="{FF2B5EF4-FFF2-40B4-BE49-F238E27FC236}">
                <a16:creationId xmlns:a16="http://schemas.microsoft.com/office/drawing/2014/main" id="{670646E7-7DE3-4CE4-AF55-667C8753A423}"/>
              </a:ext>
            </a:extLst>
          </p:cNvPr>
          <p:cNvSpPr txBox="1"/>
          <p:nvPr/>
        </p:nvSpPr>
        <p:spPr>
          <a:xfrm>
            <a:off x="9321430" y="181507"/>
            <a:ext cx="2122476" cy="307777"/>
          </a:xfrm>
          <a:prstGeom prst="rect">
            <a:avLst/>
          </a:prstGeom>
          <a:noFill/>
        </p:spPr>
        <p:txBody>
          <a:bodyPr wrap="square" rtlCol="0">
            <a:spAutoFit/>
          </a:bodyPr>
          <a:lstStyle/>
          <a:p>
            <a:r>
              <a:rPr lang="en-US" sz="1400" dirty="0">
                <a:solidFill>
                  <a:srgbClr val="3A796E"/>
                </a:solidFill>
                <a:latin typeface="Spiegel-Regular" panose="020B0502060402020504" pitchFamily="34" charset="0"/>
              </a:rPr>
              <a:t>ANALYSIS</a:t>
            </a:r>
          </a:p>
        </p:txBody>
      </p:sp>
      <p:cxnSp>
        <p:nvCxnSpPr>
          <p:cNvPr id="12" name="Straight Connector 11">
            <a:extLst>
              <a:ext uri="{FF2B5EF4-FFF2-40B4-BE49-F238E27FC236}">
                <a16:creationId xmlns:a16="http://schemas.microsoft.com/office/drawing/2014/main" id="{497D6FF8-151D-42D7-9CA0-9FC0D63E6194}"/>
              </a:ext>
            </a:extLst>
          </p:cNvPr>
          <p:cNvCxnSpPr>
            <a:cxnSpLocks/>
          </p:cNvCxnSpPr>
          <p:nvPr/>
        </p:nvCxnSpPr>
        <p:spPr>
          <a:xfrm>
            <a:off x="9401524" y="453129"/>
            <a:ext cx="2790476" cy="0"/>
          </a:xfrm>
          <a:prstGeom prst="line">
            <a:avLst/>
          </a:prstGeom>
          <a:ln>
            <a:solidFill>
              <a:srgbClr val="244C45"/>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CCA0C8C1-5E74-4D7E-9078-5AC57C81CD9D}"/>
              </a:ext>
            </a:extLst>
          </p:cNvPr>
          <p:cNvSpPr txBox="1">
            <a:spLocks/>
          </p:cNvSpPr>
          <p:nvPr/>
        </p:nvSpPr>
        <p:spPr>
          <a:xfrm>
            <a:off x="9401524" y="2856113"/>
            <a:ext cx="2714276" cy="389087"/>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55B5A1"/>
                </a:solidFill>
                <a:latin typeface="BeaufortforLOL-Regular" panose="02020503050000020004" pitchFamily="18" charset="0"/>
                <a:cs typeface="BeaufortforLOL-Regular" panose="02020503050000020004" pitchFamily="18" charset="0"/>
              </a:rPr>
              <a:t>LOOKING FORWARD</a:t>
            </a:r>
          </a:p>
        </p:txBody>
      </p:sp>
      <p:sp>
        <p:nvSpPr>
          <p:cNvPr id="15" name="TextBox 14">
            <a:extLst>
              <a:ext uri="{FF2B5EF4-FFF2-40B4-BE49-F238E27FC236}">
                <a16:creationId xmlns:a16="http://schemas.microsoft.com/office/drawing/2014/main" id="{48C26618-9471-400C-B7BF-BFCFAEBDFA6D}"/>
              </a:ext>
            </a:extLst>
          </p:cNvPr>
          <p:cNvSpPr txBox="1"/>
          <p:nvPr/>
        </p:nvSpPr>
        <p:spPr>
          <a:xfrm>
            <a:off x="9401523" y="3429000"/>
            <a:ext cx="2714275" cy="2462213"/>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3A796D"/>
                </a:solidFill>
                <a:latin typeface="Spiegel-Regular" panose="020B0502060402020504" pitchFamily="34" charset="0"/>
              </a:rPr>
              <a:t>Dive deeper into false positives and negatives</a:t>
            </a:r>
          </a:p>
          <a:p>
            <a:pPr marL="285750" indent="-285750">
              <a:buFont typeface="Arial" panose="020B0604020202020204" pitchFamily="34" charset="0"/>
              <a:buChar char="•"/>
            </a:pPr>
            <a:r>
              <a:rPr lang="en-US" sz="1400" dirty="0">
                <a:solidFill>
                  <a:srgbClr val="3A796D"/>
                </a:solidFill>
                <a:latin typeface="Spiegel-Regular" panose="020B0502060402020504" pitchFamily="34" charset="0"/>
              </a:rPr>
              <a:t>Use stats at 10 minutes to assess win probability at earlier in the game</a:t>
            </a:r>
          </a:p>
          <a:p>
            <a:pPr marL="285750" indent="-285750">
              <a:buFont typeface="Arial" panose="020B0604020202020204" pitchFamily="34" charset="0"/>
              <a:buChar char="•"/>
            </a:pPr>
            <a:r>
              <a:rPr lang="en-US" sz="1400" dirty="0">
                <a:solidFill>
                  <a:srgbClr val="3A796D"/>
                </a:solidFill>
                <a:latin typeface="Spiegel-Regular" panose="020B0502060402020504" pitchFamily="34" charset="0"/>
              </a:rPr>
              <a:t> Potential to implement this model on all player-base games to help inform game balance decisions</a:t>
            </a:r>
          </a:p>
          <a:p>
            <a:endParaRPr lang="en-US" sz="1400" dirty="0">
              <a:solidFill>
                <a:srgbClr val="3A796D"/>
              </a:solidFill>
              <a:latin typeface="Spiegel-Regular" panose="020B0502060402020504" pitchFamily="34" charset="0"/>
            </a:endParaRPr>
          </a:p>
          <a:p>
            <a:endParaRPr lang="en-US" sz="1400" dirty="0">
              <a:solidFill>
                <a:srgbClr val="3A796D"/>
              </a:solidFill>
              <a:latin typeface="Spiegel-Regular" panose="020B0502060402020504" pitchFamily="34" charset="0"/>
            </a:endParaRPr>
          </a:p>
        </p:txBody>
      </p:sp>
    </p:spTree>
    <p:extLst>
      <p:ext uri="{BB962C8B-B14F-4D97-AF65-F5344CB8AC3E}">
        <p14:creationId xmlns:p14="http://schemas.microsoft.com/office/powerpoint/2010/main" val="2663247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F61846-AB51-45D4-AAE5-348A089B73AD}"/>
              </a:ext>
            </a:extLst>
          </p:cNvPr>
          <p:cNvSpPr/>
          <p:nvPr/>
        </p:nvSpPr>
        <p:spPr>
          <a:xfrm>
            <a:off x="0" y="0"/>
            <a:ext cx="12192000" cy="6743604"/>
          </a:xfrm>
          <a:prstGeom prst="rect">
            <a:avLst/>
          </a:prstGeom>
          <a:solidFill>
            <a:srgbClr val="0E191D"/>
          </a:solidFill>
          <a:ln>
            <a:solidFill>
              <a:srgbClr val="0E19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D890954F-FA6E-4DFA-9206-99220FA20E9F}"/>
              </a:ext>
            </a:extLst>
          </p:cNvPr>
          <p:cNvSpPr/>
          <p:nvPr/>
        </p:nvSpPr>
        <p:spPr>
          <a:xfrm>
            <a:off x="0" y="6714498"/>
            <a:ext cx="12192000" cy="143502"/>
          </a:xfrm>
          <a:prstGeom prst="rect">
            <a:avLst/>
          </a:prstGeom>
          <a:solidFill>
            <a:srgbClr val="080D10"/>
          </a:solidFill>
          <a:ln>
            <a:solidFill>
              <a:srgbClr val="080D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F98857D-DD99-4696-A9D9-5E7BAAEE940F}"/>
              </a:ext>
            </a:extLst>
          </p:cNvPr>
          <p:cNvSpPr/>
          <p:nvPr/>
        </p:nvSpPr>
        <p:spPr>
          <a:xfrm>
            <a:off x="9230769" y="0"/>
            <a:ext cx="2961232" cy="6714497"/>
          </a:xfrm>
          <a:prstGeom prst="rect">
            <a:avLst/>
          </a:prstGeom>
          <a:solidFill>
            <a:srgbClr val="132225"/>
          </a:solidFill>
          <a:ln>
            <a:solidFill>
              <a:srgbClr val="132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34FC527-2D8B-4D3E-95EC-95E1B83C236B}"/>
              </a:ext>
            </a:extLst>
          </p:cNvPr>
          <p:cNvSpPr/>
          <p:nvPr/>
        </p:nvSpPr>
        <p:spPr>
          <a:xfrm>
            <a:off x="9230768" y="6714497"/>
            <a:ext cx="2961232" cy="143503"/>
          </a:xfrm>
          <a:prstGeom prst="rect">
            <a:avLst/>
          </a:prstGeom>
          <a:solidFill>
            <a:srgbClr val="091113"/>
          </a:solidFill>
          <a:ln>
            <a:solidFill>
              <a:srgbClr val="0911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8260D9-34D7-4088-ABBF-AB8F90360FB9}"/>
              </a:ext>
            </a:extLst>
          </p:cNvPr>
          <p:cNvSpPr>
            <a:spLocks noGrp="1"/>
          </p:cNvSpPr>
          <p:nvPr>
            <p:ph type="title"/>
          </p:nvPr>
        </p:nvSpPr>
        <p:spPr>
          <a:xfrm>
            <a:off x="9401524" y="818989"/>
            <a:ext cx="1858277" cy="389087"/>
          </a:xfrm>
        </p:spPr>
        <p:txBody>
          <a:bodyPr>
            <a:normAutofit fontScale="90000"/>
          </a:bodyPr>
          <a:lstStyle/>
          <a:p>
            <a:r>
              <a:rPr lang="en-US" sz="2400" b="1" dirty="0">
                <a:solidFill>
                  <a:srgbClr val="55B5A1"/>
                </a:solidFill>
                <a:latin typeface="BeaufortforLOL-Regular" panose="02020503050000020004" pitchFamily="18" charset="0"/>
                <a:cs typeface="BeaufortforLOL-Regular" panose="02020503050000020004" pitchFamily="18" charset="0"/>
              </a:rPr>
              <a:t>CONTACTS</a:t>
            </a:r>
          </a:p>
        </p:txBody>
      </p:sp>
      <p:sp>
        <p:nvSpPr>
          <p:cNvPr id="8" name="TextBox 7">
            <a:extLst>
              <a:ext uri="{FF2B5EF4-FFF2-40B4-BE49-F238E27FC236}">
                <a16:creationId xmlns:a16="http://schemas.microsoft.com/office/drawing/2014/main" id="{CAFB51E4-C8AA-45F5-AF8F-87C9F677F37F}"/>
              </a:ext>
            </a:extLst>
          </p:cNvPr>
          <p:cNvSpPr txBox="1"/>
          <p:nvPr/>
        </p:nvSpPr>
        <p:spPr>
          <a:xfrm>
            <a:off x="9697980" y="1381194"/>
            <a:ext cx="2318259" cy="1600438"/>
          </a:xfrm>
          <a:prstGeom prst="rect">
            <a:avLst/>
          </a:prstGeom>
          <a:noFill/>
        </p:spPr>
        <p:txBody>
          <a:bodyPr wrap="square" rtlCol="0">
            <a:spAutoFit/>
          </a:bodyPr>
          <a:lstStyle/>
          <a:p>
            <a:pPr>
              <a:lnSpc>
                <a:spcPct val="200000"/>
              </a:lnSpc>
            </a:pPr>
            <a:r>
              <a:rPr lang="en-US" sz="1400" dirty="0">
                <a:solidFill>
                  <a:srgbClr val="55B5A1"/>
                </a:solidFill>
                <a:latin typeface="Spiegel-Regular" panose="020B0502060402020504" pitchFamily="34" charset="0"/>
              </a:rPr>
              <a:t>matthewryan33@gmail.com</a:t>
            </a:r>
          </a:p>
          <a:p>
            <a:pPr>
              <a:lnSpc>
                <a:spcPct val="200000"/>
              </a:lnSpc>
            </a:pPr>
            <a:r>
              <a:rPr lang="en-US" sz="1400" dirty="0">
                <a:solidFill>
                  <a:srgbClr val="55B5A1"/>
                </a:solidFill>
                <a:latin typeface="Spiegel-Regular" panose="020B0502060402020504" pitchFamily="34" charset="0"/>
              </a:rPr>
              <a:t>/</a:t>
            </a:r>
            <a:r>
              <a:rPr lang="en-US" sz="1400" dirty="0" err="1">
                <a:solidFill>
                  <a:srgbClr val="55B5A1"/>
                </a:solidFill>
                <a:latin typeface="Spiegel-Regular" panose="020B0502060402020504" pitchFamily="34" charset="0"/>
              </a:rPr>
              <a:t>maneaterrbug</a:t>
            </a:r>
            <a:endParaRPr lang="en-US" sz="1400" dirty="0">
              <a:solidFill>
                <a:srgbClr val="55B5A1"/>
              </a:solidFill>
              <a:latin typeface="Spiegel-Regular" panose="020B0502060402020504" pitchFamily="34" charset="0"/>
            </a:endParaRPr>
          </a:p>
          <a:p>
            <a:pPr>
              <a:lnSpc>
                <a:spcPct val="200000"/>
              </a:lnSpc>
            </a:pPr>
            <a:r>
              <a:rPr lang="en-US" sz="1400" dirty="0">
                <a:solidFill>
                  <a:srgbClr val="55B5A1"/>
                </a:solidFill>
                <a:latin typeface="Spiegel-Regular" panose="020B0502060402020504" pitchFamily="34" charset="0"/>
              </a:rPr>
              <a:t>/matt-mcg-</a:t>
            </a:r>
            <a:r>
              <a:rPr lang="en-US" sz="1400" dirty="0" err="1">
                <a:solidFill>
                  <a:srgbClr val="55B5A1"/>
                </a:solidFill>
                <a:latin typeface="Spiegel-Regular" panose="020B0502060402020504" pitchFamily="34" charset="0"/>
              </a:rPr>
              <a:t>ryan</a:t>
            </a:r>
            <a:endParaRPr lang="en-US" sz="1400" dirty="0">
              <a:solidFill>
                <a:srgbClr val="55B5A1"/>
              </a:solidFill>
              <a:latin typeface="Spiegel-Regular" panose="020B0502060402020504" pitchFamily="34" charset="0"/>
            </a:endParaRPr>
          </a:p>
          <a:p>
            <a:endParaRPr lang="en-US" sz="1400" dirty="0">
              <a:solidFill>
                <a:srgbClr val="3A796D"/>
              </a:solidFill>
              <a:latin typeface="Spiegel-Regular" panose="020B0502060402020504" pitchFamily="34" charset="0"/>
            </a:endParaRPr>
          </a:p>
        </p:txBody>
      </p:sp>
      <p:pic>
        <p:nvPicPr>
          <p:cNvPr id="9" name="Picture 8">
            <a:extLst>
              <a:ext uri="{FF2B5EF4-FFF2-40B4-BE49-F238E27FC236}">
                <a16:creationId xmlns:a16="http://schemas.microsoft.com/office/drawing/2014/main" id="{4D50DF1F-A712-49F1-9726-46A71985A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72" y="6405965"/>
            <a:ext cx="884643" cy="337639"/>
          </a:xfrm>
          <a:prstGeom prst="rect">
            <a:avLst/>
          </a:prstGeom>
        </p:spPr>
      </p:pic>
      <p:sp>
        <p:nvSpPr>
          <p:cNvPr id="10" name="TextBox 9">
            <a:extLst>
              <a:ext uri="{FF2B5EF4-FFF2-40B4-BE49-F238E27FC236}">
                <a16:creationId xmlns:a16="http://schemas.microsoft.com/office/drawing/2014/main" id="{670646E7-7DE3-4CE4-AF55-667C8753A423}"/>
              </a:ext>
            </a:extLst>
          </p:cNvPr>
          <p:cNvSpPr txBox="1"/>
          <p:nvPr/>
        </p:nvSpPr>
        <p:spPr>
          <a:xfrm>
            <a:off x="9321430" y="181507"/>
            <a:ext cx="2122476" cy="307777"/>
          </a:xfrm>
          <a:prstGeom prst="rect">
            <a:avLst/>
          </a:prstGeom>
          <a:noFill/>
        </p:spPr>
        <p:txBody>
          <a:bodyPr wrap="square" rtlCol="0">
            <a:spAutoFit/>
          </a:bodyPr>
          <a:lstStyle/>
          <a:p>
            <a:r>
              <a:rPr lang="en-US" sz="1400" dirty="0">
                <a:solidFill>
                  <a:srgbClr val="3A796E"/>
                </a:solidFill>
                <a:latin typeface="Spiegel-Regular" panose="020B0502060402020504" pitchFamily="34" charset="0"/>
              </a:rPr>
              <a:t>CLOSING</a:t>
            </a:r>
          </a:p>
        </p:txBody>
      </p:sp>
      <p:cxnSp>
        <p:nvCxnSpPr>
          <p:cNvPr id="12" name="Straight Connector 11">
            <a:extLst>
              <a:ext uri="{FF2B5EF4-FFF2-40B4-BE49-F238E27FC236}">
                <a16:creationId xmlns:a16="http://schemas.microsoft.com/office/drawing/2014/main" id="{497D6FF8-151D-42D7-9CA0-9FC0D63E6194}"/>
              </a:ext>
            </a:extLst>
          </p:cNvPr>
          <p:cNvCxnSpPr>
            <a:cxnSpLocks/>
          </p:cNvCxnSpPr>
          <p:nvPr/>
        </p:nvCxnSpPr>
        <p:spPr>
          <a:xfrm>
            <a:off x="9401524" y="453129"/>
            <a:ext cx="2790476" cy="0"/>
          </a:xfrm>
          <a:prstGeom prst="line">
            <a:avLst/>
          </a:prstGeom>
          <a:ln>
            <a:solidFill>
              <a:srgbClr val="244C45"/>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58F012AA-DA87-4646-8D67-4DEE568A2CE9}"/>
              </a:ext>
            </a:extLst>
          </p:cNvPr>
          <p:cNvSpPr txBox="1">
            <a:spLocks/>
          </p:cNvSpPr>
          <p:nvPr/>
        </p:nvSpPr>
        <p:spPr>
          <a:xfrm>
            <a:off x="2532475" y="2833306"/>
            <a:ext cx="3882307" cy="1047887"/>
          </a:xfrm>
          <a:prstGeom prst="rect">
            <a:avLst/>
          </a:prstGeom>
          <a:noFill/>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gradFill>
                  <a:gsLst>
                    <a:gs pos="57000">
                      <a:srgbClr val="C79B3B"/>
                    </a:gs>
                    <a:gs pos="0">
                      <a:srgbClr val="4C3825"/>
                    </a:gs>
                    <a:gs pos="54000">
                      <a:srgbClr val="C79B3B"/>
                    </a:gs>
                    <a:gs pos="100000">
                      <a:srgbClr val="4C3825"/>
                    </a:gs>
                  </a:gsLst>
                  <a:lin ang="5400000" scaled="1"/>
                </a:gradFill>
                <a:latin typeface="BeaufortforLOL-Bold" panose="02020803050000020004" pitchFamily="18" charset="0"/>
                <a:cs typeface="BeaufortforLOL-Bold" panose="02020803050000020004" pitchFamily="18" charset="0"/>
              </a:rPr>
              <a:t>THANK YOU</a:t>
            </a:r>
            <a:endParaRPr lang="en-US" sz="4800" dirty="0">
              <a:gradFill>
                <a:gsLst>
                  <a:gs pos="65000">
                    <a:srgbClr val="C79B3B"/>
                  </a:gs>
                  <a:gs pos="0">
                    <a:srgbClr val="4C3825"/>
                  </a:gs>
                  <a:gs pos="44000">
                    <a:srgbClr val="C79B3B"/>
                  </a:gs>
                  <a:gs pos="100000">
                    <a:srgbClr val="4C3825"/>
                  </a:gs>
                </a:gsLst>
                <a:lin ang="5400000" scaled="1"/>
              </a:gradFill>
              <a:latin typeface="BeaufortforLOL-Bold" panose="02020803050000020004" pitchFamily="18" charset="0"/>
              <a:cs typeface="BeaufortforLOL-Bold" panose="02020803050000020004" pitchFamily="18" charset="0"/>
            </a:endParaRPr>
          </a:p>
        </p:txBody>
      </p:sp>
      <p:pic>
        <p:nvPicPr>
          <p:cNvPr id="13" name="Picture 12">
            <a:extLst>
              <a:ext uri="{FF2B5EF4-FFF2-40B4-BE49-F238E27FC236}">
                <a16:creationId xmlns:a16="http://schemas.microsoft.com/office/drawing/2014/main" id="{AF2041BF-7F40-40BF-8202-8CDCB27F4B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6062" y="1905073"/>
            <a:ext cx="366870" cy="366870"/>
          </a:xfrm>
          <a:prstGeom prst="rect">
            <a:avLst/>
          </a:prstGeom>
        </p:spPr>
      </p:pic>
      <p:grpSp>
        <p:nvGrpSpPr>
          <p:cNvPr id="14" name="Google Shape;9904;p63">
            <a:extLst>
              <a:ext uri="{FF2B5EF4-FFF2-40B4-BE49-F238E27FC236}">
                <a16:creationId xmlns:a16="http://schemas.microsoft.com/office/drawing/2014/main" id="{6882CFD6-F18A-422C-80C6-E07F3E90E8FD}"/>
              </a:ext>
            </a:extLst>
          </p:cNvPr>
          <p:cNvGrpSpPr/>
          <p:nvPr/>
        </p:nvGrpSpPr>
        <p:grpSpPr>
          <a:xfrm>
            <a:off x="9303161" y="1436039"/>
            <a:ext cx="353992" cy="388594"/>
            <a:chOff x="6896644" y="3216007"/>
            <a:chExt cx="322917" cy="347876"/>
          </a:xfrm>
          <a:solidFill>
            <a:srgbClr val="55B5A1"/>
          </a:solidFill>
        </p:grpSpPr>
        <p:sp>
          <p:nvSpPr>
            <p:cNvPr id="15" name="Google Shape;9905;p63">
              <a:extLst>
                <a:ext uri="{FF2B5EF4-FFF2-40B4-BE49-F238E27FC236}">
                  <a16:creationId xmlns:a16="http://schemas.microsoft.com/office/drawing/2014/main" id="{ECC2DD21-71F0-47F1-BE73-4DCAE0048883}"/>
                </a:ext>
              </a:extLst>
            </p:cNvPr>
            <p:cNvSpPr/>
            <p:nvPr/>
          </p:nvSpPr>
          <p:spPr>
            <a:xfrm>
              <a:off x="6896644" y="3216007"/>
              <a:ext cx="301387" cy="347876"/>
            </a:xfrm>
            <a:custGeom>
              <a:avLst/>
              <a:gdLst/>
              <a:ahLst/>
              <a:cxnLst/>
              <a:rect l="l" t="t" r="r" b="b"/>
              <a:pathLst>
                <a:path w="9491" h="10955" extrusionOk="0">
                  <a:moveTo>
                    <a:pt x="5192" y="382"/>
                  </a:moveTo>
                  <a:lnTo>
                    <a:pt x="6490" y="1679"/>
                  </a:lnTo>
                  <a:lnTo>
                    <a:pt x="3906" y="1679"/>
                  </a:lnTo>
                  <a:lnTo>
                    <a:pt x="5192" y="382"/>
                  </a:lnTo>
                  <a:close/>
                  <a:moveTo>
                    <a:pt x="5186" y="1"/>
                  </a:moveTo>
                  <a:cubicBezTo>
                    <a:pt x="5144" y="1"/>
                    <a:pt x="5103" y="13"/>
                    <a:pt x="5073" y="36"/>
                  </a:cubicBezTo>
                  <a:lnTo>
                    <a:pt x="3442" y="1679"/>
                  </a:lnTo>
                  <a:lnTo>
                    <a:pt x="870" y="1679"/>
                  </a:lnTo>
                  <a:cubicBezTo>
                    <a:pt x="775" y="1679"/>
                    <a:pt x="703" y="1751"/>
                    <a:pt x="703" y="1846"/>
                  </a:cubicBezTo>
                  <a:lnTo>
                    <a:pt x="703" y="4501"/>
                  </a:lnTo>
                  <a:lnTo>
                    <a:pt x="168" y="4501"/>
                  </a:lnTo>
                  <a:cubicBezTo>
                    <a:pt x="72" y="4501"/>
                    <a:pt x="1" y="4585"/>
                    <a:pt x="1" y="4668"/>
                  </a:cubicBezTo>
                  <a:lnTo>
                    <a:pt x="1" y="10788"/>
                  </a:lnTo>
                  <a:cubicBezTo>
                    <a:pt x="1" y="10883"/>
                    <a:pt x="72" y="10954"/>
                    <a:pt x="168" y="10954"/>
                  </a:cubicBezTo>
                  <a:lnTo>
                    <a:pt x="1846" y="10954"/>
                  </a:lnTo>
                  <a:cubicBezTo>
                    <a:pt x="1942" y="10954"/>
                    <a:pt x="2013" y="10883"/>
                    <a:pt x="2013" y="10788"/>
                  </a:cubicBezTo>
                  <a:cubicBezTo>
                    <a:pt x="2013" y="10704"/>
                    <a:pt x="1942" y="10621"/>
                    <a:pt x="1846" y="10621"/>
                  </a:cubicBezTo>
                  <a:lnTo>
                    <a:pt x="334" y="10621"/>
                  </a:lnTo>
                  <a:lnTo>
                    <a:pt x="334" y="4989"/>
                  </a:lnTo>
                  <a:lnTo>
                    <a:pt x="1084" y="5537"/>
                  </a:lnTo>
                  <a:cubicBezTo>
                    <a:pt x="1115" y="5554"/>
                    <a:pt x="1147" y="5562"/>
                    <a:pt x="1178" y="5562"/>
                  </a:cubicBezTo>
                  <a:cubicBezTo>
                    <a:pt x="1231" y="5562"/>
                    <a:pt x="1280" y="5539"/>
                    <a:pt x="1311" y="5501"/>
                  </a:cubicBezTo>
                  <a:cubicBezTo>
                    <a:pt x="1358" y="5430"/>
                    <a:pt x="1346" y="5323"/>
                    <a:pt x="1275" y="5287"/>
                  </a:cubicBezTo>
                  <a:lnTo>
                    <a:pt x="1049" y="5096"/>
                  </a:lnTo>
                  <a:lnTo>
                    <a:pt x="1049" y="4692"/>
                  </a:lnTo>
                  <a:lnTo>
                    <a:pt x="1049" y="4668"/>
                  </a:lnTo>
                  <a:lnTo>
                    <a:pt x="1049" y="4656"/>
                  </a:lnTo>
                  <a:lnTo>
                    <a:pt x="1049" y="2013"/>
                  </a:lnTo>
                  <a:lnTo>
                    <a:pt x="9169" y="2013"/>
                  </a:lnTo>
                  <a:lnTo>
                    <a:pt x="9169" y="2620"/>
                  </a:lnTo>
                  <a:cubicBezTo>
                    <a:pt x="9169" y="2703"/>
                    <a:pt x="9240" y="2787"/>
                    <a:pt x="9335" y="2787"/>
                  </a:cubicBezTo>
                  <a:cubicBezTo>
                    <a:pt x="9419" y="2787"/>
                    <a:pt x="9490" y="2703"/>
                    <a:pt x="9490" y="2620"/>
                  </a:cubicBezTo>
                  <a:lnTo>
                    <a:pt x="9490" y="1846"/>
                  </a:lnTo>
                  <a:cubicBezTo>
                    <a:pt x="9466" y="1751"/>
                    <a:pt x="9395" y="1679"/>
                    <a:pt x="9300" y="1679"/>
                  </a:cubicBezTo>
                  <a:lnTo>
                    <a:pt x="6930" y="1679"/>
                  </a:lnTo>
                  <a:lnTo>
                    <a:pt x="5299" y="36"/>
                  </a:lnTo>
                  <a:cubicBezTo>
                    <a:pt x="5269" y="13"/>
                    <a:pt x="5228" y="1"/>
                    <a:pt x="5186" y="1"/>
                  </a:cubicBezTo>
                  <a:close/>
                </a:path>
              </a:pathLst>
            </a:custGeom>
            <a:grp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55B5A1"/>
                </a:solidFill>
                <a:cs typeface="Arial"/>
                <a:sym typeface="Arial"/>
              </a:endParaRPr>
            </a:p>
          </p:txBody>
        </p:sp>
        <p:sp>
          <p:nvSpPr>
            <p:cNvPr id="16" name="Google Shape;9906;p63">
              <a:extLst>
                <a:ext uri="{FF2B5EF4-FFF2-40B4-BE49-F238E27FC236}">
                  <a16:creationId xmlns:a16="http://schemas.microsoft.com/office/drawing/2014/main" id="{50B5BAD4-CCF0-4652-913A-93ACFA7FF114}"/>
                </a:ext>
              </a:extLst>
            </p:cNvPr>
            <p:cNvSpPr/>
            <p:nvPr/>
          </p:nvSpPr>
          <p:spPr>
            <a:xfrm>
              <a:off x="6954883" y="3306382"/>
              <a:ext cx="42012" cy="41980"/>
            </a:xfrm>
            <a:custGeom>
              <a:avLst/>
              <a:gdLst/>
              <a:ahLst/>
              <a:cxnLst/>
              <a:rect l="l" t="t" r="r" b="b"/>
              <a:pathLst>
                <a:path w="1323" h="1322" extrusionOk="0">
                  <a:moveTo>
                    <a:pt x="1001" y="322"/>
                  </a:moveTo>
                  <a:lnTo>
                    <a:pt x="1001" y="988"/>
                  </a:lnTo>
                  <a:lnTo>
                    <a:pt x="322" y="988"/>
                  </a:lnTo>
                  <a:lnTo>
                    <a:pt x="322" y="322"/>
                  </a:lnTo>
                  <a:close/>
                  <a:moveTo>
                    <a:pt x="167" y="0"/>
                  </a:moveTo>
                  <a:cubicBezTo>
                    <a:pt x="72" y="0"/>
                    <a:pt x="1" y="72"/>
                    <a:pt x="1" y="155"/>
                  </a:cubicBezTo>
                  <a:lnTo>
                    <a:pt x="1" y="1155"/>
                  </a:lnTo>
                  <a:cubicBezTo>
                    <a:pt x="1" y="1250"/>
                    <a:pt x="72" y="1322"/>
                    <a:pt x="167" y="1322"/>
                  </a:cubicBezTo>
                  <a:lnTo>
                    <a:pt x="1155" y="1322"/>
                  </a:lnTo>
                  <a:cubicBezTo>
                    <a:pt x="1251" y="1322"/>
                    <a:pt x="1322" y="1250"/>
                    <a:pt x="1322" y="1155"/>
                  </a:cubicBezTo>
                  <a:lnTo>
                    <a:pt x="1322" y="155"/>
                  </a:lnTo>
                  <a:cubicBezTo>
                    <a:pt x="1310" y="72"/>
                    <a:pt x="1239" y="0"/>
                    <a:pt x="1155" y="0"/>
                  </a:cubicBezTo>
                  <a:close/>
                </a:path>
              </a:pathLst>
            </a:custGeom>
            <a:grp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55B5A1"/>
                </a:solidFill>
                <a:cs typeface="Arial"/>
                <a:sym typeface="Arial"/>
              </a:endParaRPr>
            </a:p>
          </p:txBody>
        </p:sp>
        <p:sp>
          <p:nvSpPr>
            <p:cNvPr id="17" name="Google Shape;9907;p63">
              <a:extLst>
                <a:ext uri="{FF2B5EF4-FFF2-40B4-BE49-F238E27FC236}">
                  <a16:creationId xmlns:a16="http://schemas.microsoft.com/office/drawing/2014/main" id="{66E19B74-5E0C-426A-A1B0-FDDAB575AD24}"/>
                </a:ext>
              </a:extLst>
            </p:cNvPr>
            <p:cNvSpPr/>
            <p:nvPr/>
          </p:nvSpPr>
          <p:spPr>
            <a:xfrm>
              <a:off x="7013122" y="3306382"/>
              <a:ext cx="32168" cy="10225"/>
            </a:xfrm>
            <a:custGeom>
              <a:avLst/>
              <a:gdLst/>
              <a:ahLst/>
              <a:cxnLst/>
              <a:rect l="l" t="t" r="r" b="b"/>
              <a:pathLst>
                <a:path w="1013" h="322" extrusionOk="0">
                  <a:moveTo>
                    <a:pt x="155" y="0"/>
                  </a:moveTo>
                  <a:cubicBezTo>
                    <a:pt x="72" y="0"/>
                    <a:pt x="0" y="72"/>
                    <a:pt x="0" y="155"/>
                  </a:cubicBezTo>
                  <a:cubicBezTo>
                    <a:pt x="0" y="250"/>
                    <a:pt x="72" y="322"/>
                    <a:pt x="155" y="322"/>
                  </a:cubicBezTo>
                  <a:lnTo>
                    <a:pt x="845" y="322"/>
                  </a:lnTo>
                  <a:cubicBezTo>
                    <a:pt x="929" y="322"/>
                    <a:pt x="1012" y="250"/>
                    <a:pt x="1012" y="155"/>
                  </a:cubicBezTo>
                  <a:cubicBezTo>
                    <a:pt x="1012" y="72"/>
                    <a:pt x="929" y="0"/>
                    <a:pt x="845" y="0"/>
                  </a:cubicBezTo>
                  <a:close/>
                </a:path>
              </a:pathLst>
            </a:custGeom>
            <a:grp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55B5A1"/>
                </a:solidFill>
                <a:cs typeface="Arial"/>
                <a:sym typeface="Arial"/>
              </a:endParaRPr>
            </a:p>
          </p:txBody>
        </p:sp>
        <p:sp>
          <p:nvSpPr>
            <p:cNvPr id="18" name="Google Shape;9908;p63">
              <a:extLst>
                <a:ext uri="{FF2B5EF4-FFF2-40B4-BE49-F238E27FC236}">
                  <a16:creationId xmlns:a16="http://schemas.microsoft.com/office/drawing/2014/main" id="{21149FC7-2FAE-42F0-B85F-501DAAEC9506}"/>
                </a:ext>
              </a:extLst>
            </p:cNvPr>
            <p:cNvSpPr/>
            <p:nvPr/>
          </p:nvSpPr>
          <p:spPr>
            <a:xfrm>
              <a:off x="7013471" y="3333596"/>
              <a:ext cx="105903" cy="10606"/>
            </a:xfrm>
            <a:custGeom>
              <a:avLst/>
              <a:gdLst/>
              <a:ahLst/>
              <a:cxnLst/>
              <a:rect l="l" t="t" r="r" b="b"/>
              <a:pathLst>
                <a:path w="3335" h="334" extrusionOk="0">
                  <a:moveTo>
                    <a:pt x="168" y="0"/>
                  </a:moveTo>
                  <a:cubicBezTo>
                    <a:pt x="72" y="0"/>
                    <a:pt x="1" y="72"/>
                    <a:pt x="1" y="167"/>
                  </a:cubicBezTo>
                  <a:cubicBezTo>
                    <a:pt x="1" y="250"/>
                    <a:pt x="72" y="334"/>
                    <a:pt x="168" y="334"/>
                  </a:cubicBezTo>
                  <a:lnTo>
                    <a:pt x="3168" y="334"/>
                  </a:lnTo>
                  <a:cubicBezTo>
                    <a:pt x="3251" y="334"/>
                    <a:pt x="3335" y="250"/>
                    <a:pt x="3335" y="167"/>
                  </a:cubicBezTo>
                  <a:cubicBezTo>
                    <a:pt x="3335" y="60"/>
                    <a:pt x="3263" y="0"/>
                    <a:pt x="3168" y="0"/>
                  </a:cubicBezTo>
                  <a:close/>
                </a:path>
              </a:pathLst>
            </a:custGeom>
            <a:grp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55B5A1"/>
                </a:solidFill>
                <a:cs typeface="Arial"/>
                <a:sym typeface="Arial"/>
              </a:endParaRPr>
            </a:p>
          </p:txBody>
        </p:sp>
        <p:sp>
          <p:nvSpPr>
            <p:cNvPr id="19" name="Google Shape;9909;p63">
              <a:extLst>
                <a:ext uri="{FF2B5EF4-FFF2-40B4-BE49-F238E27FC236}">
                  <a16:creationId xmlns:a16="http://schemas.microsoft.com/office/drawing/2014/main" id="{182BD131-243B-4890-B11A-23B6E9F05965}"/>
                </a:ext>
              </a:extLst>
            </p:cNvPr>
            <p:cNvSpPr/>
            <p:nvPr/>
          </p:nvSpPr>
          <p:spPr>
            <a:xfrm>
              <a:off x="6966982" y="3375576"/>
              <a:ext cx="63923" cy="10606"/>
            </a:xfrm>
            <a:custGeom>
              <a:avLst/>
              <a:gdLst/>
              <a:ahLst/>
              <a:cxnLst/>
              <a:rect l="l" t="t" r="r" b="b"/>
              <a:pathLst>
                <a:path w="2013" h="334" extrusionOk="0">
                  <a:moveTo>
                    <a:pt x="167" y="0"/>
                  </a:moveTo>
                  <a:cubicBezTo>
                    <a:pt x="84" y="0"/>
                    <a:pt x="1" y="71"/>
                    <a:pt x="1" y="167"/>
                  </a:cubicBezTo>
                  <a:cubicBezTo>
                    <a:pt x="1" y="262"/>
                    <a:pt x="84" y="333"/>
                    <a:pt x="167" y="333"/>
                  </a:cubicBezTo>
                  <a:lnTo>
                    <a:pt x="1846" y="333"/>
                  </a:lnTo>
                  <a:cubicBezTo>
                    <a:pt x="1941" y="333"/>
                    <a:pt x="2013" y="262"/>
                    <a:pt x="2013" y="167"/>
                  </a:cubicBezTo>
                  <a:cubicBezTo>
                    <a:pt x="2013" y="71"/>
                    <a:pt x="1941" y="0"/>
                    <a:pt x="1846" y="0"/>
                  </a:cubicBezTo>
                  <a:close/>
                </a:path>
              </a:pathLst>
            </a:custGeom>
            <a:grp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55B5A1"/>
                </a:solidFill>
                <a:cs typeface="Arial"/>
                <a:sym typeface="Arial"/>
              </a:endParaRPr>
            </a:p>
          </p:txBody>
        </p:sp>
        <p:sp>
          <p:nvSpPr>
            <p:cNvPr id="20" name="Google Shape;9910;p63">
              <a:extLst>
                <a:ext uri="{FF2B5EF4-FFF2-40B4-BE49-F238E27FC236}">
                  <a16:creationId xmlns:a16="http://schemas.microsoft.com/office/drawing/2014/main" id="{942D0450-B31D-40AC-BCDA-D352B44DC991}"/>
                </a:ext>
              </a:extLst>
            </p:cNvPr>
            <p:cNvSpPr/>
            <p:nvPr/>
          </p:nvSpPr>
          <p:spPr>
            <a:xfrm>
              <a:off x="6928781" y="3524157"/>
              <a:ext cx="52237" cy="10225"/>
            </a:xfrm>
            <a:custGeom>
              <a:avLst/>
              <a:gdLst/>
              <a:ahLst/>
              <a:cxnLst/>
              <a:rect l="l" t="t" r="r" b="b"/>
              <a:pathLst>
                <a:path w="1645" h="322" extrusionOk="0">
                  <a:moveTo>
                    <a:pt x="168" y="0"/>
                  </a:moveTo>
                  <a:cubicBezTo>
                    <a:pt x="72" y="0"/>
                    <a:pt x="1" y="72"/>
                    <a:pt x="1" y="167"/>
                  </a:cubicBezTo>
                  <a:cubicBezTo>
                    <a:pt x="1" y="250"/>
                    <a:pt x="72" y="322"/>
                    <a:pt x="168" y="322"/>
                  </a:cubicBezTo>
                  <a:lnTo>
                    <a:pt x="1477" y="322"/>
                  </a:lnTo>
                  <a:cubicBezTo>
                    <a:pt x="1561" y="322"/>
                    <a:pt x="1644" y="250"/>
                    <a:pt x="1644" y="167"/>
                  </a:cubicBezTo>
                  <a:cubicBezTo>
                    <a:pt x="1644" y="72"/>
                    <a:pt x="1561" y="0"/>
                    <a:pt x="1477" y="0"/>
                  </a:cubicBezTo>
                  <a:close/>
                </a:path>
              </a:pathLst>
            </a:custGeom>
            <a:grp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55B5A1"/>
                </a:solidFill>
                <a:cs typeface="Arial"/>
                <a:sym typeface="Arial"/>
              </a:endParaRPr>
            </a:p>
          </p:txBody>
        </p:sp>
        <p:sp>
          <p:nvSpPr>
            <p:cNvPr id="21" name="Google Shape;9911;p63">
              <a:extLst>
                <a:ext uri="{FF2B5EF4-FFF2-40B4-BE49-F238E27FC236}">
                  <a16:creationId xmlns:a16="http://schemas.microsoft.com/office/drawing/2014/main" id="{8A7A12F6-80DB-4358-86A1-751F11A2EDE6}"/>
                </a:ext>
              </a:extLst>
            </p:cNvPr>
            <p:cNvSpPr/>
            <p:nvPr/>
          </p:nvSpPr>
          <p:spPr>
            <a:xfrm>
              <a:off x="6945420" y="3314701"/>
              <a:ext cx="274141" cy="248800"/>
            </a:xfrm>
            <a:custGeom>
              <a:avLst/>
              <a:gdLst/>
              <a:ahLst/>
              <a:cxnLst/>
              <a:rect l="l" t="t" r="r" b="b"/>
              <a:pathLst>
                <a:path w="8633" h="7835" extrusionOk="0">
                  <a:moveTo>
                    <a:pt x="5835" y="3274"/>
                  </a:moveTo>
                  <a:lnTo>
                    <a:pt x="5323" y="3632"/>
                  </a:lnTo>
                  <a:lnTo>
                    <a:pt x="1787" y="3632"/>
                  </a:lnTo>
                  <a:lnTo>
                    <a:pt x="1275" y="3274"/>
                  </a:lnTo>
                  <a:close/>
                  <a:moveTo>
                    <a:pt x="4882" y="3965"/>
                  </a:moveTo>
                  <a:lnTo>
                    <a:pt x="4370" y="4322"/>
                  </a:lnTo>
                  <a:lnTo>
                    <a:pt x="2739" y="4322"/>
                  </a:lnTo>
                  <a:lnTo>
                    <a:pt x="2227" y="3965"/>
                  </a:lnTo>
                  <a:close/>
                  <a:moveTo>
                    <a:pt x="3930" y="4632"/>
                  </a:moveTo>
                  <a:lnTo>
                    <a:pt x="3561" y="4894"/>
                  </a:lnTo>
                  <a:lnTo>
                    <a:pt x="3180" y="4632"/>
                  </a:lnTo>
                  <a:close/>
                  <a:moveTo>
                    <a:pt x="7752" y="0"/>
                  </a:moveTo>
                  <a:cubicBezTo>
                    <a:pt x="7668" y="0"/>
                    <a:pt x="7585" y="72"/>
                    <a:pt x="7585" y="167"/>
                  </a:cubicBezTo>
                  <a:lnTo>
                    <a:pt x="7585" y="1560"/>
                  </a:lnTo>
                  <a:lnTo>
                    <a:pt x="7585" y="1977"/>
                  </a:lnTo>
                  <a:lnTo>
                    <a:pt x="6252" y="2929"/>
                  </a:lnTo>
                  <a:lnTo>
                    <a:pt x="799" y="2929"/>
                  </a:lnTo>
                  <a:lnTo>
                    <a:pt x="263" y="2548"/>
                  </a:lnTo>
                  <a:cubicBezTo>
                    <a:pt x="233" y="2528"/>
                    <a:pt x="197" y="2519"/>
                    <a:pt x="162" y="2519"/>
                  </a:cubicBezTo>
                  <a:cubicBezTo>
                    <a:pt x="114" y="2519"/>
                    <a:pt x="69" y="2537"/>
                    <a:pt x="48" y="2572"/>
                  </a:cubicBezTo>
                  <a:cubicBezTo>
                    <a:pt x="1" y="2643"/>
                    <a:pt x="13" y="2750"/>
                    <a:pt x="72" y="2798"/>
                  </a:cubicBezTo>
                  <a:lnTo>
                    <a:pt x="3442" y="5215"/>
                  </a:lnTo>
                  <a:cubicBezTo>
                    <a:pt x="3472" y="5233"/>
                    <a:pt x="3504" y="5242"/>
                    <a:pt x="3537" y="5242"/>
                  </a:cubicBezTo>
                  <a:cubicBezTo>
                    <a:pt x="3570" y="5242"/>
                    <a:pt x="3602" y="5233"/>
                    <a:pt x="3632" y="5215"/>
                  </a:cubicBezTo>
                  <a:lnTo>
                    <a:pt x="8300" y="1858"/>
                  </a:lnTo>
                  <a:lnTo>
                    <a:pt x="8300" y="7501"/>
                  </a:lnTo>
                  <a:lnTo>
                    <a:pt x="941" y="7501"/>
                  </a:lnTo>
                  <a:cubicBezTo>
                    <a:pt x="846" y="7501"/>
                    <a:pt x="775" y="7572"/>
                    <a:pt x="775" y="7668"/>
                  </a:cubicBezTo>
                  <a:cubicBezTo>
                    <a:pt x="775" y="7751"/>
                    <a:pt x="846" y="7834"/>
                    <a:pt x="941" y="7834"/>
                  </a:cubicBezTo>
                  <a:lnTo>
                    <a:pt x="8454" y="7834"/>
                  </a:lnTo>
                  <a:cubicBezTo>
                    <a:pt x="8538" y="7834"/>
                    <a:pt x="8621" y="7751"/>
                    <a:pt x="8621" y="7668"/>
                  </a:cubicBezTo>
                  <a:lnTo>
                    <a:pt x="8621" y="1548"/>
                  </a:lnTo>
                  <a:cubicBezTo>
                    <a:pt x="8625" y="1552"/>
                    <a:pt x="8628" y="1553"/>
                    <a:pt x="8629" y="1553"/>
                  </a:cubicBezTo>
                  <a:cubicBezTo>
                    <a:pt x="8633" y="1553"/>
                    <a:pt x="8633" y="1548"/>
                    <a:pt x="8633" y="1548"/>
                  </a:cubicBezTo>
                  <a:cubicBezTo>
                    <a:pt x="8621" y="1477"/>
                    <a:pt x="8561" y="1417"/>
                    <a:pt x="8466" y="1417"/>
                  </a:cubicBezTo>
                  <a:lnTo>
                    <a:pt x="7919" y="1417"/>
                  </a:lnTo>
                  <a:lnTo>
                    <a:pt x="7919" y="167"/>
                  </a:lnTo>
                  <a:cubicBezTo>
                    <a:pt x="7919" y="72"/>
                    <a:pt x="7847" y="0"/>
                    <a:pt x="7752" y="0"/>
                  </a:cubicBezTo>
                  <a:close/>
                </a:path>
              </a:pathLst>
            </a:custGeom>
            <a:grp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55B5A1"/>
                </a:solidFill>
                <a:cs typeface="Arial"/>
                <a:sym typeface="Arial"/>
              </a:endParaRPr>
            </a:p>
          </p:txBody>
        </p:sp>
      </p:grpSp>
      <p:grpSp>
        <p:nvGrpSpPr>
          <p:cNvPr id="22" name="Google Shape;1126;p49">
            <a:extLst>
              <a:ext uri="{FF2B5EF4-FFF2-40B4-BE49-F238E27FC236}">
                <a16:creationId xmlns:a16="http://schemas.microsoft.com/office/drawing/2014/main" id="{189F8747-8876-49C3-B60E-00B70D1980F9}"/>
              </a:ext>
            </a:extLst>
          </p:cNvPr>
          <p:cNvGrpSpPr/>
          <p:nvPr/>
        </p:nvGrpSpPr>
        <p:grpSpPr>
          <a:xfrm>
            <a:off x="9295277" y="2365830"/>
            <a:ext cx="367275" cy="366870"/>
            <a:chOff x="3752358" y="3817349"/>
            <a:chExt cx="346056" cy="345674"/>
          </a:xfrm>
          <a:solidFill>
            <a:srgbClr val="55B5A1"/>
          </a:solidFill>
        </p:grpSpPr>
        <p:sp>
          <p:nvSpPr>
            <p:cNvPr id="23" name="Google Shape;1127;p49">
              <a:extLst>
                <a:ext uri="{FF2B5EF4-FFF2-40B4-BE49-F238E27FC236}">
                  <a16:creationId xmlns:a16="http://schemas.microsoft.com/office/drawing/2014/main" id="{9A781809-0BDD-4DEB-A95C-429FD11BCA32}"/>
                </a:ext>
              </a:extLst>
            </p:cNvPr>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 name="Google Shape;1128;p49">
              <a:extLst>
                <a:ext uri="{FF2B5EF4-FFF2-40B4-BE49-F238E27FC236}">
                  <a16:creationId xmlns:a16="http://schemas.microsoft.com/office/drawing/2014/main" id="{FCD4CDDC-401E-4ECF-8152-0E004534B733}"/>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 name="Google Shape;1129;p49">
              <a:extLst>
                <a:ext uri="{FF2B5EF4-FFF2-40B4-BE49-F238E27FC236}">
                  <a16:creationId xmlns:a16="http://schemas.microsoft.com/office/drawing/2014/main" id="{99F438BD-48BF-4582-BCEB-625977D767FE}"/>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 name="Google Shape;1130;p49">
              <a:extLst>
                <a:ext uri="{FF2B5EF4-FFF2-40B4-BE49-F238E27FC236}">
                  <a16:creationId xmlns:a16="http://schemas.microsoft.com/office/drawing/2014/main" id="{149CA90E-5898-4C96-8576-C6EFD6AEA0B9}"/>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Tree>
    <p:extLst>
      <p:ext uri="{BB962C8B-B14F-4D97-AF65-F5344CB8AC3E}">
        <p14:creationId xmlns:p14="http://schemas.microsoft.com/office/powerpoint/2010/main" val="82928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F61846-AB51-45D4-AAE5-348A089B73AD}"/>
              </a:ext>
            </a:extLst>
          </p:cNvPr>
          <p:cNvSpPr/>
          <p:nvPr/>
        </p:nvSpPr>
        <p:spPr>
          <a:xfrm>
            <a:off x="0" y="0"/>
            <a:ext cx="12192000" cy="6743604"/>
          </a:xfrm>
          <a:prstGeom prst="rect">
            <a:avLst/>
          </a:prstGeom>
          <a:solidFill>
            <a:srgbClr val="0E191D"/>
          </a:solidFill>
          <a:ln>
            <a:solidFill>
              <a:srgbClr val="0E19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D890954F-FA6E-4DFA-9206-99220FA20E9F}"/>
              </a:ext>
            </a:extLst>
          </p:cNvPr>
          <p:cNvSpPr/>
          <p:nvPr/>
        </p:nvSpPr>
        <p:spPr>
          <a:xfrm>
            <a:off x="0" y="6714498"/>
            <a:ext cx="12192000" cy="143502"/>
          </a:xfrm>
          <a:prstGeom prst="rect">
            <a:avLst/>
          </a:prstGeom>
          <a:solidFill>
            <a:srgbClr val="080D10"/>
          </a:solidFill>
          <a:ln>
            <a:solidFill>
              <a:srgbClr val="080D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34FC527-2D8B-4D3E-95EC-95E1B83C236B}"/>
              </a:ext>
            </a:extLst>
          </p:cNvPr>
          <p:cNvSpPr/>
          <p:nvPr/>
        </p:nvSpPr>
        <p:spPr>
          <a:xfrm>
            <a:off x="9230768" y="6714497"/>
            <a:ext cx="2961232" cy="143503"/>
          </a:xfrm>
          <a:prstGeom prst="rect">
            <a:avLst/>
          </a:prstGeom>
          <a:solidFill>
            <a:srgbClr val="091113"/>
          </a:solidFill>
          <a:ln>
            <a:solidFill>
              <a:srgbClr val="0911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D50DF1F-A712-49F1-9726-46A71985A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72" y="6405965"/>
            <a:ext cx="884643" cy="337639"/>
          </a:xfrm>
          <a:prstGeom prst="rect">
            <a:avLst/>
          </a:prstGeom>
        </p:spPr>
      </p:pic>
      <p:sp>
        <p:nvSpPr>
          <p:cNvPr id="10" name="TextBox 9">
            <a:extLst>
              <a:ext uri="{FF2B5EF4-FFF2-40B4-BE49-F238E27FC236}">
                <a16:creationId xmlns:a16="http://schemas.microsoft.com/office/drawing/2014/main" id="{670646E7-7DE3-4CE4-AF55-667C8753A423}"/>
              </a:ext>
            </a:extLst>
          </p:cNvPr>
          <p:cNvSpPr txBox="1"/>
          <p:nvPr/>
        </p:nvSpPr>
        <p:spPr>
          <a:xfrm>
            <a:off x="9321430" y="181507"/>
            <a:ext cx="2122476" cy="307777"/>
          </a:xfrm>
          <a:prstGeom prst="rect">
            <a:avLst/>
          </a:prstGeom>
          <a:noFill/>
        </p:spPr>
        <p:txBody>
          <a:bodyPr wrap="square" rtlCol="0">
            <a:spAutoFit/>
          </a:bodyPr>
          <a:lstStyle/>
          <a:p>
            <a:r>
              <a:rPr lang="en-US" sz="1400" dirty="0">
                <a:solidFill>
                  <a:srgbClr val="3A796E"/>
                </a:solidFill>
                <a:latin typeface="Spiegel-Regular" panose="020B0502060402020504" pitchFamily="34" charset="0"/>
              </a:rPr>
              <a:t>APPENDIX</a:t>
            </a:r>
          </a:p>
        </p:txBody>
      </p:sp>
      <p:cxnSp>
        <p:nvCxnSpPr>
          <p:cNvPr id="12" name="Straight Connector 11">
            <a:extLst>
              <a:ext uri="{FF2B5EF4-FFF2-40B4-BE49-F238E27FC236}">
                <a16:creationId xmlns:a16="http://schemas.microsoft.com/office/drawing/2014/main" id="{497D6FF8-151D-42D7-9CA0-9FC0D63E6194}"/>
              </a:ext>
            </a:extLst>
          </p:cNvPr>
          <p:cNvCxnSpPr>
            <a:cxnSpLocks/>
          </p:cNvCxnSpPr>
          <p:nvPr/>
        </p:nvCxnSpPr>
        <p:spPr>
          <a:xfrm>
            <a:off x="9401524" y="453129"/>
            <a:ext cx="2790476" cy="0"/>
          </a:xfrm>
          <a:prstGeom prst="line">
            <a:avLst/>
          </a:prstGeom>
          <a:ln>
            <a:solidFill>
              <a:srgbClr val="244C45"/>
            </a:solidFill>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A0961E33-0E23-4240-B7B5-7F4784C008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4851" y="97323"/>
            <a:ext cx="6677465" cy="6477461"/>
          </a:xfrm>
          <a:prstGeom prst="rect">
            <a:avLst/>
          </a:prstGeom>
        </p:spPr>
      </p:pic>
    </p:spTree>
    <p:extLst>
      <p:ext uri="{BB962C8B-B14F-4D97-AF65-F5344CB8AC3E}">
        <p14:creationId xmlns:p14="http://schemas.microsoft.com/office/powerpoint/2010/main" val="426985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F61846-AB51-45D4-AAE5-348A089B73AD}"/>
              </a:ext>
            </a:extLst>
          </p:cNvPr>
          <p:cNvSpPr/>
          <p:nvPr/>
        </p:nvSpPr>
        <p:spPr>
          <a:xfrm>
            <a:off x="0" y="0"/>
            <a:ext cx="12192000" cy="6743604"/>
          </a:xfrm>
          <a:prstGeom prst="rect">
            <a:avLst/>
          </a:prstGeom>
          <a:solidFill>
            <a:srgbClr val="0E191D"/>
          </a:solidFill>
          <a:ln>
            <a:solidFill>
              <a:srgbClr val="0E19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D890954F-FA6E-4DFA-9206-99220FA20E9F}"/>
              </a:ext>
            </a:extLst>
          </p:cNvPr>
          <p:cNvSpPr/>
          <p:nvPr/>
        </p:nvSpPr>
        <p:spPr>
          <a:xfrm>
            <a:off x="0" y="6714498"/>
            <a:ext cx="12192000" cy="143502"/>
          </a:xfrm>
          <a:prstGeom prst="rect">
            <a:avLst/>
          </a:prstGeom>
          <a:solidFill>
            <a:srgbClr val="080D10"/>
          </a:solidFill>
          <a:ln>
            <a:solidFill>
              <a:srgbClr val="080D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34FC527-2D8B-4D3E-95EC-95E1B83C236B}"/>
              </a:ext>
            </a:extLst>
          </p:cNvPr>
          <p:cNvSpPr/>
          <p:nvPr/>
        </p:nvSpPr>
        <p:spPr>
          <a:xfrm>
            <a:off x="9230768" y="6714497"/>
            <a:ext cx="2961232" cy="143503"/>
          </a:xfrm>
          <a:prstGeom prst="rect">
            <a:avLst/>
          </a:prstGeom>
          <a:solidFill>
            <a:srgbClr val="091113"/>
          </a:solidFill>
          <a:ln>
            <a:solidFill>
              <a:srgbClr val="0911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D50DF1F-A712-49F1-9726-46A71985A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72" y="6405965"/>
            <a:ext cx="884643" cy="337639"/>
          </a:xfrm>
          <a:prstGeom prst="rect">
            <a:avLst/>
          </a:prstGeom>
        </p:spPr>
      </p:pic>
      <p:sp>
        <p:nvSpPr>
          <p:cNvPr id="10" name="TextBox 9">
            <a:extLst>
              <a:ext uri="{FF2B5EF4-FFF2-40B4-BE49-F238E27FC236}">
                <a16:creationId xmlns:a16="http://schemas.microsoft.com/office/drawing/2014/main" id="{670646E7-7DE3-4CE4-AF55-667C8753A423}"/>
              </a:ext>
            </a:extLst>
          </p:cNvPr>
          <p:cNvSpPr txBox="1"/>
          <p:nvPr/>
        </p:nvSpPr>
        <p:spPr>
          <a:xfrm>
            <a:off x="9321430" y="181507"/>
            <a:ext cx="2122476" cy="307777"/>
          </a:xfrm>
          <a:prstGeom prst="rect">
            <a:avLst/>
          </a:prstGeom>
          <a:noFill/>
        </p:spPr>
        <p:txBody>
          <a:bodyPr wrap="square" rtlCol="0">
            <a:spAutoFit/>
          </a:bodyPr>
          <a:lstStyle/>
          <a:p>
            <a:r>
              <a:rPr lang="en-US" sz="1400" dirty="0">
                <a:solidFill>
                  <a:srgbClr val="3A796E"/>
                </a:solidFill>
                <a:latin typeface="Spiegel-Regular" panose="020B0502060402020504" pitchFamily="34" charset="0"/>
              </a:rPr>
              <a:t>APPENDIX II</a:t>
            </a:r>
          </a:p>
        </p:txBody>
      </p:sp>
      <p:cxnSp>
        <p:nvCxnSpPr>
          <p:cNvPr id="12" name="Straight Connector 11">
            <a:extLst>
              <a:ext uri="{FF2B5EF4-FFF2-40B4-BE49-F238E27FC236}">
                <a16:creationId xmlns:a16="http://schemas.microsoft.com/office/drawing/2014/main" id="{497D6FF8-151D-42D7-9CA0-9FC0D63E6194}"/>
              </a:ext>
            </a:extLst>
          </p:cNvPr>
          <p:cNvCxnSpPr>
            <a:cxnSpLocks/>
          </p:cNvCxnSpPr>
          <p:nvPr/>
        </p:nvCxnSpPr>
        <p:spPr>
          <a:xfrm>
            <a:off x="9401524" y="453129"/>
            <a:ext cx="2790476" cy="0"/>
          </a:xfrm>
          <a:prstGeom prst="line">
            <a:avLst/>
          </a:prstGeom>
          <a:ln>
            <a:solidFill>
              <a:srgbClr val="244C45"/>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4A27AF5-3CF8-4AB3-8ADB-DFA51CA9A3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309" y="903304"/>
            <a:ext cx="8161063" cy="5051391"/>
          </a:xfrm>
          <a:prstGeom prst="rect">
            <a:avLst/>
          </a:prstGeom>
        </p:spPr>
      </p:pic>
    </p:spTree>
    <p:extLst>
      <p:ext uri="{BB962C8B-B14F-4D97-AF65-F5344CB8AC3E}">
        <p14:creationId xmlns:p14="http://schemas.microsoft.com/office/powerpoint/2010/main" val="2260924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0D33D4-EE1E-496F-993B-3971D6FB7DF1}"/>
              </a:ext>
            </a:extLst>
          </p:cNvPr>
          <p:cNvSpPr/>
          <p:nvPr/>
        </p:nvSpPr>
        <p:spPr>
          <a:xfrm>
            <a:off x="0" y="0"/>
            <a:ext cx="12192000" cy="6858000"/>
          </a:xfrm>
          <a:prstGeom prst="rect">
            <a:avLst/>
          </a:prstGeom>
          <a:solidFill>
            <a:srgbClr val="132225"/>
          </a:solidFill>
          <a:ln>
            <a:solidFill>
              <a:srgbClr val="132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73247242-D387-468E-9789-8515BE34F3E9}"/>
              </a:ext>
            </a:extLst>
          </p:cNvPr>
          <p:cNvSpPr/>
          <p:nvPr/>
        </p:nvSpPr>
        <p:spPr>
          <a:xfrm>
            <a:off x="0" y="6714498"/>
            <a:ext cx="12192000" cy="143501"/>
          </a:xfrm>
          <a:prstGeom prst="rect">
            <a:avLst/>
          </a:prstGeom>
          <a:solidFill>
            <a:srgbClr val="091113"/>
          </a:solidFill>
          <a:ln>
            <a:solidFill>
              <a:srgbClr val="0911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EC4EF51-BBF0-4F6E-923A-7CBAB5248E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72" y="6405965"/>
            <a:ext cx="884643" cy="337639"/>
          </a:xfrm>
          <a:prstGeom prst="rect">
            <a:avLst/>
          </a:prstGeom>
        </p:spPr>
      </p:pic>
      <p:sp>
        <p:nvSpPr>
          <p:cNvPr id="13" name="Title 1">
            <a:extLst>
              <a:ext uri="{FF2B5EF4-FFF2-40B4-BE49-F238E27FC236}">
                <a16:creationId xmlns:a16="http://schemas.microsoft.com/office/drawing/2014/main" id="{567D4C82-0CB3-4BEE-9D81-8DDF8ED47658}"/>
              </a:ext>
            </a:extLst>
          </p:cNvPr>
          <p:cNvSpPr txBox="1">
            <a:spLocks/>
          </p:cNvSpPr>
          <p:nvPr/>
        </p:nvSpPr>
        <p:spPr>
          <a:xfrm>
            <a:off x="3471731" y="2976033"/>
            <a:ext cx="5248538" cy="90593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rgbClr val="55B5A1"/>
                </a:solidFill>
                <a:latin typeface="BeaufortforLOL-Regular" panose="02020503050000020004" pitchFamily="18" charset="0"/>
                <a:cs typeface="BeaufortforLOL-Regular" panose="02020503050000020004" pitchFamily="18" charset="0"/>
              </a:rPr>
              <a:t>OVERVIEW</a:t>
            </a:r>
          </a:p>
        </p:txBody>
      </p:sp>
    </p:spTree>
    <p:extLst>
      <p:ext uri="{BB962C8B-B14F-4D97-AF65-F5344CB8AC3E}">
        <p14:creationId xmlns:p14="http://schemas.microsoft.com/office/powerpoint/2010/main" val="683709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0D33D4-EE1E-496F-993B-3971D6FB7DF1}"/>
              </a:ext>
            </a:extLst>
          </p:cNvPr>
          <p:cNvSpPr/>
          <p:nvPr/>
        </p:nvSpPr>
        <p:spPr>
          <a:xfrm>
            <a:off x="0" y="0"/>
            <a:ext cx="12192000" cy="6858000"/>
          </a:xfrm>
          <a:prstGeom prst="rect">
            <a:avLst/>
          </a:prstGeom>
          <a:solidFill>
            <a:srgbClr val="132225"/>
          </a:solidFill>
          <a:ln>
            <a:solidFill>
              <a:srgbClr val="132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73247242-D387-468E-9789-8515BE34F3E9}"/>
              </a:ext>
            </a:extLst>
          </p:cNvPr>
          <p:cNvSpPr/>
          <p:nvPr/>
        </p:nvSpPr>
        <p:spPr>
          <a:xfrm>
            <a:off x="0" y="6714498"/>
            <a:ext cx="12192000" cy="143501"/>
          </a:xfrm>
          <a:prstGeom prst="rect">
            <a:avLst/>
          </a:prstGeom>
          <a:solidFill>
            <a:srgbClr val="091113"/>
          </a:solidFill>
          <a:ln>
            <a:solidFill>
              <a:srgbClr val="0911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EC4EF51-BBF0-4F6E-923A-7CBAB5248E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72" y="6405965"/>
            <a:ext cx="884643" cy="337639"/>
          </a:xfrm>
          <a:prstGeom prst="rect">
            <a:avLst/>
          </a:prstGeom>
        </p:spPr>
      </p:pic>
      <p:sp>
        <p:nvSpPr>
          <p:cNvPr id="11" name="TextBox 10">
            <a:extLst>
              <a:ext uri="{FF2B5EF4-FFF2-40B4-BE49-F238E27FC236}">
                <a16:creationId xmlns:a16="http://schemas.microsoft.com/office/drawing/2014/main" id="{FB01445C-5649-43B1-9850-A8079B58B20C}"/>
              </a:ext>
            </a:extLst>
          </p:cNvPr>
          <p:cNvSpPr txBox="1"/>
          <p:nvPr/>
        </p:nvSpPr>
        <p:spPr>
          <a:xfrm>
            <a:off x="598892" y="401783"/>
            <a:ext cx="1648590" cy="276999"/>
          </a:xfrm>
          <a:prstGeom prst="rect">
            <a:avLst/>
          </a:prstGeom>
          <a:noFill/>
        </p:spPr>
        <p:txBody>
          <a:bodyPr wrap="square" rtlCol="0">
            <a:spAutoFit/>
          </a:bodyPr>
          <a:lstStyle/>
          <a:p>
            <a:r>
              <a:rPr lang="en-US" sz="1200" dirty="0">
                <a:solidFill>
                  <a:srgbClr val="55B5A1"/>
                </a:solidFill>
                <a:latin typeface="Spiegel-Regular" panose="020B0502060402020504" pitchFamily="34" charset="0"/>
                <a:cs typeface="BeaufortforLOL-Bold" panose="02020803050000020004" pitchFamily="18" charset="0"/>
              </a:rPr>
              <a:t>OVERVIEW</a:t>
            </a:r>
          </a:p>
        </p:txBody>
      </p:sp>
      <p:sp>
        <p:nvSpPr>
          <p:cNvPr id="13" name="Title 1">
            <a:extLst>
              <a:ext uri="{FF2B5EF4-FFF2-40B4-BE49-F238E27FC236}">
                <a16:creationId xmlns:a16="http://schemas.microsoft.com/office/drawing/2014/main" id="{567D4C82-0CB3-4BEE-9D81-8DDF8ED47658}"/>
              </a:ext>
            </a:extLst>
          </p:cNvPr>
          <p:cNvSpPr txBox="1">
            <a:spLocks/>
          </p:cNvSpPr>
          <p:nvPr/>
        </p:nvSpPr>
        <p:spPr>
          <a:xfrm>
            <a:off x="598893" y="1091586"/>
            <a:ext cx="1448021" cy="3890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solidFill>
                  <a:srgbClr val="55B5A1"/>
                </a:solidFill>
                <a:latin typeface="BeaufortforLOL-Regular" panose="02020503050000020004" pitchFamily="18" charset="0"/>
                <a:cs typeface="BeaufortforLOL-Regular" panose="02020503050000020004" pitchFamily="18" charset="0"/>
              </a:rPr>
              <a:t>THE GAME</a:t>
            </a:r>
          </a:p>
        </p:txBody>
      </p:sp>
      <p:sp>
        <p:nvSpPr>
          <p:cNvPr id="14" name="TextBox 13">
            <a:extLst>
              <a:ext uri="{FF2B5EF4-FFF2-40B4-BE49-F238E27FC236}">
                <a16:creationId xmlns:a16="http://schemas.microsoft.com/office/drawing/2014/main" id="{3BAA4D8A-159A-4C01-B9AE-791DE77E08B7}"/>
              </a:ext>
            </a:extLst>
          </p:cNvPr>
          <p:cNvSpPr txBox="1"/>
          <p:nvPr/>
        </p:nvSpPr>
        <p:spPr>
          <a:xfrm>
            <a:off x="598892" y="1480674"/>
            <a:ext cx="6923216" cy="1046440"/>
          </a:xfrm>
          <a:prstGeom prst="rect">
            <a:avLst/>
          </a:prstGeom>
          <a:noFill/>
        </p:spPr>
        <p:txBody>
          <a:bodyPr wrap="square" rtlCol="0">
            <a:spAutoFit/>
          </a:bodyPr>
          <a:lstStyle/>
          <a:p>
            <a:r>
              <a:rPr lang="en-US" sz="1600" dirty="0">
                <a:solidFill>
                  <a:srgbClr val="3A796D"/>
                </a:solidFill>
                <a:latin typeface="Spiegel-Regular" panose="020B0502060402020504" pitchFamily="34" charset="0"/>
              </a:rPr>
              <a:t>League of Legends is one of the most popular video games in the world, with a reported monthly active player-base of </a:t>
            </a:r>
            <a:r>
              <a:rPr lang="en-US" sz="1600" b="1" dirty="0">
                <a:solidFill>
                  <a:srgbClr val="3A796D"/>
                </a:solidFill>
                <a:latin typeface="Spiegel-Regular" panose="020B0502060402020504" pitchFamily="34" charset="0"/>
              </a:rPr>
              <a:t>~115 million </a:t>
            </a:r>
            <a:r>
              <a:rPr lang="en-US" sz="1600" dirty="0">
                <a:solidFill>
                  <a:srgbClr val="3A796D"/>
                </a:solidFill>
                <a:latin typeface="Spiegel-Regular" panose="020B0502060402020504" pitchFamily="34" charset="0"/>
              </a:rPr>
              <a:t>players</a:t>
            </a:r>
            <a:r>
              <a:rPr lang="en-US" sz="1600" b="1" dirty="0">
                <a:solidFill>
                  <a:srgbClr val="3A796D"/>
                </a:solidFill>
                <a:latin typeface="Spiegel-Regular" panose="020B0502060402020504" pitchFamily="34" charset="0"/>
              </a:rPr>
              <a:t> </a:t>
            </a:r>
            <a:r>
              <a:rPr lang="en-US" sz="1600" dirty="0">
                <a:solidFill>
                  <a:srgbClr val="3A796D"/>
                </a:solidFill>
                <a:latin typeface="Spiegel-Regular" panose="020B0502060402020504" pitchFamily="34" charset="0"/>
              </a:rPr>
              <a:t>as of 2020 and a peak concurrent player-count in Sept. 2021 of over </a:t>
            </a:r>
            <a:r>
              <a:rPr lang="en-US" sz="1600" b="1" dirty="0">
                <a:solidFill>
                  <a:srgbClr val="3A796D"/>
                </a:solidFill>
                <a:latin typeface="Spiegel-Regular" panose="020B0502060402020504" pitchFamily="34" charset="0"/>
              </a:rPr>
              <a:t>2 million</a:t>
            </a:r>
            <a:r>
              <a:rPr lang="en-US" sz="1600" dirty="0">
                <a:solidFill>
                  <a:srgbClr val="3A796D"/>
                </a:solidFill>
                <a:latin typeface="Spiegel-Regular" panose="020B0502060402020504" pitchFamily="34" charset="0"/>
              </a:rPr>
              <a:t> players</a:t>
            </a:r>
            <a:endParaRPr lang="en-US" sz="1600" b="1" dirty="0">
              <a:solidFill>
                <a:srgbClr val="3A796D"/>
              </a:solidFill>
              <a:latin typeface="Spiegel-Regular" panose="020B0502060402020504" pitchFamily="34" charset="0"/>
            </a:endParaRPr>
          </a:p>
          <a:p>
            <a:endParaRPr lang="en-US" sz="1400" dirty="0">
              <a:solidFill>
                <a:srgbClr val="3A796D"/>
              </a:solidFill>
              <a:latin typeface="Spiegel-Regular" panose="020B0502060402020504" pitchFamily="34" charset="0"/>
            </a:endParaRPr>
          </a:p>
        </p:txBody>
      </p:sp>
      <p:sp>
        <p:nvSpPr>
          <p:cNvPr id="15" name="Title 1">
            <a:extLst>
              <a:ext uri="{FF2B5EF4-FFF2-40B4-BE49-F238E27FC236}">
                <a16:creationId xmlns:a16="http://schemas.microsoft.com/office/drawing/2014/main" id="{B33DF70A-A41B-428C-92AC-A037DD73F515}"/>
              </a:ext>
            </a:extLst>
          </p:cNvPr>
          <p:cNvSpPr txBox="1">
            <a:spLocks/>
          </p:cNvSpPr>
          <p:nvPr/>
        </p:nvSpPr>
        <p:spPr>
          <a:xfrm>
            <a:off x="598892" y="2598907"/>
            <a:ext cx="2277797" cy="3890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solidFill>
                  <a:srgbClr val="55B5A1"/>
                </a:solidFill>
                <a:latin typeface="BeaufortforLOL-Regular" panose="02020503050000020004" pitchFamily="18" charset="0"/>
                <a:cs typeface="BeaufortforLOL-Regular" panose="02020503050000020004" pitchFamily="18" charset="0"/>
              </a:rPr>
              <a:t>THE SPORT</a:t>
            </a:r>
          </a:p>
        </p:txBody>
      </p:sp>
      <p:sp>
        <p:nvSpPr>
          <p:cNvPr id="16" name="TextBox 15">
            <a:extLst>
              <a:ext uri="{FF2B5EF4-FFF2-40B4-BE49-F238E27FC236}">
                <a16:creationId xmlns:a16="http://schemas.microsoft.com/office/drawing/2014/main" id="{2749A713-801D-41FE-AFD3-831783AB2F36}"/>
              </a:ext>
            </a:extLst>
          </p:cNvPr>
          <p:cNvSpPr txBox="1"/>
          <p:nvPr/>
        </p:nvSpPr>
        <p:spPr>
          <a:xfrm>
            <a:off x="598892" y="2987995"/>
            <a:ext cx="6923216" cy="1046440"/>
          </a:xfrm>
          <a:prstGeom prst="rect">
            <a:avLst/>
          </a:prstGeom>
          <a:noFill/>
        </p:spPr>
        <p:txBody>
          <a:bodyPr wrap="square" rtlCol="0">
            <a:spAutoFit/>
          </a:bodyPr>
          <a:lstStyle/>
          <a:p>
            <a:r>
              <a:rPr lang="en-US" sz="1600" dirty="0">
                <a:solidFill>
                  <a:srgbClr val="3A796D"/>
                </a:solidFill>
                <a:latin typeface="Spiegel-Regular" panose="020B0502060402020504" pitchFamily="34" charset="0"/>
              </a:rPr>
              <a:t>As an e-sport, League of Legends has shown immense growth over the past decade, with the 2020 League of Legends World Championship finals reaching a peak concurrent viewership of </a:t>
            </a:r>
            <a:r>
              <a:rPr lang="en-US" sz="1600" b="1" dirty="0">
                <a:solidFill>
                  <a:srgbClr val="3A796D"/>
                </a:solidFill>
                <a:latin typeface="Spiegel-Regular" panose="020B0502060402020504" pitchFamily="34" charset="0"/>
              </a:rPr>
              <a:t>49.5 million </a:t>
            </a:r>
            <a:r>
              <a:rPr lang="en-US" sz="1600" dirty="0">
                <a:solidFill>
                  <a:srgbClr val="3A796D"/>
                </a:solidFill>
                <a:latin typeface="Spiegel-Regular" panose="020B0502060402020504" pitchFamily="34" charset="0"/>
              </a:rPr>
              <a:t>viewers</a:t>
            </a:r>
            <a:endParaRPr lang="en-US" sz="1600" b="1" dirty="0">
              <a:solidFill>
                <a:srgbClr val="3A796D"/>
              </a:solidFill>
              <a:latin typeface="Spiegel-Regular" panose="020B0502060402020504" pitchFamily="34" charset="0"/>
            </a:endParaRPr>
          </a:p>
          <a:p>
            <a:endParaRPr lang="en-US" sz="1400" dirty="0">
              <a:solidFill>
                <a:srgbClr val="3A796D"/>
              </a:solidFill>
              <a:latin typeface="Spiegel-Regular" panose="020B0502060402020504" pitchFamily="34" charset="0"/>
            </a:endParaRPr>
          </a:p>
        </p:txBody>
      </p:sp>
      <p:sp>
        <p:nvSpPr>
          <p:cNvPr id="17" name="Title 1">
            <a:extLst>
              <a:ext uri="{FF2B5EF4-FFF2-40B4-BE49-F238E27FC236}">
                <a16:creationId xmlns:a16="http://schemas.microsoft.com/office/drawing/2014/main" id="{9695E9D8-7516-4EEA-BC37-0FC53C521221}"/>
              </a:ext>
            </a:extLst>
          </p:cNvPr>
          <p:cNvSpPr txBox="1">
            <a:spLocks/>
          </p:cNvSpPr>
          <p:nvPr/>
        </p:nvSpPr>
        <p:spPr>
          <a:xfrm>
            <a:off x="598891" y="4171098"/>
            <a:ext cx="4199611" cy="3890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solidFill>
                  <a:srgbClr val="55B5A1"/>
                </a:solidFill>
                <a:latin typeface="BeaufortforLOL-Regular" panose="02020503050000020004" pitchFamily="18" charset="0"/>
                <a:cs typeface="BeaufortforLOL-Regular" panose="02020503050000020004" pitchFamily="18" charset="0"/>
              </a:rPr>
              <a:t>THE DATA SCIENCE APPLICATION</a:t>
            </a:r>
          </a:p>
        </p:txBody>
      </p:sp>
      <p:sp>
        <p:nvSpPr>
          <p:cNvPr id="18" name="TextBox 17">
            <a:extLst>
              <a:ext uri="{FF2B5EF4-FFF2-40B4-BE49-F238E27FC236}">
                <a16:creationId xmlns:a16="http://schemas.microsoft.com/office/drawing/2014/main" id="{10BFB019-DA5F-4B36-A8C3-1740C8F5F724}"/>
              </a:ext>
            </a:extLst>
          </p:cNvPr>
          <p:cNvSpPr txBox="1"/>
          <p:nvPr/>
        </p:nvSpPr>
        <p:spPr>
          <a:xfrm>
            <a:off x="598892" y="4560186"/>
            <a:ext cx="6923216" cy="1077218"/>
          </a:xfrm>
          <a:prstGeom prst="rect">
            <a:avLst/>
          </a:prstGeom>
          <a:noFill/>
        </p:spPr>
        <p:txBody>
          <a:bodyPr wrap="square" rtlCol="0">
            <a:spAutoFit/>
          </a:bodyPr>
          <a:lstStyle/>
          <a:p>
            <a:r>
              <a:rPr lang="en-US" sz="1600" dirty="0">
                <a:solidFill>
                  <a:srgbClr val="3A796D"/>
                </a:solidFill>
                <a:latin typeface="Spiegel-Regular" panose="020B0502060402020504" pitchFamily="34" charset="0"/>
              </a:rPr>
              <a:t>With traditional sportscast level viewership, we want traditional sportscast professionalism. To strengthen the analytics tools available to the casting team, we want to design an application that predicts the probability that a team will win a game based on the current in-game conditions</a:t>
            </a:r>
            <a:endParaRPr lang="en-US" sz="1400" dirty="0">
              <a:solidFill>
                <a:srgbClr val="3A796D"/>
              </a:solidFill>
              <a:latin typeface="Spiegel-Regular" panose="020B0502060402020504" pitchFamily="34" charset="0"/>
            </a:endParaRPr>
          </a:p>
        </p:txBody>
      </p:sp>
    </p:spTree>
    <p:extLst>
      <p:ext uri="{BB962C8B-B14F-4D97-AF65-F5344CB8AC3E}">
        <p14:creationId xmlns:p14="http://schemas.microsoft.com/office/powerpoint/2010/main" val="651918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0D33D4-EE1E-496F-993B-3971D6FB7DF1}"/>
              </a:ext>
            </a:extLst>
          </p:cNvPr>
          <p:cNvSpPr/>
          <p:nvPr/>
        </p:nvSpPr>
        <p:spPr>
          <a:xfrm>
            <a:off x="0" y="0"/>
            <a:ext cx="12192000" cy="6858000"/>
          </a:xfrm>
          <a:prstGeom prst="rect">
            <a:avLst/>
          </a:prstGeom>
          <a:solidFill>
            <a:srgbClr val="132225"/>
          </a:solidFill>
          <a:ln>
            <a:solidFill>
              <a:srgbClr val="132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73247242-D387-468E-9789-8515BE34F3E9}"/>
              </a:ext>
            </a:extLst>
          </p:cNvPr>
          <p:cNvSpPr/>
          <p:nvPr/>
        </p:nvSpPr>
        <p:spPr>
          <a:xfrm>
            <a:off x="0" y="6714498"/>
            <a:ext cx="12192000" cy="143501"/>
          </a:xfrm>
          <a:prstGeom prst="rect">
            <a:avLst/>
          </a:prstGeom>
          <a:solidFill>
            <a:srgbClr val="091113"/>
          </a:solidFill>
          <a:ln>
            <a:solidFill>
              <a:srgbClr val="0911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EC4EF51-BBF0-4F6E-923A-7CBAB5248E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72" y="6405965"/>
            <a:ext cx="884643" cy="337639"/>
          </a:xfrm>
          <a:prstGeom prst="rect">
            <a:avLst/>
          </a:prstGeom>
        </p:spPr>
      </p:pic>
      <p:sp>
        <p:nvSpPr>
          <p:cNvPr id="13" name="Title 1">
            <a:extLst>
              <a:ext uri="{FF2B5EF4-FFF2-40B4-BE49-F238E27FC236}">
                <a16:creationId xmlns:a16="http://schemas.microsoft.com/office/drawing/2014/main" id="{567D4C82-0CB3-4BEE-9D81-8DDF8ED47658}"/>
              </a:ext>
            </a:extLst>
          </p:cNvPr>
          <p:cNvSpPr txBox="1">
            <a:spLocks/>
          </p:cNvSpPr>
          <p:nvPr/>
        </p:nvSpPr>
        <p:spPr>
          <a:xfrm>
            <a:off x="3471731" y="2976033"/>
            <a:ext cx="5248538" cy="90593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rgbClr val="55B5A1"/>
                </a:solidFill>
                <a:latin typeface="BeaufortforLOL-Regular" panose="02020503050000020004" pitchFamily="18" charset="0"/>
                <a:cs typeface="BeaufortforLOL-Regular" panose="02020503050000020004" pitchFamily="18" charset="0"/>
              </a:rPr>
              <a:t>METHODOLOGY</a:t>
            </a:r>
          </a:p>
        </p:txBody>
      </p:sp>
    </p:spTree>
    <p:extLst>
      <p:ext uri="{BB962C8B-B14F-4D97-AF65-F5344CB8AC3E}">
        <p14:creationId xmlns:p14="http://schemas.microsoft.com/office/powerpoint/2010/main" val="2157916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F61846-AB51-45D4-AAE5-348A089B73AD}"/>
              </a:ext>
            </a:extLst>
          </p:cNvPr>
          <p:cNvSpPr/>
          <p:nvPr/>
        </p:nvSpPr>
        <p:spPr>
          <a:xfrm>
            <a:off x="0" y="0"/>
            <a:ext cx="12192000" cy="6743604"/>
          </a:xfrm>
          <a:prstGeom prst="rect">
            <a:avLst/>
          </a:prstGeom>
          <a:solidFill>
            <a:srgbClr val="0E191D"/>
          </a:solidFill>
          <a:ln>
            <a:solidFill>
              <a:srgbClr val="0E19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050DA24-A707-4E9A-95CF-C92F458588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5" name="Rectangle 4">
            <a:extLst>
              <a:ext uri="{FF2B5EF4-FFF2-40B4-BE49-F238E27FC236}">
                <a16:creationId xmlns:a16="http://schemas.microsoft.com/office/drawing/2014/main" id="{D890954F-FA6E-4DFA-9206-99220FA20E9F}"/>
              </a:ext>
            </a:extLst>
          </p:cNvPr>
          <p:cNvSpPr/>
          <p:nvPr/>
        </p:nvSpPr>
        <p:spPr>
          <a:xfrm>
            <a:off x="0" y="6714498"/>
            <a:ext cx="12192000" cy="143502"/>
          </a:xfrm>
          <a:prstGeom prst="rect">
            <a:avLst/>
          </a:prstGeom>
          <a:solidFill>
            <a:srgbClr val="080D10"/>
          </a:solidFill>
          <a:ln>
            <a:solidFill>
              <a:srgbClr val="080D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F98857D-DD99-4696-A9D9-5E7BAAEE940F}"/>
              </a:ext>
            </a:extLst>
          </p:cNvPr>
          <p:cNvSpPr/>
          <p:nvPr/>
        </p:nvSpPr>
        <p:spPr>
          <a:xfrm>
            <a:off x="9230769" y="0"/>
            <a:ext cx="2961232" cy="6714497"/>
          </a:xfrm>
          <a:prstGeom prst="rect">
            <a:avLst/>
          </a:prstGeom>
          <a:solidFill>
            <a:srgbClr val="132225"/>
          </a:solidFill>
          <a:ln>
            <a:solidFill>
              <a:srgbClr val="132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34FC527-2D8B-4D3E-95EC-95E1B83C236B}"/>
              </a:ext>
            </a:extLst>
          </p:cNvPr>
          <p:cNvSpPr/>
          <p:nvPr/>
        </p:nvSpPr>
        <p:spPr>
          <a:xfrm>
            <a:off x="9230768" y="6714497"/>
            <a:ext cx="2961232" cy="143503"/>
          </a:xfrm>
          <a:prstGeom prst="rect">
            <a:avLst/>
          </a:prstGeom>
          <a:solidFill>
            <a:srgbClr val="091113"/>
          </a:solidFill>
          <a:ln>
            <a:solidFill>
              <a:srgbClr val="0911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8260D9-34D7-4088-ABBF-AB8F90360FB9}"/>
              </a:ext>
            </a:extLst>
          </p:cNvPr>
          <p:cNvSpPr>
            <a:spLocks noGrp="1"/>
          </p:cNvSpPr>
          <p:nvPr>
            <p:ph type="title"/>
          </p:nvPr>
        </p:nvSpPr>
        <p:spPr>
          <a:xfrm>
            <a:off x="9401524" y="818989"/>
            <a:ext cx="1077367" cy="389087"/>
          </a:xfrm>
        </p:spPr>
        <p:txBody>
          <a:bodyPr>
            <a:normAutofit fontScale="90000"/>
          </a:bodyPr>
          <a:lstStyle/>
          <a:p>
            <a:r>
              <a:rPr lang="en-US" sz="2400" b="1" dirty="0">
                <a:solidFill>
                  <a:srgbClr val="55B5A1"/>
                </a:solidFill>
                <a:latin typeface="BeaufortforLOL-Regular" panose="02020503050000020004" pitchFamily="18" charset="0"/>
                <a:cs typeface="BeaufortforLOL-Regular" panose="02020503050000020004" pitchFamily="18" charset="0"/>
              </a:rPr>
              <a:t>DATA</a:t>
            </a:r>
          </a:p>
        </p:txBody>
      </p:sp>
      <p:sp>
        <p:nvSpPr>
          <p:cNvPr id="8" name="TextBox 7">
            <a:extLst>
              <a:ext uri="{FF2B5EF4-FFF2-40B4-BE49-F238E27FC236}">
                <a16:creationId xmlns:a16="http://schemas.microsoft.com/office/drawing/2014/main" id="{CAFB51E4-C8AA-45F5-AF8F-87C9F677F37F}"/>
              </a:ext>
            </a:extLst>
          </p:cNvPr>
          <p:cNvSpPr txBox="1"/>
          <p:nvPr/>
        </p:nvSpPr>
        <p:spPr>
          <a:xfrm>
            <a:off x="9401524" y="1357129"/>
            <a:ext cx="2564504" cy="4401205"/>
          </a:xfrm>
          <a:prstGeom prst="rect">
            <a:avLst/>
          </a:prstGeom>
          <a:noFill/>
        </p:spPr>
        <p:txBody>
          <a:bodyPr wrap="square" rtlCol="0">
            <a:spAutoFit/>
          </a:bodyPr>
          <a:lstStyle/>
          <a:p>
            <a:endParaRPr lang="en-US" sz="1400" dirty="0">
              <a:solidFill>
                <a:srgbClr val="3A796D"/>
              </a:solidFill>
              <a:latin typeface="Spiegel-Regular" panose="020B0502060402020504" pitchFamily="34" charset="0"/>
            </a:endParaRPr>
          </a:p>
          <a:p>
            <a:r>
              <a:rPr lang="en-US" sz="1400" dirty="0">
                <a:solidFill>
                  <a:srgbClr val="3A796D"/>
                </a:solidFill>
                <a:latin typeface="Spiegel-Regular" panose="020B0502060402020504" pitchFamily="34" charset="0"/>
              </a:rPr>
              <a:t>Initial data:</a:t>
            </a:r>
          </a:p>
          <a:p>
            <a:pPr marL="285750" indent="-285750">
              <a:buFont typeface="Arial" panose="020B0604020202020204" pitchFamily="34" charset="0"/>
              <a:buChar char="•"/>
            </a:pPr>
            <a:r>
              <a:rPr lang="en-US" sz="1400" dirty="0">
                <a:solidFill>
                  <a:srgbClr val="3A796D"/>
                </a:solidFill>
                <a:latin typeface="Spiegel-Regular" panose="020B0502060402020504" pitchFamily="34" charset="0"/>
              </a:rPr>
              <a:t>11,604 pro games from 2021</a:t>
            </a:r>
          </a:p>
          <a:p>
            <a:pPr marL="285750" indent="-285750">
              <a:buFont typeface="Arial" panose="020B0604020202020204" pitchFamily="34" charset="0"/>
              <a:buChar char="•"/>
            </a:pPr>
            <a:r>
              <a:rPr lang="en-US" sz="1400" dirty="0">
                <a:solidFill>
                  <a:srgbClr val="3A796D"/>
                </a:solidFill>
                <a:latin typeface="Spiegel-Regular" panose="020B0502060402020504" pitchFamily="34" charset="0"/>
              </a:rPr>
              <a:t>12 data-points per game</a:t>
            </a:r>
          </a:p>
          <a:p>
            <a:pPr marL="285750" indent="-285750">
              <a:buFont typeface="Arial" panose="020B0604020202020204" pitchFamily="34" charset="0"/>
              <a:buChar char="•"/>
            </a:pPr>
            <a:r>
              <a:rPr lang="en-US" sz="1400" dirty="0">
                <a:solidFill>
                  <a:srgbClr val="3A796D"/>
                </a:solidFill>
                <a:latin typeface="Spiegel-Regular" panose="020B0502060402020504" pitchFamily="34" charset="0"/>
              </a:rPr>
              <a:t>138,528 data-points</a:t>
            </a:r>
          </a:p>
          <a:p>
            <a:pPr marL="285750" indent="-285750">
              <a:buFont typeface="Arial" panose="020B0604020202020204" pitchFamily="34" charset="0"/>
              <a:buChar char="•"/>
            </a:pPr>
            <a:r>
              <a:rPr lang="en-US" sz="1400" dirty="0">
                <a:solidFill>
                  <a:srgbClr val="3A796D"/>
                </a:solidFill>
                <a:latin typeface="Spiegel-Regular" panose="020B0502060402020504" pitchFamily="34" charset="0"/>
              </a:rPr>
              <a:t>122 columns</a:t>
            </a:r>
          </a:p>
          <a:p>
            <a:endParaRPr lang="en-US" sz="1400" dirty="0">
              <a:solidFill>
                <a:srgbClr val="3A796D"/>
              </a:solidFill>
              <a:latin typeface="Spiegel-Regular" panose="020B0502060402020504" pitchFamily="34" charset="0"/>
            </a:endParaRPr>
          </a:p>
          <a:p>
            <a:endParaRPr lang="en-US" sz="1400" dirty="0">
              <a:solidFill>
                <a:srgbClr val="3A796D"/>
              </a:solidFill>
              <a:latin typeface="Spiegel-Regular" panose="020B0502060402020504" pitchFamily="34" charset="0"/>
            </a:endParaRPr>
          </a:p>
          <a:p>
            <a:endParaRPr lang="en-US" sz="1400" dirty="0">
              <a:solidFill>
                <a:srgbClr val="3A796D"/>
              </a:solidFill>
              <a:latin typeface="Spiegel-Regular" panose="020B0502060402020504" pitchFamily="34" charset="0"/>
            </a:endParaRPr>
          </a:p>
          <a:p>
            <a:r>
              <a:rPr lang="en-US" sz="1400" dirty="0">
                <a:solidFill>
                  <a:srgbClr val="3A796D"/>
                </a:solidFill>
                <a:latin typeface="Spiegel-Regular" panose="020B0502060402020504" pitchFamily="34" charset="0"/>
              </a:rPr>
              <a:t>After EDA/cleaning:</a:t>
            </a:r>
          </a:p>
          <a:p>
            <a:pPr marL="285750" indent="-285750">
              <a:buFont typeface="Arial" panose="020B0604020202020204" pitchFamily="34" charset="0"/>
              <a:buChar char="•"/>
            </a:pPr>
            <a:r>
              <a:rPr lang="en-US" sz="1400" dirty="0">
                <a:solidFill>
                  <a:srgbClr val="3A796D"/>
                </a:solidFill>
                <a:latin typeface="Spiegel-Regular" panose="020B0502060402020504" pitchFamily="34" charset="0"/>
              </a:rPr>
              <a:t>10,538 games</a:t>
            </a:r>
          </a:p>
          <a:p>
            <a:pPr marL="285750" indent="-285750">
              <a:buFont typeface="Arial" panose="020B0604020202020204" pitchFamily="34" charset="0"/>
              <a:buChar char="•"/>
            </a:pPr>
            <a:r>
              <a:rPr lang="en-US" sz="1400" dirty="0">
                <a:solidFill>
                  <a:srgbClr val="3A796D"/>
                </a:solidFill>
                <a:latin typeface="Spiegel-Regular" panose="020B0502060402020504" pitchFamily="34" charset="0"/>
              </a:rPr>
              <a:t>2 data-points per game, one from each team’s perspective</a:t>
            </a:r>
          </a:p>
          <a:p>
            <a:pPr marL="285750" indent="-285750">
              <a:buFont typeface="Arial" panose="020B0604020202020204" pitchFamily="34" charset="0"/>
              <a:buChar char="•"/>
            </a:pPr>
            <a:r>
              <a:rPr lang="en-US" sz="1400" dirty="0">
                <a:solidFill>
                  <a:srgbClr val="3A796D"/>
                </a:solidFill>
                <a:latin typeface="Spiegel-Regular" panose="020B0502060402020504" pitchFamily="34" charset="0"/>
              </a:rPr>
              <a:t>14 features, describing state of game at 15 minutes</a:t>
            </a:r>
          </a:p>
          <a:p>
            <a:pPr marL="285750" indent="-285750">
              <a:buFont typeface="Arial" panose="020B0604020202020204" pitchFamily="34" charset="0"/>
              <a:buChar char="•"/>
            </a:pPr>
            <a:endParaRPr lang="en-US" sz="1400" dirty="0">
              <a:solidFill>
                <a:srgbClr val="3A796D"/>
              </a:solidFill>
              <a:latin typeface="Spiegel-Regular" panose="020B0502060402020504" pitchFamily="34" charset="0"/>
            </a:endParaRPr>
          </a:p>
          <a:p>
            <a:endParaRPr lang="en-US" sz="1400" dirty="0">
              <a:solidFill>
                <a:srgbClr val="3A796D"/>
              </a:solidFill>
              <a:latin typeface="Spiegel-Regular" panose="020B0502060402020504" pitchFamily="34" charset="0"/>
            </a:endParaRPr>
          </a:p>
        </p:txBody>
      </p:sp>
      <p:pic>
        <p:nvPicPr>
          <p:cNvPr id="9" name="Picture 8">
            <a:extLst>
              <a:ext uri="{FF2B5EF4-FFF2-40B4-BE49-F238E27FC236}">
                <a16:creationId xmlns:a16="http://schemas.microsoft.com/office/drawing/2014/main" id="{4D50DF1F-A712-49F1-9726-46A71985A7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572" y="6405965"/>
            <a:ext cx="884643" cy="337639"/>
          </a:xfrm>
          <a:prstGeom prst="rect">
            <a:avLst/>
          </a:prstGeom>
        </p:spPr>
      </p:pic>
      <p:sp>
        <p:nvSpPr>
          <p:cNvPr id="10" name="TextBox 9">
            <a:extLst>
              <a:ext uri="{FF2B5EF4-FFF2-40B4-BE49-F238E27FC236}">
                <a16:creationId xmlns:a16="http://schemas.microsoft.com/office/drawing/2014/main" id="{670646E7-7DE3-4CE4-AF55-667C8753A423}"/>
              </a:ext>
            </a:extLst>
          </p:cNvPr>
          <p:cNvSpPr txBox="1"/>
          <p:nvPr/>
        </p:nvSpPr>
        <p:spPr>
          <a:xfrm>
            <a:off x="9321430" y="181507"/>
            <a:ext cx="2122476" cy="307777"/>
          </a:xfrm>
          <a:prstGeom prst="rect">
            <a:avLst/>
          </a:prstGeom>
          <a:noFill/>
        </p:spPr>
        <p:txBody>
          <a:bodyPr wrap="square" rtlCol="0">
            <a:spAutoFit/>
          </a:bodyPr>
          <a:lstStyle/>
          <a:p>
            <a:r>
              <a:rPr lang="en-US" sz="1400" dirty="0">
                <a:solidFill>
                  <a:srgbClr val="3A796E"/>
                </a:solidFill>
                <a:latin typeface="Spiegel-Regular" panose="020B0502060402020504" pitchFamily="34" charset="0"/>
              </a:rPr>
              <a:t>METHODOLOGY</a:t>
            </a:r>
          </a:p>
        </p:txBody>
      </p:sp>
      <p:cxnSp>
        <p:nvCxnSpPr>
          <p:cNvPr id="12" name="Straight Connector 11">
            <a:extLst>
              <a:ext uri="{FF2B5EF4-FFF2-40B4-BE49-F238E27FC236}">
                <a16:creationId xmlns:a16="http://schemas.microsoft.com/office/drawing/2014/main" id="{497D6FF8-151D-42D7-9CA0-9FC0D63E6194}"/>
              </a:ext>
            </a:extLst>
          </p:cNvPr>
          <p:cNvCxnSpPr>
            <a:cxnSpLocks/>
          </p:cNvCxnSpPr>
          <p:nvPr/>
        </p:nvCxnSpPr>
        <p:spPr>
          <a:xfrm>
            <a:off x="9401524" y="453129"/>
            <a:ext cx="2790476" cy="0"/>
          </a:xfrm>
          <a:prstGeom prst="line">
            <a:avLst/>
          </a:prstGeom>
          <a:ln>
            <a:solidFill>
              <a:srgbClr val="244C4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172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F61846-AB51-45D4-AAE5-348A089B73AD}"/>
              </a:ext>
            </a:extLst>
          </p:cNvPr>
          <p:cNvSpPr/>
          <p:nvPr/>
        </p:nvSpPr>
        <p:spPr>
          <a:xfrm>
            <a:off x="0" y="0"/>
            <a:ext cx="12192000" cy="6743604"/>
          </a:xfrm>
          <a:prstGeom prst="rect">
            <a:avLst/>
          </a:prstGeom>
          <a:solidFill>
            <a:srgbClr val="0E191D"/>
          </a:solidFill>
          <a:ln>
            <a:solidFill>
              <a:srgbClr val="0E19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D890954F-FA6E-4DFA-9206-99220FA20E9F}"/>
              </a:ext>
            </a:extLst>
          </p:cNvPr>
          <p:cNvSpPr/>
          <p:nvPr/>
        </p:nvSpPr>
        <p:spPr>
          <a:xfrm>
            <a:off x="0" y="6714498"/>
            <a:ext cx="12192000" cy="143502"/>
          </a:xfrm>
          <a:prstGeom prst="rect">
            <a:avLst/>
          </a:prstGeom>
          <a:solidFill>
            <a:srgbClr val="080D10"/>
          </a:solidFill>
          <a:ln>
            <a:solidFill>
              <a:srgbClr val="080D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F98857D-DD99-4696-A9D9-5E7BAAEE940F}"/>
              </a:ext>
            </a:extLst>
          </p:cNvPr>
          <p:cNvSpPr/>
          <p:nvPr/>
        </p:nvSpPr>
        <p:spPr>
          <a:xfrm>
            <a:off x="9230769" y="0"/>
            <a:ext cx="2961232" cy="6714497"/>
          </a:xfrm>
          <a:prstGeom prst="rect">
            <a:avLst/>
          </a:prstGeom>
          <a:solidFill>
            <a:srgbClr val="132225"/>
          </a:solidFill>
          <a:ln>
            <a:solidFill>
              <a:srgbClr val="132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34FC527-2D8B-4D3E-95EC-95E1B83C236B}"/>
              </a:ext>
            </a:extLst>
          </p:cNvPr>
          <p:cNvSpPr/>
          <p:nvPr/>
        </p:nvSpPr>
        <p:spPr>
          <a:xfrm>
            <a:off x="9230768" y="6714497"/>
            <a:ext cx="2961232" cy="143503"/>
          </a:xfrm>
          <a:prstGeom prst="rect">
            <a:avLst/>
          </a:prstGeom>
          <a:solidFill>
            <a:srgbClr val="091113"/>
          </a:solidFill>
          <a:ln>
            <a:solidFill>
              <a:srgbClr val="0911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8260D9-34D7-4088-ABBF-AB8F90360FB9}"/>
              </a:ext>
            </a:extLst>
          </p:cNvPr>
          <p:cNvSpPr>
            <a:spLocks noGrp="1"/>
          </p:cNvSpPr>
          <p:nvPr>
            <p:ph type="title"/>
          </p:nvPr>
        </p:nvSpPr>
        <p:spPr>
          <a:xfrm>
            <a:off x="9401524" y="818989"/>
            <a:ext cx="1940392" cy="389087"/>
          </a:xfrm>
        </p:spPr>
        <p:txBody>
          <a:bodyPr>
            <a:normAutofit fontScale="90000"/>
          </a:bodyPr>
          <a:lstStyle/>
          <a:p>
            <a:r>
              <a:rPr lang="en-US" sz="2400" b="1" dirty="0">
                <a:solidFill>
                  <a:srgbClr val="55B5A1"/>
                </a:solidFill>
                <a:latin typeface="BeaufortforLOL-Regular" panose="02020503050000020004" pitchFamily="18" charset="0"/>
                <a:cs typeface="BeaufortforLOL-Regular" panose="02020503050000020004" pitchFamily="18" charset="0"/>
              </a:rPr>
              <a:t>MODELING</a:t>
            </a:r>
          </a:p>
        </p:txBody>
      </p:sp>
      <p:sp>
        <p:nvSpPr>
          <p:cNvPr id="8" name="TextBox 7">
            <a:extLst>
              <a:ext uri="{FF2B5EF4-FFF2-40B4-BE49-F238E27FC236}">
                <a16:creationId xmlns:a16="http://schemas.microsoft.com/office/drawing/2014/main" id="{CAFB51E4-C8AA-45F5-AF8F-87C9F677F37F}"/>
              </a:ext>
            </a:extLst>
          </p:cNvPr>
          <p:cNvSpPr txBox="1"/>
          <p:nvPr/>
        </p:nvSpPr>
        <p:spPr>
          <a:xfrm>
            <a:off x="9401524" y="1357129"/>
            <a:ext cx="2122476" cy="3108543"/>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3A796D"/>
                </a:solidFill>
                <a:latin typeface="Spiegel-Regular" panose="020B0502060402020504" pitchFamily="34" charset="0"/>
              </a:rPr>
              <a:t>Started with a simple logistic regression model predicting hard classifications</a:t>
            </a:r>
          </a:p>
          <a:p>
            <a:pPr marL="285750" indent="-285750">
              <a:buFont typeface="Arial" panose="020B0604020202020204" pitchFamily="34" charset="0"/>
              <a:buChar char="•"/>
            </a:pPr>
            <a:r>
              <a:rPr lang="en-US" sz="1400" dirty="0">
                <a:solidFill>
                  <a:srgbClr val="3A796D"/>
                </a:solidFill>
                <a:latin typeface="Spiegel-Regular" panose="020B0502060402020504" pitchFamily="34" charset="0"/>
              </a:rPr>
              <a:t>After using cross-validation to determine the best level of complexity, our model was trained on our training data</a:t>
            </a:r>
          </a:p>
          <a:p>
            <a:pPr marL="285750" indent="-285750">
              <a:buFont typeface="Arial" panose="020B0604020202020204" pitchFamily="34" charset="0"/>
              <a:buChar char="•"/>
            </a:pPr>
            <a:r>
              <a:rPr lang="en-US" sz="1400" dirty="0">
                <a:solidFill>
                  <a:srgbClr val="3A796D"/>
                </a:solidFill>
                <a:latin typeface="Spiegel-Regular" panose="020B0502060402020504" pitchFamily="34" charset="0"/>
              </a:rPr>
              <a:t>Decision threshold was set at </a:t>
            </a:r>
            <a:r>
              <a:rPr lang="en-US" sz="1400" b="1" dirty="0">
                <a:solidFill>
                  <a:srgbClr val="3A796D"/>
                </a:solidFill>
                <a:latin typeface="Spiegel-Regular" panose="020B0502060402020504" pitchFamily="34" charset="0"/>
              </a:rPr>
              <a:t>50%</a:t>
            </a:r>
            <a:endParaRPr lang="en-US" sz="1400" dirty="0">
              <a:solidFill>
                <a:srgbClr val="3A796D"/>
              </a:solidFill>
              <a:latin typeface="Spiegel-Regular" panose="020B0502060402020504" pitchFamily="34" charset="0"/>
            </a:endParaRPr>
          </a:p>
          <a:p>
            <a:endParaRPr lang="en-US" sz="1400" dirty="0">
              <a:solidFill>
                <a:srgbClr val="3A796D"/>
              </a:solidFill>
              <a:latin typeface="Spiegel-Regular" panose="020B0502060402020504" pitchFamily="34" charset="0"/>
            </a:endParaRPr>
          </a:p>
        </p:txBody>
      </p:sp>
      <p:pic>
        <p:nvPicPr>
          <p:cNvPr id="9" name="Picture 8">
            <a:extLst>
              <a:ext uri="{FF2B5EF4-FFF2-40B4-BE49-F238E27FC236}">
                <a16:creationId xmlns:a16="http://schemas.microsoft.com/office/drawing/2014/main" id="{4D50DF1F-A712-49F1-9726-46A71985A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72" y="6405965"/>
            <a:ext cx="884643" cy="337639"/>
          </a:xfrm>
          <a:prstGeom prst="rect">
            <a:avLst/>
          </a:prstGeom>
        </p:spPr>
      </p:pic>
      <p:sp>
        <p:nvSpPr>
          <p:cNvPr id="10" name="TextBox 9">
            <a:extLst>
              <a:ext uri="{FF2B5EF4-FFF2-40B4-BE49-F238E27FC236}">
                <a16:creationId xmlns:a16="http://schemas.microsoft.com/office/drawing/2014/main" id="{670646E7-7DE3-4CE4-AF55-667C8753A423}"/>
              </a:ext>
            </a:extLst>
          </p:cNvPr>
          <p:cNvSpPr txBox="1"/>
          <p:nvPr/>
        </p:nvSpPr>
        <p:spPr>
          <a:xfrm>
            <a:off x="9321430" y="181507"/>
            <a:ext cx="2122476" cy="307777"/>
          </a:xfrm>
          <a:prstGeom prst="rect">
            <a:avLst/>
          </a:prstGeom>
          <a:noFill/>
        </p:spPr>
        <p:txBody>
          <a:bodyPr wrap="square" rtlCol="0">
            <a:spAutoFit/>
          </a:bodyPr>
          <a:lstStyle/>
          <a:p>
            <a:r>
              <a:rPr lang="en-US" sz="1400" dirty="0">
                <a:solidFill>
                  <a:srgbClr val="3A796E"/>
                </a:solidFill>
                <a:latin typeface="Spiegel-Regular" panose="020B0502060402020504" pitchFamily="34" charset="0"/>
              </a:rPr>
              <a:t>METHODOLOGY</a:t>
            </a:r>
          </a:p>
        </p:txBody>
      </p:sp>
      <p:cxnSp>
        <p:nvCxnSpPr>
          <p:cNvPr id="12" name="Straight Connector 11">
            <a:extLst>
              <a:ext uri="{FF2B5EF4-FFF2-40B4-BE49-F238E27FC236}">
                <a16:creationId xmlns:a16="http://schemas.microsoft.com/office/drawing/2014/main" id="{497D6FF8-151D-42D7-9CA0-9FC0D63E6194}"/>
              </a:ext>
            </a:extLst>
          </p:cNvPr>
          <p:cNvCxnSpPr>
            <a:cxnSpLocks/>
          </p:cNvCxnSpPr>
          <p:nvPr/>
        </p:nvCxnSpPr>
        <p:spPr>
          <a:xfrm>
            <a:off x="9401524" y="453129"/>
            <a:ext cx="2790476" cy="0"/>
          </a:xfrm>
          <a:prstGeom prst="line">
            <a:avLst/>
          </a:prstGeom>
          <a:ln>
            <a:solidFill>
              <a:srgbClr val="244C45"/>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53F63C82-9339-4A6E-BF5E-5961EB8FB7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90" y="642293"/>
            <a:ext cx="8073034" cy="5573413"/>
          </a:xfrm>
          <a:prstGeom prst="rect">
            <a:avLst/>
          </a:prstGeom>
        </p:spPr>
      </p:pic>
    </p:spTree>
    <p:extLst>
      <p:ext uri="{BB962C8B-B14F-4D97-AF65-F5344CB8AC3E}">
        <p14:creationId xmlns:p14="http://schemas.microsoft.com/office/powerpoint/2010/main" val="1882373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F61846-AB51-45D4-AAE5-348A089B73AD}"/>
              </a:ext>
            </a:extLst>
          </p:cNvPr>
          <p:cNvSpPr/>
          <p:nvPr/>
        </p:nvSpPr>
        <p:spPr>
          <a:xfrm>
            <a:off x="0" y="0"/>
            <a:ext cx="12192000" cy="6743604"/>
          </a:xfrm>
          <a:prstGeom prst="rect">
            <a:avLst/>
          </a:prstGeom>
          <a:solidFill>
            <a:srgbClr val="0E191D"/>
          </a:solidFill>
          <a:ln>
            <a:solidFill>
              <a:srgbClr val="0E19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D890954F-FA6E-4DFA-9206-99220FA20E9F}"/>
              </a:ext>
            </a:extLst>
          </p:cNvPr>
          <p:cNvSpPr/>
          <p:nvPr/>
        </p:nvSpPr>
        <p:spPr>
          <a:xfrm>
            <a:off x="0" y="6714498"/>
            <a:ext cx="12192000" cy="143502"/>
          </a:xfrm>
          <a:prstGeom prst="rect">
            <a:avLst/>
          </a:prstGeom>
          <a:solidFill>
            <a:srgbClr val="080D10"/>
          </a:solidFill>
          <a:ln>
            <a:solidFill>
              <a:srgbClr val="080D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F98857D-DD99-4696-A9D9-5E7BAAEE940F}"/>
              </a:ext>
            </a:extLst>
          </p:cNvPr>
          <p:cNvSpPr/>
          <p:nvPr/>
        </p:nvSpPr>
        <p:spPr>
          <a:xfrm>
            <a:off x="9230769" y="0"/>
            <a:ext cx="2961232" cy="6714497"/>
          </a:xfrm>
          <a:prstGeom prst="rect">
            <a:avLst/>
          </a:prstGeom>
          <a:solidFill>
            <a:srgbClr val="132225"/>
          </a:solidFill>
          <a:ln>
            <a:solidFill>
              <a:srgbClr val="132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34FC527-2D8B-4D3E-95EC-95E1B83C236B}"/>
              </a:ext>
            </a:extLst>
          </p:cNvPr>
          <p:cNvSpPr/>
          <p:nvPr/>
        </p:nvSpPr>
        <p:spPr>
          <a:xfrm>
            <a:off x="9230768" y="6714497"/>
            <a:ext cx="2961232" cy="143503"/>
          </a:xfrm>
          <a:prstGeom prst="rect">
            <a:avLst/>
          </a:prstGeom>
          <a:solidFill>
            <a:srgbClr val="091113"/>
          </a:solidFill>
          <a:ln>
            <a:solidFill>
              <a:srgbClr val="0911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8260D9-34D7-4088-ABBF-AB8F90360FB9}"/>
              </a:ext>
            </a:extLst>
          </p:cNvPr>
          <p:cNvSpPr>
            <a:spLocks noGrp="1"/>
          </p:cNvSpPr>
          <p:nvPr>
            <p:ph type="title"/>
          </p:nvPr>
        </p:nvSpPr>
        <p:spPr>
          <a:xfrm>
            <a:off x="9401524" y="818989"/>
            <a:ext cx="1940392" cy="389087"/>
          </a:xfrm>
        </p:spPr>
        <p:txBody>
          <a:bodyPr>
            <a:normAutofit fontScale="90000"/>
          </a:bodyPr>
          <a:lstStyle/>
          <a:p>
            <a:r>
              <a:rPr lang="en-US" sz="2400" b="1" dirty="0">
                <a:solidFill>
                  <a:srgbClr val="55B5A1"/>
                </a:solidFill>
                <a:latin typeface="BeaufortforLOL-Regular" panose="02020503050000020004" pitchFamily="18" charset="0"/>
                <a:cs typeface="BeaufortforLOL-Regular" panose="02020503050000020004" pitchFamily="18" charset="0"/>
              </a:rPr>
              <a:t>EVALUATION</a:t>
            </a:r>
          </a:p>
        </p:txBody>
      </p:sp>
      <p:sp>
        <p:nvSpPr>
          <p:cNvPr id="8" name="TextBox 7">
            <a:extLst>
              <a:ext uri="{FF2B5EF4-FFF2-40B4-BE49-F238E27FC236}">
                <a16:creationId xmlns:a16="http://schemas.microsoft.com/office/drawing/2014/main" id="{CAFB51E4-C8AA-45F5-AF8F-87C9F677F37F}"/>
              </a:ext>
            </a:extLst>
          </p:cNvPr>
          <p:cNvSpPr txBox="1"/>
          <p:nvPr/>
        </p:nvSpPr>
        <p:spPr>
          <a:xfrm>
            <a:off x="9401524" y="1357129"/>
            <a:ext cx="2122476" cy="2462213"/>
          </a:xfrm>
          <a:prstGeom prst="rect">
            <a:avLst/>
          </a:prstGeom>
          <a:noFill/>
        </p:spPr>
        <p:txBody>
          <a:bodyPr wrap="square" rtlCol="0">
            <a:spAutoFit/>
          </a:bodyPr>
          <a:lstStyle/>
          <a:p>
            <a:r>
              <a:rPr lang="en-US" sz="1400" dirty="0">
                <a:solidFill>
                  <a:srgbClr val="3A796D"/>
                </a:solidFill>
                <a:latin typeface="Spiegel-Regular" panose="020B0502060402020504" pitchFamily="34" charset="0"/>
              </a:rPr>
              <a:t>Using a standard 50% decision threshold, our models accuracy was </a:t>
            </a:r>
            <a:r>
              <a:rPr lang="en-US" sz="1400" b="1" dirty="0">
                <a:solidFill>
                  <a:srgbClr val="3A796D"/>
                </a:solidFill>
                <a:latin typeface="Spiegel-Regular" panose="020B0502060402020504" pitchFamily="34" charset="0"/>
              </a:rPr>
              <a:t>76%</a:t>
            </a:r>
          </a:p>
          <a:p>
            <a:pPr marL="285750" indent="-285750">
              <a:buFont typeface="Arial" panose="020B0604020202020204" pitchFamily="34" charset="0"/>
              <a:buChar char="•"/>
            </a:pPr>
            <a:r>
              <a:rPr lang="en-US" sz="1400" dirty="0">
                <a:solidFill>
                  <a:srgbClr val="3A796D"/>
                </a:solidFill>
                <a:latin typeface="Spiegel-Regular" panose="020B0502060402020504" pitchFamily="34" charset="0"/>
              </a:rPr>
              <a:t>Roughly equal distribution of false positives and false negatives</a:t>
            </a:r>
          </a:p>
          <a:p>
            <a:endParaRPr lang="en-US" sz="1400" b="1" dirty="0">
              <a:solidFill>
                <a:srgbClr val="3A796D"/>
              </a:solidFill>
              <a:latin typeface="Spiegel-Regular" panose="020B0502060402020504" pitchFamily="34" charset="0"/>
            </a:endParaRPr>
          </a:p>
          <a:p>
            <a:endParaRPr lang="en-US" sz="1400" b="1" dirty="0">
              <a:solidFill>
                <a:srgbClr val="3A796D"/>
              </a:solidFill>
              <a:latin typeface="Spiegel-Regular" panose="020B0502060402020504" pitchFamily="34" charset="0"/>
            </a:endParaRPr>
          </a:p>
          <a:p>
            <a:endParaRPr lang="en-US" sz="1400" dirty="0">
              <a:solidFill>
                <a:srgbClr val="3A796D"/>
              </a:solidFill>
              <a:latin typeface="Spiegel-Regular" panose="020B0502060402020504" pitchFamily="34" charset="0"/>
            </a:endParaRPr>
          </a:p>
        </p:txBody>
      </p:sp>
      <p:pic>
        <p:nvPicPr>
          <p:cNvPr id="9" name="Picture 8">
            <a:extLst>
              <a:ext uri="{FF2B5EF4-FFF2-40B4-BE49-F238E27FC236}">
                <a16:creationId xmlns:a16="http://schemas.microsoft.com/office/drawing/2014/main" id="{4D50DF1F-A712-49F1-9726-46A71985A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72" y="6405965"/>
            <a:ext cx="884643" cy="337639"/>
          </a:xfrm>
          <a:prstGeom prst="rect">
            <a:avLst/>
          </a:prstGeom>
        </p:spPr>
      </p:pic>
      <p:sp>
        <p:nvSpPr>
          <p:cNvPr id="10" name="TextBox 9">
            <a:extLst>
              <a:ext uri="{FF2B5EF4-FFF2-40B4-BE49-F238E27FC236}">
                <a16:creationId xmlns:a16="http://schemas.microsoft.com/office/drawing/2014/main" id="{670646E7-7DE3-4CE4-AF55-667C8753A423}"/>
              </a:ext>
            </a:extLst>
          </p:cNvPr>
          <p:cNvSpPr txBox="1"/>
          <p:nvPr/>
        </p:nvSpPr>
        <p:spPr>
          <a:xfrm>
            <a:off x="9321430" y="181507"/>
            <a:ext cx="2122476" cy="307777"/>
          </a:xfrm>
          <a:prstGeom prst="rect">
            <a:avLst/>
          </a:prstGeom>
          <a:noFill/>
        </p:spPr>
        <p:txBody>
          <a:bodyPr wrap="square" rtlCol="0">
            <a:spAutoFit/>
          </a:bodyPr>
          <a:lstStyle/>
          <a:p>
            <a:r>
              <a:rPr lang="en-US" sz="1400" dirty="0">
                <a:solidFill>
                  <a:srgbClr val="3A796E"/>
                </a:solidFill>
                <a:latin typeface="Spiegel-Regular" panose="020B0502060402020504" pitchFamily="34" charset="0"/>
              </a:rPr>
              <a:t>METHODOLOGY</a:t>
            </a:r>
          </a:p>
        </p:txBody>
      </p:sp>
      <p:cxnSp>
        <p:nvCxnSpPr>
          <p:cNvPr id="12" name="Straight Connector 11">
            <a:extLst>
              <a:ext uri="{FF2B5EF4-FFF2-40B4-BE49-F238E27FC236}">
                <a16:creationId xmlns:a16="http://schemas.microsoft.com/office/drawing/2014/main" id="{497D6FF8-151D-42D7-9CA0-9FC0D63E6194}"/>
              </a:ext>
            </a:extLst>
          </p:cNvPr>
          <p:cNvCxnSpPr>
            <a:cxnSpLocks/>
          </p:cNvCxnSpPr>
          <p:nvPr/>
        </p:nvCxnSpPr>
        <p:spPr>
          <a:xfrm>
            <a:off x="9401524" y="453129"/>
            <a:ext cx="2790476" cy="0"/>
          </a:xfrm>
          <a:prstGeom prst="line">
            <a:avLst/>
          </a:prstGeom>
          <a:ln>
            <a:solidFill>
              <a:srgbClr val="244C45"/>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14CD129A-9E05-42DF-A0E7-9E8E367040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160" y="610178"/>
            <a:ext cx="6617354" cy="5374795"/>
          </a:xfrm>
          <a:prstGeom prst="rect">
            <a:avLst/>
          </a:prstGeom>
        </p:spPr>
      </p:pic>
    </p:spTree>
    <p:extLst>
      <p:ext uri="{BB962C8B-B14F-4D97-AF65-F5344CB8AC3E}">
        <p14:creationId xmlns:p14="http://schemas.microsoft.com/office/powerpoint/2010/main" val="572942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F61846-AB51-45D4-AAE5-348A089B73AD}"/>
              </a:ext>
            </a:extLst>
          </p:cNvPr>
          <p:cNvSpPr/>
          <p:nvPr/>
        </p:nvSpPr>
        <p:spPr>
          <a:xfrm>
            <a:off x="0" y="0"/>
            <a:ext cx="12192000" cy="6743604"/>
          </a:xfrm>
          <a:prstGeom prst="rect">
            <a:avLst/>
          </a:prstGeom>
          <a:solidFill>
            <a:srgbClr val="0E191D"/>
          </a:solidFill>
          <a:ln>
            <a:solidFill>
              <a:srgbClr val="0E19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D890954F-FA6E-4DFA-9206-99220FA20E9F}"/>
              </a:ext>
            </a:extLst>
          </p:cNvPr>
          <p:cNvSpPr/>
          <p:nvPr/>
        </p:nvSpPr>
        <p:spPr>
          <a:xfrm>
            <a:off x="0" y="6714498"/>
            <a:ext cx="12192000" cy="143502"/>
          </a:xfrm>
          <a:prstGeom prst="rect">
            <a:avLst/>
          </a:prstGeom>
          <a:solidFill>
            <a:srgbClr val="080D10"/>
          </a:solidFill>
          <a:ln>
            <a:solidFill>
              <a:srgbClr val="080D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F98857D-DD99-4696-A9D9-5E7BAAEE940F}"/>
              </a:ext>
            </a:extLst>
          </p:cNvPr>
          <p:cNvSpPr/>
          <p:nvPr/>
        </p:nvSpPr>
        <p:spPr>
          <a:xfrm>
            <a:off x="9230769" y="0"/>
            <a:ext cx="2961232" cy="6714497"/>
          </a:xfrm>
          <a:prstGeom prst="rect">
            <a:avLst/>
          </a:prstGeom>
          <a:solidFill>
            <a:srgbClr val="132225"/>
          </a:solidFill>
          <a:ln>
            <a:solidFill>
              <a:srgbClr val="132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34FC527-2D8B-4D3E-95EC-95E1B83C236B}"/>
              </a:ext>
            </a:extLst>
          </p:cNvPr>
          <p:cNvSpPr/>
          <p:nvPr/>
        </p:nvSpPr>
        <p:spPr>
          <a:xfrm>
            <a:off x="9230768" y="6714497"/>
            <a:ext cx="2961232" cy="143503"/>
          </a:xfrm>
          <a:prstGeom prst="rect">
            <a:avLst/>
          </a:prstGeom>
          <a:solidFill>
            <a:srgbClr val="091113"/>
          </a:solidFill>
          <a:ln>
            <a:solidFill>
              <a:srgbClr val="0911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8260D9-34D7-4088-ABBF-AB8F90360FB9}"/>
              </a:ext>
            </a:extLst>
          </p:cNvPr>
          <p:cNvSpPr>
            <a:spLocks noGrp="1"/>
          </p:cNvSpPr>
          <p:nvPr>
            <p:ph type="title"/>
          </p:nvPr>
        </p:nvSpPr>
        <p:spPr>
          <a:xfrm>
            <a:off x="9401524" y="818989"/>
            <a:ext cx="1940392" cy="389087"/>
          </a:xfrm>
        </p:spPr>
        <p:txBody>
          <a:bodyPr>
            <a:normAutofit fontScale="90000"/>
          </a:bodyPr>
          <a:lstStyle/>
          <a:p>
            <a:r>
              <a:rPr lang="en-US" sz="2400" b="1" dirty="0">
                <a:solidFill>
                  <a:srgbClr val="55B5A1"/>
                </a:solidFill>
                <a:latin typeface="BeaufortforLOL-Regular" panose="02020503050000020004" pitchFamily="18" charset="0"/>
                <a:cs typeface="BeaufortforLOL-Regular" panose="02020503050000020004" pitchFamily="18" charset="0"/>
              </a:rPr>
              <a:t>EVALUATION</a:t>
            </a:r>
          </a:p>
        </p:txBody>
      </p:sp>
      <p:sp>
        <p:nvSpPr>
          <p:cNvPr id="8" name="TextBox 7">
            <a:extLst>
              <a:ext uri="{FF2B5EF4-FFF2-40B4-BE49-F238E27FC236}">
                <a16:creationId xmlns:a16="http://schemas.microsoft.com/office/drawing/2014/main" id="{CAFB51E4-C8AA-45F5-AF8F-87C9F677F37F}"/>
              </a:ext>
            </a:extLst>
          </p:cNvPr>
          <p:cNvSpPr txBox="1"/>
          <p:nvPr/>
        </p:nvSpPr>
        <p:spPr>
          <a:xfrm>
            <a:off x="9401524" y="1357129"/>
            <a:ext cx="2122476" cy="2677656"/>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3A796D"/>
                </a:solidFill>
                <a:latin typeface="Spiegel-Regular" panose="020B0502060402020504" pitchFamily="34" charset="0"/>
              </a:rPr>
              <a:t>Most incorrect predictions centered around 50% probability</a:t>
            </a:r>
          </a:p>
          <a:p>
            <a:pPr marL="285750" indent="-285750">
              <a:buFont typeface="Arial" panose="020B0604020202020204" pitchFamily="34" charset="0"/>
              <a:buChar char="•"/>
            </a:pPr>
            <a:r>
              <a:rPr lang="en-US" sz="1400" dirty="0">
                <a:solidFill>
                  <a:srgbClr val="3A796D"/>
                </a:solidFill>
                <a:latin typeface="Spiegel-Regular" panose="020B0502060402020504" pitchFamily="34" charset="0"/>
              </a:rPr>
              <a:t>False positives had a mean predicted probability of ~67%</a:t>
            </a:r>
          </a:p>
          <a:p>
            <a:pPr marL="285750" indent="-285750">
              <a:buFont typeface="Arial" panose="020B0604020202020204" pitchFamily="34" charset="0"/>
              <a:buChar char="•"/>
            </a:pPr>
            <a:r>
              <a:rPr lang="en-US" sz="1400" dirty="0">
                <a:solidFill>
                  <a:srgbClr val="3A796D"/>
                </a:solidFill>
                <a:latin typeface="Spiegel-Regular" panose="020B0502060402020504" pitchFamily="34" charset="0"/>
              </a:rPr>
              <a:t>False negatives had a mean predicted probability of ~34%</a:t>
            </a:r>
          </a:p>
          <a:p>
            <a:pPr marL="285750" indent="-285750">
              <a:buFont typeface="Arial" panose="020B0604020202020204" pitchFamily="34" charset="0"/>
              <a:buChar char="•"/>
            </a:pPr>
            <a:endParaRPr lang="en-US" sz="1400" dirty="0">
              <a:solidFill>
                <a:srgbClr val="A6F5D8"/>
              </a:solidFill>
              <a:latin typeface="Spiegel-Regular" panose="020B0502060402020504" pitchFamily="34" charset="0"/>
            </a:endParaRPr>
          </a:p>
          <a:p>
            <a:endParaRPr lang="en-US" sz="1400" dirty="0">
              <a:solidFill>
                <a:srgbClr val="3A796D"/>
              </a:solidFill>
              <a:latin typeface="Spiegel-Regular" panose="020B0502060402020504" pitchFamily="34" charset="0"/>
            </a:endParaRPr>
          </a:p>
        </p:txBody>
      </p:sp>
      <p:pic>
        <p:nvPicPr>
          <p:cNvPr id="9" name="Picture 8">
            <a:extLst>
              <a:ext uri="{FF2B5EF4-FFF2-40B4-BE49-F238E27FC236}">
                <a16:creationId xmlns:a16="http://schemas.microsoft.com/office/drawing/2014/main" id="{4D50DF1F-A712-49F1-9726-46A71985A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72" y="6405965"/>
            <a:ext cx="884643" cy="337639"/>
          </a:xfrm>
          <a:prstGeom prst="rect">
            <a:avLst/>
          </a:prstGeom>
        </p:spPr>
      </p:pic>
      <p:sp>
        <p:nvSpPr>
          <p:cNvPr id="10" name="TextBox 9">
            <a:extLst>
              <a:ext uri="{FF2B5EF4-FFF2-40B4-BE49-F238E27FC236}">
                <a16:creationId xmlns:a16="http://schemas.microsoft.com/office/drawing/2014/main" id="{670646E7-7DE3-4CE4-AF55-667C8753A423}"/>
              </a:ext>
            </a:extLst>
          </p:cNvPr>
          <p:cNvSpPr txBox="1"/>
          <p:nvPr/>
        </p:nvSpPr>
        <p:spPr>
          <a:xfrm>
            <a:off x="9321430" y="181507"/>
            <a:ext cx="2122476" cy="307777"/>
          </a:xfrm>
          <a:prstGeom prst="rect">
            <a:avLst/>
          </a:prstGeom>
          <a:noFill/>
        </p:spPr>
        <p:txBody>
          <a:bodyPr wrap="square" rtlCol="0">
            <a:spAutoFit/>
          </a:bodyPr>
          <a:lstStyle/>
          <a:p>
            <a:r>
              <a:rPr lang="en-US" sz="1400" dirty="0">
                <a:solidFill>
                  <a:srgbClr val="3A796E"/>
                </a:solidFill>
                <a:latin typeface="Spiegel-Regular" panose="020B0502060402020504" pitchFamily="34" charset="0"/>
              </a:rPr>
              <a:t>METHODOLOGY</a:t>
            </a:r>
          </a:p>
        </p:txBody>
      </p:sp>
      <p:cxnSp>
        <p:nvCxnSpPr>
          <p:cNvPr id="12" name="Straight Connector 11">
            <a:extLst>
              <a:ext uri="{FF2B5EF4-FFF2-40B4-BE49-F238E27FC236}">
                <a16:creationId xmlns:a16="http://schemas.microsoft.com/office/drawing/2014/main" id="{497D6FF8-151D-42D7-9CA0-9FC0D63E6194}"/>
              </a:ext>
            </a:extLst>
          </p:cNvPr>
          <p:cNvCxnSpPr>
            <a:cxnSpLocks/>
          </p:cNvCxnSpPr>
          <p:nvPr/>
        </p:nvCxnSpPr>
        <p:spPr>
          <a:xfrm>
            <a:off x="9401524" y="453129"/>
            <a:ext cx="2790476" cy="0"/>
          </a:xfrm>
          <a:prstGeom prst="line">
            <a:avLst/>
          </a:prstGeom>
          <a:ln>
            <a:solidFill>
              <a:srgbClr val="244C45"/>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0D3FD62B-275B-4490-ACCC-CF38FCF60C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675" y="356891"/>
            <a:ext cx="8509683" cy="5692183"/>
          </a:xfrm>
          <a:prstGeom prst="rect">
            <a:avLst/>
          </a:prstGeom>
        </p:spPr>
      </p:pic>
    </p:spTree>
    <p:extLst>
      <p:ext uri="{BB962C8B-B14F-4D97-AF65-F5344CB8AC3E}">
        <p14:creationId xmlns:p14="http://schemas.microsoft.com/office/powerpoint/2010/main" val="1539355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0D33D4-EE1E-496F-993B-3971D6FB7DF1}"/>
              </a:ext>
            </a:extLst>
          </p:cNvPr>
          <p:cNvSpPr/>
          <p:nvPr/>
        </p:nvSpPr>
        <p:spPr>
          <a:xfrm>
            <a:off x="0" y="0"/>
            <a:ext cx="12192000" cy="6858000"/>
          </a:xfrm>
          <a:prstGeom prst="rect">
            <a:avLst/>
          </a:prstGeom>
          <a:solidFill>
            <a:srgbClr val="132225"/>
          </a:solidFill>
          <a:ln>
            <a:solidFill>
              <a:srgbClr val="132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73247242-D387-468E-9789-8515BE34F3E9}"/>
              </a:ext>
            </a:extLst>
          </p:cNvPr>
          <p:cNvSpPr/>
          <p:nvPr/>
        </p:nvSpPr>
        <p:spPr>
          <a:xfrm>
            <a:off x="0" y="6714498"/>
            <a:ext cx="12192000" cy="143501"/>
          </a:xfrm>
          <a:prstGeom prst="rect">
            <a:avLst/>
          </a:prstGeom>
          <a:solidFill>
            <a:srgbClr val="091113"/>
          </a:solidFill>
          <a:ln>
            <a:solidFill>
              <a:srgbClr val="0911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EC4EF51-BBF0-4F6E-923A-7CBAB5248E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72" y="6405965"/>
            <a:ext cx="884643" cy="337639"/>
          </a:xfrm>
          <a:prstGeom prst="rect">
            <a:avLst/>
          </a:prstGeom>
        </p:spPr>
      </p:pic>
      <p:sp>
        <p:nvSpPr>
          <p:cNvPr id="13" name="Title 1">
            <a:extLst>
              <a:ext uri="{FF2B5EF4-FFF2-40B4-BE49-F238E27FC236}">
                <a16:creationId xmlns:a16="http://schemas.microsoft.com/office/drawing/2014/main" id="{567D4C82-0CB3-4BEE-9D81-8DDF8ED47658}"/>
              </a:ext>
            </a:extLst>
          </p:cNvPr>
          <p:cNvSpPr txBox="1">
            <a:spLocks/>
          </p:cNvSpPr>
          <p:nvPr/>
        </p:nvSpPr>
        <p:spPr>
          <a:xfrm>
            <a:off x="3471731" y="2976033"/>
            <a:ext cx="5248538" cy="90593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rgbClr val="55B5A1"/>
                </a:solidFill>
                <a:latin typeface="BeaufortforLOL-Regular" panose="02020503050000020004" pitchFamily="18" charset="0"/>
                <a:cs typeface="BeaufortforLOL-Regular" panose="02020503050000020004" pitchFamily="18" charset="0"/>
              </a:rPr>
              <a:t>ANALYSIS</a:t>
            </a:r>
          </a:p>
        </p:txBody>
      </p:sp>
    </p:spTree>
    <p:extLst>
      <p:ext uri="{BB962C8B-B14F-4D97-AF65-F5344CB8AC3E}">
        <p14:creationId xmlns:p14="http://schemas.microsoft.com/office/powerpoint/2010/main" val="1314281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817</TotalTime>
  <Words>359</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BeaufortforLOL-Bold</vt:lpstr>
      <vt:lpstr>BeaufortforLOL-Regular</vt:lpstr>
      <vt:lpstr>Calibri</vt:lpstr>
      <vt:lpstr>Calibri Light</vt:lpstr>
      <vt:lpstr>Spiegel-Regular</vt:lpstr>
      <vt:lpstr>Office Theme</vt:lpstr>
      <vt:lpstr>PREDICTING THE WIN</vt:lpstr>
      <vt:lpstr>PowerPoint Presentation</vt:lpstr>
      <vt:lpstr>PowerPoint Presentation</vt:lpstr>
      <vt:lpstr>PowerPoint Presentation</vt:lpstr>
      <vt:lpstr>DATA</vt:lpstr>
      <vt:lpstr>MODELING</vt:lpstr>
      <vt:lpstr>EVALUATION</vt:lpstr>
      <vt:lpstr>EVALUATION</vt:lpstr>
      <vt:lpstr>PowerPoint Presentation</vt:lpstr>
      <vt:lpstr>TAKEAWAYS</vt:lpstr>
      <vt:lpstr>CONTACTS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TEXT</dc:title>
  <dc:creator>Matthew Ryan</dc:creator>
  <cp:lastModifiedBy>Matthew Ryan</cp:lastModifiedBy>
  <cp:revision>47</cp:revision>
  <dcterms:created xsi:type="dcterms:W3CDTF">2021-10-28T23:23:18Z</dcterms:created>
  <dcterms:modified xsi:type="dcterms:W3CDTF">2021-10-29T14:57:50Z</dcterms:modified>
</cp:coreProperties>
</file>