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60" r:id="rId3"/>
    <p:sldId id="256" r:id="rId4"/>
    <p:sldId id="261" r:id="rId5"/>
    <p:sldId id="257" r:id="rId6"/>
    <p:sldId id="269" r:id="rId7"/>
    <p:sldId id="264" r:id="rId8"/>
    <p:sldId id="268" r:id="rId9"/>
    <p:sldId id="266" r:id="rId10"/>
    <p:sldId id="267" r:id="rId11"/>
    <p:sldId id="259"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9385"/>
    <a:srgbClr val="3A796D"/>
    <a:srgbClr val="C89B38"/>
    <a:srgbClr val="A6F5D8"/>
    <a:srgbClr val="F0DB92"/>
    <a:srgbClr val="55B5A1"/>
    <a:srgbClr val="C99C3B"/>
    <a:srgbClr val="091113"/>
    <a:srgbClr val="4C382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63" d="100"/>
          <a:sy n="163" d="100"/>
        </p:scale>
        <p:origin x="2466" y="138"/>
      </p:cViewPr>
      <p:guideLst/>
    </p:cSldViewPr>
  </p:slideViewPr>
  <p:notesTextViewPr>
    <p:cViewPr>
      <p:scale>
        <a:sx n="1" d="1"/>
        <a:sy n="1" d="1"/>
      </p:scale>
      <p:origin x="0" y="0"/>
    </p:cViewPr>
  </p:notesTextViewPr>
  <p:notesViewPr>
    <p:cSldViewPr snapToGrid="0">
      <p:cViewPr varScale="1">
        <p:scale>
          <a:sx n="124" d="100"/>
          <a:sy n="124" d="100"/>
        </p:scale>
        <p:origin x="75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C0700-89CD-4A62-A22F-2F87FE8D39DF}"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9C3BC-FB11-4182-87E9-62129BAA115E}" type="slidenum">
              <a:rPr lang="en-US" smtClean="0"/>
              <a:t>‹#›</a:t>
            </a:fld>
            <a:endParaRPr lang="en-US"/>
          </a:p>
        </p:txBody>
      </p:sp>
    </p:spTree>
    <p:extLst>
      <p:ext uri="{BB962C8B-B14F-4D97-AF65-F5344CB8AC3E}">
        <p14:creationId xmlns:p14="http://schemas.microsoft.com/office/powerpoint/2010/main" val="1798914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big it is, 115 million</a:t>
            </a:r>
          </a:p>
          <a:p>
            <a:r>
              <a:rPr lang="en-US" dirty="0"/>
              <a:t>-similarly as an </a:t>
            </a:r>
            <a:r>
              <a:rPr lang="en-US" dirty="0" err="1"/>
              <a:t>esport</a:t>
            </a:r>
            <a:r>
              <a:rPr lang="en-US" dirty="0"/>
              <a:t> growth over past 10 years, compare to super bowl</a:t>
            </a:r>
          </a:p>
          <a:p>
            <a:r>
              <a:rPr lang="en-US" dirty="0"/>
              <a:t>- Provide another tool in the tool shed of casting team to analyze games</a:t>
            </a:r>
          </a:p>
          <a:p>
            <a:endParaRPr lang="en-US" dirty="0"/>
          </a:p>
          <a:p>
            <a:r>
              <a:rPr lang="en-US" dirty="0"/>
              <a:t>try to hit in 1:15 minute</a:t>
            </a:r>
          </a:p>
        </p:txBody>
      </p:sp>
      <p:sp>
        <p:nvSpPr>
          <p:cNvPr id="4" name="Slide Number Placeholder 3"/>
          <p:cNvSpPr>
            <a:spLocks noGrp="1"/>
          </p:cNvSpPr>
          <p:nvPr>
            <p:ph type="sldNum" sz="quarter" idx="5"/>
          </p:nvPr>
        </p:nvSpPr>
        <p:spPr/>
        <p:txBody>
          <a:bodyPr/>
          <a:lstStyle/>
          <a:p>
            <a:fld id="{2F59C3BC-FB11-4182-87E9-62129BAA115E}" type="slidenum">
              <a:rPr lang="en-US" smtClean="0"/>
              <a:t>3</a:t>
            </a:fld>
            <a:endParaRPr lang="en-US"/>
          </a:p>
        </p:txBody>
      </p:sp>
    </p:spTree>
    <p:extLst>
      <p:ext uri="{BB962C8B-B14F-4D97-AF65-F5344CB8AC3E}">
        <p14:creationId xmlns:p14="http://schemas.microsoft.com/office/powerpoint/2010/main" val="408229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59C3BC-FB11-4182-87E9-62129BAA115E}" type="slidenum">
              <a:rPr lang="en-US" smtClean="0"/>
              <a:t>4</a:t>
            </a:fld>
            <a:endParaRPr lang="en-US"/>
          </a:p>
        </p:txBody>
      </p:sp>
    </p:spTree>
    <p:extLst>
      <p:ext uri="{BB962C8B-B14F-4D97-AF65-F5344CB8AC3E}">
        <p14:creationId xmlns:p14="http://schemas.microsoft.com/office/powerpoint/2010/main" val="258046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Quick overview of initial data</a:t>
            </a:r>
          </a:p>
          <a:p>
            <a:pPr marL="171450" indent="-171450">
              <a:buFontTx/>
              <a:buChar char="-"/>
            </a:pPr>
            <a:r>
              <a:rPr lang="en-US" dirty="0"/>
              <a:t>Feature selection/engineering</a:t>
            </a:r>
          </a:p>
          <a:p>
            <a:pPr marL="628650" lvl="1" indent="-171450">
              <a:buFontTx/>
              <a:buChar char="-"/>
            </a:pPr>
            <a:r>
              <a:rPr lang="en-US" dirty="0"/>
              <a:t>15 mins</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2F59C3BC-FB11-4182-87E9-62129BAA115E}" type="slidenum">
              <a:rPr lang="en-US" smtClean="0"/>
              <a:t>5</a:t>
            </a:fld>
            <a:endParaRPr lang="en-US"/>
          </a:p>
        </p:txBody>
      </p:sp>
    </p:spTree>
    <p:extLst>
      <p:ext uri="{BB962C8B-B14F-4D97-AF65-F5344CB8AC3E}">
        <p14:creationId xmlns:p14="http://schemas.microsoft.com/office/powerpoint/2010/main" val="3648887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by 2:45</a:t>
            </a:r>
          </a:p>
          <a:p>
            <a:endParaRPr lang="en-US" dirty="0"/>
          </a:p>
          <a:p>
            <a:r>
              <a:rPr lang="en-US" dirty="0"/>
              <a:t>Strengths of each model</a:t>
            </a:r>
          </a:p>
          <a:p>
            <a:endParaRPr lang="en-US" dirty="0"/>
          </a:p>
        </p:txBody>
      </p:sp>
      <p:sp>
        <p:nvSpPr>
          <p:cNvPr id="4" name="Slide Number Placeholder 3"/>
          <p:cNvSpPr>
            <a:spLocks noGrp="1"/>
          </p:cNvSpPr>
          <p:nvPr>
            <p:ph type="sldNum" sz="quarter" idx="5"/>
          </p:nvPr>
        </p:nvSpPr>
        <p:spPr/>
        <p:txBody>
          <a:bodyPr/>
          <a:lstStyle/>
          <a:p>
            <a:fld id="{2F59C3BC-FB11-4182-87E9-62129BAA115E}" type="slidenum">
              <a:rPr lang="en-US" smtClean="0"/>
              <a:t>6</a:t>
            </a:fld>
            <a:endParaRPr lang="en-US"/>
          </a:p>
        </p:txBody>
      </p:sp>
    </p:spTree>
    <p:extLst>
      <p:ext uri="{BB962C8B-B14F-4D97-AF65-F5344CB8AC3E}">
        <p14:creationId xmlns:p14="http://schemas.microsoft.com/office/powerpoint/2010/main" val="258392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Hit by 4:15-4:30</a:t>
            </a:r>
          </a:p>
        </p:txBody>
      </p:sp>
      <p:sp>
        <p:nvSpPr>
          <p:cNvPr id="4" name="Slide Number Placeholder 3"/>
          <p:cNvSpPr>
            <a:spLocks noGrp="1"/>
          </p:cNvSpPr>
          <p:nvPr>
            <p:ph type="sldNum" sz="quarter" idx="5"/>
          </p:nvPr>
        </p:nvSpPr>
        <p:spPr/>
        <p:txBody>
          <a:bodyPr/>
          <a:lstStyle/>
          <a:p>
            <a:fld id="{2F59C3BC-FB11-4182-87E9-62129BAA115E}" type="slidenum">
              <a:rPr lang="en-US" smtClean="0"/>
              <a:t>8</a:t>
            </a:fld>
            <a:endParaRPr lang="en-US"/>
          </a:p>
        </p:txBody>
      </p:sp>
    </p:spTree>
    <p:extLst>
      <p:ext uri="{BB962C8B-B14F-4D97-AF65-F5344CB8AC3E}">
        <p14:creationId xmlns:p14="http://schemas.microsoft.com/office/powerpoint/2010/main" val="76459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thoughts, confident it would be a good tool, </a:t>
            </a:r>
          </a:p>
          <a:p>
            <a:r>
              <a:rPr lang="en-US" dirty="0"/>
              <a:t>- level of accuracy provides credibility</a:t>
            </a:r>
          </a:p>
        </p:txBody>
      </p:sp>
      <p:sp>
        <p:nvSpPr>
          <p:cNvPr id="4" name="Slide Number Placeholder 3"/>
          <p:cNvSpPr>
            <a:spLocks noGrp="1"/>
          </p:cNvSpPr>
          <p:nvPr>
            <p:ph type="sldNum" sz="quarter" idx="5"/>
          </p:nvPr>
        </p:nvSpPr>
        <p:spPr/>
        <p:txBody>
          <a:bodyPr/>
          <a:lstStyle/>
          <a:p>
            <a:fld id="{2F59C3BC-FB11-4182-87E9-62129BAA115E}" type="slidenum">
              <a:rPr lang="en-US" smtClean="0"/>
              <a:t>10</a:t>
            </a:fld>
            <a:endParaRPr lang="en-US"/>
          </a:p>
        </p:txBody>
      </p:sp>
    </p:spTree>
    <p:extLst>
      <p:ext uri="{BB962C8B-B14F-4D97-AF65-F5344CB8AC3E}">
        <p14:creationId xmlns:p14="http://schemas.microsoft.com/office/powerpoint/2010/main" val="194695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0998-7AF0-4E21-BC77-ABA080C43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52EEAD-3E0A-485D-97BB-E05AB414E6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9B7CB-B38D-491F-B40A-35E5E319CD52}"/>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87C7FE92-E521-41C6-8268-D6571CA7E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62601-E209-4C5E-B206-0F07BB3CF4AB}"/>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374895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0FAA-1F7E-4D6C-B07B-0666362F08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00AF07-2E14-4AF5-973A-23830650F0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DC35AB-99D7-463A-9EAC-2799EA328C6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1E8F9DE4-C9FD-40EB-B774-DE088006C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803AC-E415-4C94-90FD-71DFB4FCFCBF}"/>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17942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788ED-1B6B-4E32-AB81-A3F065955D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E7739-173A-4EEA-84DB-DB8F8D9CF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9422-E7A9-42A2-813B-562857870253}"/>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23298653-CBA0-4B9F-937E-83DF4A8DE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E6E67-B8FF-4BC6-ACFA-F8E266CDC0AB}"/>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2911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4024-9A3B-4BEF-AC86-6F1B65B86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15D48-2972-44E9-9F58-33A034D63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F3A72-3DA7-4B95-8C3C-335F933509B5}"/>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F89E25C2-083D-4BA6-9E70-9D196C0E3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00E24-3885-4262-83A5-C593F4B1F274}"/>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28256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0535-99AA-4863-A747-6E43E18D9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66328-2017-4AA2-9C08-18DC9039DB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A1341B-1A1C-4C14-94AC-E12489654A76}"/>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780E4496-7432-4B00-B3E9-E37DEFBD1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08757-40C8-4E79-86E1-134B2AB38B03}"/>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23623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266F-8DB7-4269-A29F-7B51C97B2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113D6-AA17-4C17-8D5E-32D40696E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E4CF7-EB0D-40D0-8754-9F99B4CE2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3E3C0F-8214-4232-B1D6-79F855D0D38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875631C2-ABB4-4682-A6BF-C0ACC5B68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9E7CB-03E9-47A9-B0BC-6B6402639B4F}"/>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65556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1A52-437F-4EF7-B394-A849104FAB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9BDBA-FF2E-4B76-9F75-08A44E368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9FAA7-6AC9-4EF6-A927-8AEE48FB9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34C62-ACF3-4400-8EE7-6B95F287D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BF995-F075-441C-943B-61E4610E5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B4B4D2-570B-4799-8C22-EC33B754200A}"/>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8" name="Footer Placeholder 7">
            <a:extLst>
              <a:ext uri="{FF2B5EF4-FFF2-40B4-BE49-F238E27FC236}">
                <a16:creationId xmlns:a16="http://schemas.microsoft.com/office/drawing/2014/main" id="{B4E71651-1EE5-4F1C-B19C-A4A62D967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0E65F-D62A-496B-AFF7-8E232286248C}"/>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345245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62C7-58F2-43FF-8A9D-B9B5CD592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AFC029-5735-4751-8A2C-E2291548D6C3}"/>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4" name="Footer Placeholder 3">
            <a:extLst>
              <a:ext uri="{FF2B5EF4-FFF2-40B4-BE49-F238E27FC236}">
                <a16:creationId xmlns:a16="http://schemas.microsoft.com/office/drawing/2014/main" id="{7AD0EFA7-BD09-4661-A7EA-F27C47FCB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5CB1E7-48A2-4202-82BE-EC60F5AE19A7}"/>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02672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80DE8A-CA7D-42D8-AE3A-A243C83C2CA4}"/>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3" name="Footer Placeholder 2">
            <a:extLst>
              <a:ext uri="{FF2B5EF4-FFF2-40B4-BE49-F238E27FC236}">
                <a16:creationId xmlns:a16="http://schemas.microsoft.com/office/drawing/2014/main" id="{C5AAA90B-3DB3-419F-9A0A-B07A795F84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9B47-A5F2-4042-9858-A87C6D62CA4A}"/>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40756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BBD4-A0AC-453C-93C8-F738DFB31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54215-1A1C-411F-9AB0-C0EC7E709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84C871-2D13-402E-90B0-9F91067A7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8DCAA-498F-4A1C-ABC7-9FAB9AD6BAD1}"/>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B4AE6F8B-2883-42E7-83A0-2E14A89AC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016DA-5B4A-47BF-A445-9ECBF2050A48}"/>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57154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6547-F579-4229-AD44-8DA3B165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4848D2-062F-47FF-93D2-85A352D04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41680-898B-4C08-83A8-DC88EFCFD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703E32-6BC5-4ACF-A3AC-BC06F9B6B198}"/>
              </a:ext>
            </a:extLst>
          </p:cNvPr>
          <p:cNvSpPr>
            <a:spLocks noGrp="1"/>
          </p:cNvSpPr>
          <p:nvPr>
            <p:ph type="dt" sz="half" idx="10"/>
          </p:nvPr>
        </p:nvSpPr>
        <p:spPr/>
        <p:txBody>
          <a:bodyPr/>
          <a:lstStyle/>
          <a:p>
            <a:fld id="{FAC69759-98EA-4C0D-B6B6-24CD54432894}" type="datetimeFigureOut">
              <a:rPr lang="en-US" smtClean="0"/>
              <a:t>10/29/2021</a:t>
            </a:fld>
            <a:endParaRPr lang="en-US"/>
          </a:p>
        </p:txBody>
      </p:sp>
      <p:sp>
        <p:nvSpPr>
          <p:cNvPr id="6" name="Footer Placeholder 5">
            <a:extLst>
              <a:ext uri="{FF2B5EF4-FFF2-40B4-BE49-F238E27FC236}">
                <a16:creationId xmlns:a16="http://schemas.microsoft.com/office/drawing/2014/main" id="{4C73CC06-590D-46EF-8612-5369ACB2A6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4DF15-5AFC-4D01-847E-C28FBC9D14E4}"/>
              </a:ext>
            </a:extLst>
          </p:cNvPr>
          <p:cNvSpPr>
            <a:spLocks noGrp="1"/>
          </p:cNvSpPr>
          <p:nvPr>
            <p:ph type="sldNum" sz="quarter" idx="12"/>
          </p:nvPr>
        </p:nvSpPr>
        <p:spPr/>
        <p:txBody>
          <a:bodyPr/>
          <a:lstStyle/>
          <a:p>
            <a:fld id="{C37B4BFC-DB37-4F1E-8503-5DABE19A1FC0}" type="slidenum">
              <a:rPr lang="en-US" smtClean="0"/>
              <a:t>‹#›</a:t>
            </a:fld>
            <a:endParaRPr lang="en-US"/>
          </a:p>
        </p:txBody>
      </p:sp>
    </p:spTree>
    <p:extLst>
      <p:ext uri="{BB962C8B-B14F-4D97-AF65-F5344CB8AC3E}">
        <p14:creationId xmlns:p14="http://schemas.microsoft.com/office/powerpoint/2010/main" val="168247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51F403-4A2D-41F7-BD9E-8E1DB3571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65EB3-405D-42B9-8A10-FAC011DADE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4B258-1992-4F1E-8C85-E56475655E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69759-98EA-4C0D-B6B6-24CD54432894}" type="datetimeFigureOut">
              <a:rPr lang="en-US" smtClean="0"/>
              <a:t>10/29/2021</a:t>
            </a:fld>
            <a:endParaRPr lang="en-US"/>
          </a:p>
        </p:txBody>
      </p:sp>
      <p:sp>
        <p:nvSpPr>
          <p:cNvPr id="5" name="Footer Placeholder 4">
            <a:extLst>
              <a:ext uri="{FF2B5EF4-FFF2-40B4-BE49-F238E27FC236}">
                <a16:creationId xmlns:a16="http://schemas.microsoft.com/office/drawing/2014/main" id="{826EC8D9-ED2A-42E6-9C14-BB9C06F3BA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32640-4D66-4F96-81BA-2BC1B8464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B4BFC-DB37-4F1E-8503-5DABE19A1FC0}" type="slidenum">
              <a:rPr lang="en-US" smtClean="0"/>
              <a:t>‹#›</a:t>
            </a:fld>
            <a:endParaRPr lang="en-US"/>
          </a:p>
        </p:txBody>
      </p:sp>
    </p:spTree>
    <p:extLst>
      <p:ext uri="{BB962C8B-B14F-4D97-AF65-F5344CB8AC3E}">
        <p14:creationId xmlns:p14="http://schemas.microsoft.com/office/powerpoint/2010/main" val="50980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A611E5-25E9-460C-9BD7-B10F15DE8ECD}"/>
              </a:ext>
            </a:extLst>
          </p:cNvPr>
          <p:cNvSpPr>
            <a:spLocks noGrp="1"/>
          </p:cNvSpPr>
          <p:nvPr>
            <p:ph type="ctrTitle"/>
          </p:nvPr>
        </p:nvSpPr>
        <p:spPr>
          <a:xfrm>
            <a:off x="1524000" y="2905056"/>
            <a:ext cx="9144000" cy="1047887"/>
          </a:xfrm>
          <a:noFill/>
          <a:ln>
            <a:noFill/>
          </a:ln>
        </p:spPr>
        <p:txBody>
          <a:bodyPr/>
          <a:lstStyle/>
          <a:p>
            <a:r>
              <a:rPr lang="en-US" dirty="0">
                <a:gradFill>
                  <a:gsLst>
                    <a:gs pos="57000">
                      <a:srgbClr val="C79B3B"/>
                    </a:gs>
                    <a:gs pos="0">
                      <a:srgbClr val="4C3825"/>
                    </a:gs>
                    <a:gs pos="54000">
                      <a:srgbClr val="C79B3B"/>
                    </a:gs>
                    <a:gs pos="100000">
                      <a:srgbClr val="4C3825"/>
                    </a:gs>
                  </a:gsLst>
                  <a:lin ang="5400000" scaled="1"/>
                </a:gradFill>
                <a:latin typeface="BeaufortforLOL-Bold" panose="02020803050000020004" pitchFamily="18" charset="0"/>
                <a:cs typeface="BeaufortforLOL-Bold" panose="02020803050000020004" pitchFamily="18" charset="0"/>
              </a:rPr>
              <a:t>PREDICTING</a:t>
            </a:r>
            <a:r>
              <a:rPr lang="en-US" dirty="0">
                <a:gradFill>
                  <a:gsLst>
                    <a:gs pos="65000">
                      <a:srgbClr val="C79B3B"/>
                    </a:gs>
                    <a:gs pos="0">
                      <a:srgbClr val="4C3825"/>
                    </a:gs>
                    <a:gs pos="44000">
                      <a:srgbClr val="C79B3B"/>
                    </a:gs>
                    <a:gs pos="100000">
                      <a:srgbClr val="4C3825"/>
                    </a:gs>
                  </a:gsLst>
                  <a:lin ang="5400000" scaled="1"/>
                </a:gradFill>
                <a:latin typeface="BeaufortforLOL-Bold" panose="02020803050000020004" pitchFamily="18" charset="0"/>
                <a:cs typeface="BeaufortforLOL-Bold" panose="02020803050000020004" pitchFamily="18" charset="0"/>
              </a:rPr>
              <a:t> THE WIN</a:t>
            </a:r>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E19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1" name="TextBox 10">
            <a:extLst>
              <a:ext uri="{FF2B5EF4-FFF2-40B4-BE49-F238E27FC236}">
                <a16:creationId xmlns:a16="http://schemas.microsoft.com/office/drawing/2014/main" id="{FB01445C-5649-43B1-9850-A8079B58B20C}"/>
              </a:ext>
            </a:extLst>
          </p:cNvPr>
          <p:cNvSpPr txBox="1"/>
          <p:nvPr/>
        </p:nvSpPr>
        <p:spPr>
          <a:xfrm>
            <a:off x="156572" y="206033"/>
            <a:ext cx="1756911" cy="830997"/>
          </a:xfrm>
          <a:prstGeom prst="rect">
            <a:avLst/>
          </a:prstGeom>
          <a:noFill/>
        </p:spPr>
        <p:txBody>
          <a:bodyPr wrap="square" rtlCol="0">
            <a:spAutoFit/>
          </a:bodyPr>
          <a:lstStyle/>
          <a:p>
            <a:r>
              <a:rPr lang="en-US" sz="1200" dirty="0">
                <a:solidFill>
                  <a:srgbClr val="479385"/>
                </a:solidFill>
                <a:latin typeface="Spiegel-Regular" panose="020B0502060402020504" pitchFamily="34" charset="0"/>
                <a:cs typeface="BeaufortforLOL-Bold" panose="02020803050000020004" pitchFamily="18" charset="0"/>
              </a:rPr>
              <a:t>CLASSIFICATION UNIT</a:t>
            </a:r>
          </a:p>
          <a:p>
            <a:r>
              <a:rPr lang="en-US" sz="1200" dirty="0">
                <a:solidFill>
                  <a:srgbClr val="479385"/>
                </a:solidFill>
                <a:latin typeface="Spiegel-Regular" panose="020B0502060402020504" pitchFamily="34" charset="0"/>
                <a:cs typeface="BeaufortforLOL-Bold" panose="02020803050000020004" pitchFamily="18" charset="0"/>
              </a:rPr>
              <a:t> OF METIS DSML -</a:t>
            </a:r>
          </a:p>
          <a:p>
            <a:r>
              <a:rPr lang="en-US" sz="1200" dirty="0">
                <a:solidFill>
                  <a:srgbClr val="479385"/>
                </a:solidFill>
                <a:latin typeface="Spiegel-Regular" panose="020B0502060402020504" pitchFamily="34" charset="0"/>
                <a:cs typeface="BeaufortforLOL-Bold" panose="02020803050000020004" pitchFamily="18" charset="0"/>
              </a:rPr>
              <a:t>MATT RYAN</a:t>
            </a:r>
          </a:p>
          <a:p>
            <a:r>
              <a:rPr lang="en-US" sz="1200" dirty="0">
                <a:solidFill>
                  <a:srgbClr val="479385"/>
                </a:solidFill>
                <a:latin typeface="Spiegel-Regular" panose="020B0502060402020504" pitchFamily="34" charset="0"/>
                <a:cs typeface="BeaufortforLOL-Bold" panose="02020803050000020004" pitchFamily="18" charset="0"/>
              </a:rPr>
              <a:t>2021</a:t>
            </a:r>
          </a:p>
        </p:txBody>
      </p:sp>
    </p:spTree>
    <p:extLst>
      <p:ext uri="{BB962C8B-B14F-4D97-AF65-F5344CB8AC3E}">
        <p14:creationId xmlns:p14="http://schemas.microsoft.com/office/powerpoint/2010/main" val="7755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FC1B0F5-B471-424D-8CF1-524F77131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287000" cy="6858000"/>
          </a:xfrm>
          <a:prstGeom prst="rect">
            <a:avLst/>
          </a:prstGeom>
        </p:spPr>
      </p:pic>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65559"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TAKEAWAYS</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3" y="1357129"/>
            <a:ext cx="2517207" cy="1815882"/>
          </a:xfrm>
          <a:prstGeom prst="rect">
            <a:avLst/>
          </a:prstGeom>
          <a:noFill/>
        </p:spPr>
        <p:txBody>
          <a:bodyPr wrap="square" rtlCol="0">
            <a:spAutoFit/>
          </a:bodyPr>
          <a:lstStyle/>
          <a:p>
            <a:r>
              <a:rPr lang="en-US" sz="1400" dirty="0">
                <a:solidFill>
                  <a:srgbClr val="3A796D"/>
                </a:solidFill>
                <a:latin typeface="Spiegel-Regular" panose="020B0502060402020504" pitchFamily="34" charset="0"/>
              </a:rPr>
              <a:t>We are confident this tool can be used by e-sports casters in assessing games, with any level of inaccuracy allowing for interesting discussion by casters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ANALYSIS</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CCA0C8C1-5E74-4D7E-9078-5AC57C81CD9D}"/>
              </a:ext>
            </a:extLst>
          </p:cNvPr>
          <p:cNvSpPr txBox="1">
            <a:spLocks/>
          </p:cNvSpPr>
          <p:nvPr/>
        </p:nvSpPr>
        <p:spPr>
          <a:xfrm>
            <a:off x="9401524" y="2966474"/>
            <a:ext cx="2714276" cy="389087"/>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55B5A1"/>
                </a:solidFill>
                <a:latin typeface="BeaufortforLOL-Regular" panose="02020503050000020004" pitchFamily="18" charset="0"/>
                <a:cs typeface="BeaufortforLOL-Regular" panose="02020503050000020004" pitchFamily="18" charset="0"/>
              </a:rPr>
              <a:t>LOOKING FORWARD</a:t>
            </a:r>
          </a:p>
        </p:txBody>
      </p:sp>
      <p:sp>
        <p:nvSpPr>
          <p:cNvPr id="15" name="TextBox 14">
            <a:extLst>
              <a:ext uri="{FF2B5EF4-FFF2-40B4-BE49-F238E27FC236}">
                <a16:creationId xmlns:a16="http://schemas.microsoft.com/office/drawing/2014/main" id="{48C26618-9471-400C-B7BF-BFCFAEBDFA6D}"/>
              </a:ext>
            </a:extLst>
          </p:cNvPr>
          <p:cNvSpPr txBox="1"/>
          <p:nvPr/>
        </p:nvSpPr>
        <p:spPr>
          <a:xfrm>
            <a:off x="9401523" y="3539361"/>
            <a:ext cx="2714275"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Dive deeper into false positives and negatives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Use stats at 10 minutes to assess win probability at earlier in the game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 Potential to implement this model on all player-base games to help inform game balance decisions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spTree>
    <p:extLst>
      <p:ext uri="{BB962C8B-B14F-4D97-AF65-F5344CB8AC3E}">
        <p14:creationId xmlns:p14="http://schemas.microsoft.com/office/powerpoint/2010/main" val="2663247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858277"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CONTACTS</a:t>
            </a:r>
          </a:p>
        </p:txBody>
      </p:sp>
      <p:sp>
        <p:nvSpPr>
          <p:cNvPr id="8" name="TextBox 7">
            <a:extLst>
              <a:ext uri="{FF2B5EF4-FFF2-40B4-BE49-F238E27FC236}">
                <a16:creationId xmlns:a16="http://schemas.microsoft.com/office/drawing/2014/main" id="{CAFB51E4-C8AA-45F5-AF8F-87C9F677F37F}"/>
              </a:ext>
            </a:extLst>
          </p:cNvPr>
          <p:cNvSpPr txBox="1"/>
          <p:nvPr/>
        </p:nvSpPr>
        <p:spPr>
          <a:xfrm>
            <a:off x="9697980" y="1381194"/>
            <a:ext cx="2318259" cy="1600438"/>
          </a:xfrm>
          <a:prstGeom prst="rect">
            <a:avLst/>
          </a:prstGeom>
          <a:noFill/>
        </p:spPr>
        <p:txBody>
          <a:bodyPr wrap="square" rtlCol="0">
            <a:spAutoFit/>
          </a:bodyPr>
          <a:lstStyle/>
          <a:p>
            <a:pPr>
              <a:lnSpc>
                <a:spcPct val="200000"/>
              </a:lnSpc>
            </a:pPr>
            <a:r>
              <a:rPr lang="en-US" sz="1400" dirty="0">
                <a:solidFill>
                  <a:srgbClr val="55B5A1"/>
                </a:solidFill>
                <a:latin typeface="Spiegel-Regular" panose="020B0502060402020504" pitchFamily="34" charset="0"/>
              </a:rPr>
              <a:t>matthewryan33@gmail.com</a:t>
            </a:r>
          </a:p>
          <a:p>
            <a:pPr>
              <a:lnSpc>
                <a:spcPct val="200000"/>
              </a:lnSpc>
            </a:pPr>
            <a:r>
              <a:rPr lang="en-US" sz="1400" dirty="0">
                <a:solidFill>
                  <a:srgbClr val="55B5A1"/>
                </a:solidFill>
                <a:latin typeface="Spiegel-Regular" panose="020B0502060402020504" pitchFamily="34" charset="0"/>
              </a:rPr>
              <a:t>/</a:t>
            </a:r>
            <a:r>
              <a:rPr lang="en-US" sz="1400" dirty="0" err="1">
                <a:solidFill>
                  <a:srgbClr val="55B5A1"/>
                </a:solidFill>
                <a:latin typeface="Spiegel-Regular" panose="020B0502060402020504" pitchFamily="34" charset="0"/>
              </a:rPr>
              <a:t>maneaterrbug</a:t>
            </a:r>
            <a:endParaRPr lang="en-US" sz="1400" dirty="0">
              <a:solidFill>
                <a:srgbClr val="55B5A1"/>
              </a:solidFill>
              <a:latin typeface="Spiegel-Regular" panose="020B0502060402020504" pitchFamily="34" charset="0"/>
            </a:endParaRPr>
          </a:p>
          <a:p>
            <a:pPr>
              <a:lnSpc>
                <a:spcPct val="200000"/>
              </a:lnSpc>
            </a:pPr>
            <a:r>
              <a:rPr lang="en-US" sz="1400" dirty="0">
                <a:solidFill>
                  <a:srgbClr val="55B5A1"/>
                </a:solidFill>
                <a:latin typeface="Spiegel-Regular" panose="020B0502060402020504" pitchFamily="34" charset="0"/>
              </a:rPr>
              <a:t>/matt-mcg-</a:t>
            </a:r>
            <a:r>
              <a:rPr lang="en-US" sz="1400" dirty="0" err="1">
                <a:solidFill>
                  <a:srgbClr val="55B5A1"/>
                </a:solidFill>
                <a:latin typeface="Spiegel-Regular" panose="020B0502060402020504" pitchFamily="34" charset="0"/>
              </a:rPr>
              <a:t>ryan</a:t>
            </a:r>
            <a:endParaRPr lang="en-US" sz="1400" dirty="0">
              <a:solidFill>
                <a:srgbClr val="55B5A1"/>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CLOSING</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8F012AA-DA87-4646-8D67-4DEE568A2CE9}"/>
              </a:ext>
            </a:extLst>
          </p:cNvPr>
          <p:cNvSpPr txBox="1">
            <a:spLocks/>
          </p:cNvSpPr>
          <p:nvPr/>
        </p:nvSpPr>
        <p:spPr>
          <a:xfrm>
            <a:off x="2529448" y="2208756"/>
            <a:ext cx="3882307" cy="1047887"/>
          </a:xfrm>
          <a:prstGeom prst="rect">
            <a:avLst/>
          </a:prstGeom>
          <a:no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gradFill>
                  <a:gsLst>
                    <a:gs pos="57000">
                      <a:srgbClr val="C79B3B"/>
                    </a:gs>
                    <a:gs pos="0">
                      <a:srgbClr val="4C3825"/>
                    </a:gs>
                    <a:gs pos="54000">
                      <a:srgbClr val="C79B3B"/>
                    </a:gs>
                    <a:gs pos="100000">
                      <a:srgbClr val="4C3825"/>
                    </a:gs>
                  </a:gsLst>
                  <a:lin ang="5400000" scaled="1"/>
                </a:gradFill>
                <a:latin typeface="BeaufortforLOL-Bold" panose="02020803050000020004" pitchFamily="18" charset="0"/>
                <a:cs typeface="BeaufortforLOL-Bold" panose="02020803050000020004" pitchFamily="18" charset="0"/>
              </a:rPr>
              <a:t>THANK YOU</a:t>
            </a:r>
            <a:endParaRPr lang="en-US" sz="4800" dirty="0">
              <a:gradFill>
                <a:gsLst>
                  <a:gs pos="65000">
                    <a:srgbClr val="C79B3B"/>
                  </a:gs>
                  <a:gs pos="0">
                    <a:srgbClr val="4C3825"/>
                  </a:gs>
                  <a:gs pos="44000">
                    <a:srgbClr val="C79B3B"/>
                  </a:gs>
                  <a:gs pos="100000">
                    <a:srgbClr val="4C3825"/>
                  </a:gs>
                </a:gsLst>
                <a:lin ang="5400000" scaled="1"/>
              </a:gradFill>
              <a:latin typeface="BeaufortforLOL-Bold" panose="02020803050000020004" pitchFamily="18" charset="0"/>
              <a:cs typeface="BeaufortforLOL-Bold" panose="02020803050000020004" pitchFamily="18" charset="0"/>
            </a:endParaRPr>
          </a:p>
        </p:txBody>
      </p:sp>
      <p:pic>
        <p:nvPicPr>
          <p:cNvPr id="13" name="Picture 12">
            <a:extLst>
              <a:ext uri="{FF2B5EF4-FFF2-40B4-BE49-F238E27FC236}">
                <a16:creationId xmlns:a16="http://schemas.microsoft.com/office/drawing/2014/main" id="{AF2041BF-7F40-40BF-8202-8CDCB27F4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062" y="1905073"/>
            <a:ext cx="366870" cy="366870"/>
          </a:xfrm>
          <a:prstGeom prst="rect">
            <a:avLst/>
          </a:prstGeom>
        </p:spPr>
      </p:pic>
      <p:grpSp>
        <p:nvGrpSpPr>
          <p:cNvPr id="14" name="Google Shape;9904;p63">
            <a:extLst>
              <a:ext uri="{FF2B5EF4-FFF2-40B4-BE49-F238E27FC236}">
                <a16:creationId xmlns:a16="http://schemas.microsoft.com/office/drawing/2014/main" id="{6882CFD6-F18A-422C-80C6-E07F3E90E8FD}"/>
              </a:ext>
            </a:extLst>
          </p:cNvPr>
          <p:cNvGrpSpPr/>
          <p:nvPr/>
        </p:nvGrpSpPr>
        <p:grpSpPr>
          <a:xfrm>
            <a:off x="9303161" y="1436039"/>
            <a:ext cx="353992" cy="388594"/>
            <a:chOff x="6896644" y="3216007"/>
            <a:chExt cx="322917" cy="347876"/>
          </a:xfrm>
          <a:solidFill>
            <a:srgbClr val="55B5A1"/>
          </a:solidFill>
        </p:grpSpPr>
        <p:sp>
          <p:nvSpPr>
            <p:cNvPr id="15" name="Google Shape;9905;p63">
              <a:extLst>
                <a:ext uri="{FF2B5EF4-FFF2-40B4-BE49-F238E27FC236}">
                  <a16:creationId xmlns:a16="http://schemas.microsoft.com/office/drawing/2014/main" id="{ECC2DD21-71F0-47F1-BE73-4DCAE0048883}"/>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6" name="Google Shape;9906;p63">
              <a:extLst>
                <a:ext uri="{FF2B5EF4-FFF2-40B4-BE49-F238E27FC236}">
                  <a16:creationId xmlns:a16="http://schemas.microsoft.com/office/drawing/2014/main" id="{50B5BAD4-CCF0-4652-913A-93ACFA7FF114}"/>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7" name="Google Shape;9907;p63">
              <a:extLst>
                <a:ext uri="{FF2B5EF4-FFF2-40B4-BE49-F238E27FC236}">
                  <a16:creationId xmlns:a16="http://schemas.microsoft.com/office/drawing/2014/main" id="{66E19B74-5E0C-426A-A1B0-FDDAB575AD24}"/>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8" name="Google Shape;9908;p63">
              <a:extLst>
                <a:ext uri="{FF2B5EF4-FFF2-40B4-BE49-F238E27FC236}">
                  <a16:creationId xmlns:a16="http://schemas.microsoft.com/office/drawing/2014/main" id="{21149FC7-2FAE-42F0-B85F-501DAAEC9506}"/>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19" name="Google Shape;9909;p63">
              <a:extLst>
                <a:ext uri="{FF2B5EF4-FFF2-40B4-BE49-F238E27FC236}">
                  <a16:creationId xmlns:a16="http://schemas.microsoft.com/office/drawing/2014/main" id="{182BD131-243B-4890-B11A-23B6E9F05965}"/>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20" name="Google Shape;9910;p63">
              <a:extLst>
                <a:ext uri="{FF2B5EF4-FFF2-40B4-BE49-F238E27FC236}">
                  <a16:creationId xmlns:a16="http://schemas.microsoft.com/office/drawing/2014/main" id="{942D0450-B31D-40AC-BCDA-D352B44DC991}"/>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sp>
          <p:nvSpPr>
            <p:cNvPr id="21" name="Google Shape;9911;p63">
              <a:extLst>
                <a:ext uri="{FF2B5EF4-FFF2-40B4-BE49-F238E27FC236}">
                  <a16:creationId xmlns:a16="http://schemas.microsoft.com/office/drawing/2014/main" id="{8A7A12F6-80DB-4358-86A1-751F11A2EDE6}"/>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55B5A1"/>
                </a:solidFill>
                <a:cs typeface="Arial"/>
                <a:sym typeface="Arial"/>
              </a:endParaRPr>
            </a:p>
          </p:txBody>
        </p:sp>
      </p:grpSp>
      <p:grpSp>
        <p:nvGrpSpPr>
          <p:cNvPr id="22" name="Google Shape;1126;p49">
            <a:extLst>
              <a:ext uri="{FF2B5EF4-FFF2-40B4-BE49-F238E27FC236}">
                <a16:creationId xmlns:a16="http://schemas.microsoft.com/office/drawing/2014/main" id="{189F8747-8876-49C3-B60E-00B70D1980F9}"/>
              </a:ext>
            </a:extLst>
          </p:cNvPr>
          <p:cNvGrpSpPr/>
          <p:nvPr/>
        </p:nvGrpSpPr>
        <p:grpSpPr>
          <a:xfrm>
            <a:off x="9295277" y="2365830"/>
            <a:ext cx="367275" cy="366870"/>
            <a:chOff x="3752358" y="3817349"/>
            <a:chExt cx="346056" cy="345674"/>
          </a:xfrm>
          <a:solidFill>
            <a:srgbClr val="55B5A1"/>
          </a:solidFill>
        </p:grpSpPr>
        <p:sp>
          <p:nvSpPr>
            <p:cNvPr id="23" name="Google Shape;1127;p49">
              <a:extLst>
                <a:ext uri="{FF2B5EF4-FFF2-40B4-BE49-F238E27FC236}">
                  <a16:creationId xmlns:a16="http://schemas.microsoft.com/office/drawing/2014/main" id="{9A781809-0BDD-4DEB-A95C-429FD11BCA32}"/>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 name="Google Shape;1128;p49">
              <a:extLst>
                <a:ext uri="{FF2B5EF4-FFF2-40B4-BE49-F238E27FC236}">
                  <a16:creationId xmlns:a16="http://schemas.microsoft.com/office/drawing/2014/main" id="{FCD4CDDC-401E-4ECF-8152-0E004534B733}"/>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 name="Google Shape;1129;p49">
              <a:extLst>
                <a:ext uri="{FF2B5EF4-FFF2-40B4-BE49-F238E27FC236}">
                  <a16:creationId xmlns:a16="http://schemas.microsoft.com/office/drawing/2014/main" id="{99F438BD-48BF-4582-BCEB-625977D767FE}"/>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 name="Google Shape;1130;p49">
              <a:extLst>
                <a:ext uri="{FF2B5EF4-FFF2-40B4-BE49-F238E27FC236}">
                  <a16:creationId xmlns:a16="http://schemas.microsoft.com/office/drawing/2014/main" id="{149CA90E-5898-4C96-8576-C6EFD6AEA0B9}"/>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extLst>
      <p:ext uri="{BB962C8B-B14F-4D97-AF65-F5344CB8AC3E}">
        <p14:creationId xmlns:p14="http://schemas.microsoft.com/office/powerpoint/2010/main" val="8292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APPENDIX</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0961E33-0E23-4240-B7B5-7F4784C00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4851" y="97323"/>
            <a:ext cx="6677465" cy="6477461"/>
          </a:xfrm>
          <a:prstGeom prst="rect">
            <a:avLst/>
          </a:prstGeom>
        </p:spPr>
      </p:pic>
    </p:spTree>
    <p:extLst>
      <p:ext uri="{BB962C8B-B14F-4D97-AF65-F5344CB8AC3E}">
        <p14:creationId xmlns:p14="http://schemas.microsoft.com/office/powerpoint/2010/main" val="42698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APPENDIX II</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ABF1ED5-CFAA-44B5-B979-2E4B08E1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62" y="335395"/>
            <a:ext cx="8614290" cy="5825605"/>
          </a:xfrm>
          <a:prstGeom prst="rect">
            <a:avLst/>
          </a:prstGeom>
        </p:spPr>
      </p:pic>
      <p:sp>
        <p:nvSpPr>
          <p:cNvPr id="13" name="TextBox 12">
            <a:extLst>
              <a:ext uri="{FF2B5EF4-FFF2-40B4-BE49-F238E27FC236}">
                <a16:creationId xmlns:a16="http://schemas.microsoft.com/office/drawing/2014/main" id="{DD13F8A2-4F2D-4D3E-B91D-B0C72590552E}"/>
              </a:ext>
            </a:extLst>
          </p:cNvPr>
          <p:cNvSpPr txBox="1"/>
          <p:nvPr/>
        </p:nvSpPr>
        <p:spPr>
          <a:xfrm>
            <a:off x="9124064" y="1167943"/>
            <a:ext cx="2517207" cy="400110"/>
          </a:xfrm>
          <a:prstGeom prst="rect">
            <a:avLst/>
          </a:prstGeom>
          <a:noFill/>
        </p:spPr>
        <p:txBody>
          <a:bodyPr wrap="square" rtlCol="0">
            <a:spAutoFit/>
          </a:bodyPr>
          <a:lstStyle/>
          <a:p>
            <a:r>
              <a:rPr lang="en-US" sz="2000" b="1" dirty="0" err="1">
                <a:solidFill>
                  <a:srgbClr val="3A796D"/>
                </a:solidFill>
                <a:latin typeface="Spiegel-Regular" panose="020B0502060402020504" pitchFamily="34" charset="0"/>
              </a:rPr>
              <a:t>Lin_reg</a:t>
            </a:r>
            <a:r>
              <a:rPr lang="en-US" sz="2000" b="1" dirty="0">
                <a:solidFill>
                  <a:srgbClr val="3A796D"/>
                </a:solidFill>
                <a:latin typeface="Spiegel-Regular" panose="020B0502060402020504" pitchFamily="34" charset="0"/>
              </a:rPr>
              <a:t> </a:t>
            </a:r>
            <a:r>
              <a:rPr lang="en-US" sz="2000" b="1" dirty="0" err="1">
                <a:solidFill>
                  <a:srgbClr val="3A796D"/>
                </a:solidFill>
                <a:latin typeface="Spiegel-Regular" panose="020B0502060402020504" pitchFamily="34" charset="0"/>
              </a:rPr>
              <a:t>coef</a:t>
            </a:r>
            <a:r>
              <a:rPr lang="en-US" sz="2000" b="1" dirty="0">
                <a:solidFill>
                  <a:srgbClr val="3A796D"/>
                </a:solidFill>
                <a:latin typeface="Spiegel-Regular" panose="020B0502060402020504" pitchFamily="34" charset="0"/>
              </a:rPr>
              <a:t> = .5088</a:t>
            </a:r>
          </a:p>
        </p:txBody>
      </p:sp>
    </p:spTree>
    <p:extLst>
      <p:ext uri="{BB962C8B-B14F-4D97-AF65-F5344CB8AC3E}">
        <p14:creationId xmlns:p14="http://schemas.microsoft.com/office/powerpoint/2010/main" val="22609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OVERVIEW</a:t>
            </a:r>
          </a:p>
        </p:txBody>
      </p:sp>
    </p:spTree>
    <p:extLst>
      <p:ext uri="{BB962C8B-B14F-4D97-AF65-F5344CB8AC3E}">
        <p14:creationId xmlns:p14="http://schemas.microsoft.com/office/powerpoint/2010/main" val="68370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1" name="TextBox 10">
            <a:extLst>
              <a:ext uri="{FF2B5EF4-FFF2-40B4-BE49-F238E27FC236}">
                <a16:creationId xmlns:a16="http://schemas.microsoft.com/office/drawing/2014/main" id="{FB01445C-5649-43B1-9850-A8079B58B20C}"/>
              </a:ext>
            </a:extLst>
          </p:cNvPr>
          <p:cNvSpPr txBox="1"/>
          <p:nvPr/>
        </p:nvSpPr>
        <p:spPr>
          <a:xfrm>
            <a:off x="598892" y="401783"/>
            <a:ext cx="1648590" cy="276999"/>
          </a:xfrm>
          <a:prstGeom prst="rect">
            <a:avLst/>
          </a:prstGeom>
          <a:noFill/>
        </p:spPr>
        <p:txBody>
          <a:bodyPr wrap="square" rtlCol="0">
            <a:spAutoFit/>
          </a:bodyPr>
          <a:lstStyle/>
          <a:p>
            <a:r>
              <a:rPr lang="en-US" sz="1200" dirty="0">
                <a:solidFill>
                  <a:srgbClr val="55B5A1"/>
                </a:solidFill>
                <a:latin typeface="Spiegel-Regular" panose="020B0502060402020504" pitchFamily="34" charset="0"/>
                <a:cs typeface="BeaufortforLOL-Bold" panose="02020803050000020004" pitchFamily="18" charset="0"/>
              </a:rPr>
              <a:t>OVERVIEW</a:t>
            </a:r>
          </a:p>
        </p:txBody>
      </p:sp>
      <p:sp>
        <p:nvSpPr>
          <p:cNvPr id="13" name="Title 1">
            <a:extLst>
              <a:ext uri="{FF2B5EF4-FFF2-40B4-BE49-F238E27FC236}">
                <a16:creationId xmlns:a16="http://schemas.microsoft.com/office/drawing/2014/main" id="{567D4C82-0CB3-4BEE-9D81-8DDF8ED47658}"/>
              </a:ext>
            </a:extLst>
          </p:cNvPr>
          <p:cNvSpPr txBox="1">
            <a:spLocks/>
          </p:cNvSpPr>
          <p:nvPr/>
        </p:nvSpPr>
        <p:spPr>
          <a:xfrm>
            <a:off x="598893" y="1091586"/>
            <a:ext cx="1448021"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GAME</a:t>
            </a:r>
          </a:p>
        </p:txBody>
      </p:sp>
      <p:sp>
        <p:nvSpPr>
          <p:cNvPr id="14" name="TextBox 13">
            <a:extLst>
              <a:ext uri="{FF2B5EF4-FFF2-40B4-BE49-F238E27FC236}">
                <a16:creationId xmlns:a16="http://schemas.microsoft.com/office/drawing/2014/main" id="{3BAA4D8A-159A-4C01-B9AE-791DE77E08B7}"/>
              </a:ext>
            </a:extLst>
          </p:cNvPr>
          <p:cNvSpPr txBox="1"/>
          <p:nvPr/>
        </p:nvSpPr>
        <p:spPr>
          <a:xfrm>
            <a:off x="598892" y="1480674"/>
            <a:ext cx="6923216" cy="1046440"/>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League of Legends is one of the most popular video games in the world, with a reported monthly active player-base of </a:t>
            </a:r>
            <a:r>
              <a:rPr lang="en-US" sz="1600" b="1" dirty="0">
                <a:solidFill>
                  <a:srgbClr val="3A796D"/>
                </a:solidFill>
                <a:latin typeface="Spiegel-Regular" panose="020B0502060402020504" pitchFamily="34" charset="0"/>
              </a:rPr>
              <a:t>~115 million players </a:t>
            </a:r>
            <a:r>
              <a:rPr lang="en-US" sz="1600" dirty="0">
                <a:solidFill>
                  <a:srgbClr val="3A796D"/>
                </a:solidFill>
                <a:latin typeface="Spiegel-Regular" panose="020B0502060402020504" pitchFamily="34" charset="0"/>
              </a:rPr>
              <a:t>as of 2020 and a peak concurrent player-count in Sept. 2021 of over </a:t>
            </a:r>
            <a:r>
              <a:rPr lang="en-US" sz="1600" b="1" dirty="0">
                <a:solidFill>
                  <a:srgbClr val="3A796D"/>
                </a:solidFill>
                <a:latin typeface="Spiegel-Regular" panose="020B0502060402020504" pitchFamily="34" charset="0"/>
              </a:rPr>
              <a:t>2 million players</a:t>
            </a:r>
          </a:p>
          <a:p>
            <a:endParaRPr lang="en-US" sz="1400" dirty="0">
              <a:solidFill>
                <a:srgbClr val="3A796D"/>
              </a:solidFill>
              <a:latin typeface="Spiegel-Regular" panose="020B0502060402020504" pitchFamily="34" charset="0"/>
            </a:endParaRPr>
          </a:p>
        </p:txBody>
      </p:sp>
      <p:sp>
        <p:nvSpPr>
          <p:cNvPr id="15" name="Title 1">
            <a:extLst>
              <a:ext uri="{FF2B5EF4-FFF2-40B4-BE49-F238E27FC236}">
                <a16:creationId xmlns:a16="http://schemas.microsoft.com/office/drawing/2014/main" id="{B33DF70A-A41B-428C-92AC-A037DD73F515}"/>
              </a:ext>
            </a:extLst>
          </p:cNvPr>
          <p:cNvSpPr txBox="1">
            <a:spLocks/>
          </p:cNvSpPr>
          <p:nvPr/>
        </p:nvSpPr>
        <p:spPr>
          <a:xfrm>
            <a:off x="598892" y="2598907"/>
            <a:ext cx="2277797"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SPORT</a:t>
            </a:r>
          </a:p>
        </p:txBody>
      </p:sp>
      <p:sp>
        <p:nvSpPr>
          <p:cNvPr id="16" name="TextBox 15">
            <a:extLst>
              <a:ext uri="{FF2B5EF4-FFF2-40B4-BE49-F238E27FC236}">
                <a16:creationId xmlns:a16="http://schemas.microsoft.com/office/drawing/2014/main" id="{2749A713-801D-41FE-AFD3-831783AB2F36}"/>
              </a:ext>
            </a:extLst>
          </p:cNvPr>
          <p:cNvSpPr txBox="1"/>
          <p:nvPr/>
        </p:nvSpPr>
        <p:spPr>
          <a:xfrm>
            <a:off x="598892" y="2987995"/>
            <a:ext cx="6923216" cy="1046440"/>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As an e-sport, League of Legends has shown immense growth over the past decade, with the 2020 League of Legends World Championship finals reaching a peak concurrent viewership of 49.5 million viewers</a:t>
            </a:r>
          </a:p>
          <a:p>
            <a:endParaRPr lang="en-US" sz="1400" dirty="0">
              <a:solidFill>
                <a:srgbClr val="3A796D"/>
              </a:solidFill>
              <a:latin typeface="Spiegel-Regular" panose="020B0502060402020504" pitchFamily="34" charset="0"/>
            </a:endParaRPr>
          </a:p>
        </p:txBody>
      </p:sp>
      <p:sp>
        <p:nvSpPr>
          <p:cNvPr id="17" name="Title 1">
            <a:extLst>
              <a:ext uri="{FF2B5EF4-FFF2-40B4-BE49-F238E27FC236}">
                <a16:creationId xmlns:a16="http://schemas.microsoft.com/office/drawing/2014/main" id="{9695E9D8-7516-4EEA-BC37-0FC53C521221}"/>
              </a:ext>
            </a:extLst>
          </p:cNvPr>
          <p:cNvSpPr txBox="1">
            <a:spLocks/>
          </p:cNvSpPr>
          <p:nvPr/>
        </p:nvSpPr>
        <p:spPr>
          <a:xfrm>
            <a:off x="598891" y="4171098"/>
            <a:ext cx="4199611" cy="38908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solidFill>
                  <a:srgbClr val="55B5A1"/>
                </a:solidFill>
                <a:latin typeface="BeaufortforLOL-Regular" panose="02020503050000020004" pitchFamily="18" charset="0"/>
                <a:cs typeface="BeaufortforLOL-Regular" panose="02020503050000020004" pitchFamily="18" charset="0"/>
              </a:rPr>
              <a:t>THE DATA SCIENCE APPLICATION</a:t>
            </a:r>
          </a:p>
        </p:txBody>
      </p:sp>
      <p:sp>
        <p:nvSpPr>
          <p:cNvPr id="18" name="TextBox 17">
            <a:extLst>
              <a:ext uri="{FF2B5EF4-FFF2-40B4-BE49-F238E27FC236}">
                <a16:creationId xmlns:a16="http://schemas.microsoft.com/office/drawing/2014/main" id="{10BFB019-DA5F-4B36-A8C3-1740C8F5F724}"/>
              </a:ext>
            </a:extLst>
          </p:cNvPr>
          <p:cNvSpPr txBox="1"/>
          <p:nvPr/>
        </p:nvSpPr>
        <p:spPr>
          <a:xfrm>
            <a:off x="598892" y="4560186"/>
            <a:ext cx="6923216" cy="1077218"/>
          </a:xfrm>
          <a:prstGeom prst="rect">
            <a:avLst/>
          </a:prstGeom>
          <a:noFill/>
        </p:spPr>
        <p:txBody>
          <a:bodyPr wrap="square" rtlCol="0">
            <a:spAutoFit/>
          </a:bodyPr>
          <a:lstStyle/>
          <a:p>
            <a:r>
              <a:rPr lang="en-US" sz="1600" dirty="0">
                <a:solidFill>
                  <a:srgbClr val="3A796D"/>
                </a:solidFill>
                <a:latin typeface="Spiegel-Regular" panose="020B0502060402020504" pitchFamily="34" charset="0"/>
              </a:rPr>
              <a:t>With traditional sportscast level viewership, we want traditional sportscast professionalism. To strengthen the analytics tools available to the casting team, we want to design an application that predicts the probability that a team will win a game based on the current in-game conditions</a:t>
            </a:r>
            <a:endParaRPr lang="en-US" sz="1400" dirty="0">
              <a:solidFill>
                <a:srgbClr val="3A796D"/>
              </a:solidFill>
              <a:latin typeface="Spiegel-Regular" panose="020B0502060402020504" pitchFamily="34" charset="0"/>
            </a:endParaRPr>
          </a:p>
        </p:txBody>
      </p:sp>
    </p:spTree>
    <p:extLst>
      <p:ext uri="{BB962C8B-B14F-4D97-AF65-F5344CB8AC3E}">
        <p14:creationId xmlns:p14="http://schemas.microsoft.com/office/powerpoint/2010/main" val="65191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METHODOLOGY</a:t>
            </a:r>
          </a:p>
        </p:txBody>
      </p:sp>
    </p:spTree>
    <p:extLst>
      <p:ext uri="{BB962C8B-B14F-4D97-AF65-F5344CB8AC3E}">
        <p14:creationId xmlns:p14="http://schemas.microsoft.com/office/powerpoint/2010/main" val="215791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050DA24-A707-4E9A-95CF-C92F45858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077367"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DATA</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564504" cy="4401205"/>
          </a:xfrm>
          <a:prstGeom prst="rect">
            <a:avLst/>
          </a:prstGeom>
          <a:noFill/>
        </p:spPr>
        <p:txBody>
          <a:bodyPr wrap="square" rtlCol="0">
            <a:spAutoFit/>
          </a:bodyPr>
          <a:lstStyle/>
          <a:p>
            <a:endParaRPr lang="en-US" sz="1400" dirty="0">
              <a:solidFill>
                <a:srgbClr val="3A796D"/>
              </a:solidFill>
              <a:latin typeface="Spiegel-Regular" panose="020B0502060402020504" pitchFamily="34" charset="0"/>
            </a:endParaRPr>
          </a:p>
          <a:p>
            <a:r>
              <a:rPr lang="en-US" sz="1400" dirty="0">
                <a:solidFill>
                  <a:srgbClr val="3A796D"/>
                </a:solidFill>
                <a:latin typeface="Spiegel-Regular" panose="020B0502060402020504" pitchFamily="34" charset="0"/>
              </a:rPr>
              <a:t>Initial data:</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11,604 pro games from 2021</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12 data-points per game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138,528 data-points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122 columns</a:t>
            </a: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a:p>
            <a:r>
              <a:rPr lang="en-US" sz="1400" dirty="0">
                <a:solidFill>
                  <a:srgbClr val="3A796D"/>
                </a:solidFill>
                <a:latin typeface="Spiegel-Regular" panose="020B0502060402020504" pitchFamily="34" charset="0"/>
              </a:rPr>
              <a:t>After EDA/cleaning:</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10,538 games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2 data-points per game, one from each team’s perspective</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14 features, describing state of game at 15 minutes</a:t>
            </a:r>
          </a:p>
          <a:p>
            <a:pPr marL="285750" indent="-285750">
              <a:buFont typeface="Arial" panose="020B0604020202020204" pitchFamily="34" charset="0"/>
              <a:buChar char="•"/>
            </a:pPr>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7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MODELING</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Started with a simple logistic regression model predicting hard classifications</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After using cross-validation to determine the best level of complexity, our model was trained on our training data</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Decision threshold was set at </a:t>
            </a:r>
            <a:r>
              <a:rPr lang="en-US" sz="1400" b="1" dirty="0">
                <a:solidFill>
                  <a:srgbClr val="3A796D"/>
                </a:solidFill>
                <a:latin typeface="Spiegel-Regular" panose="020B0502060402020504" pitchFamily="34" charset="0"/>
              </a:rPr>
              <a:t>50%</a:t>
            </a:r>
            <a:endParaRPr lang="en-US" sz="1400"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53F63C82-9339-4A6E-BF5E-5961EB8FB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90" y="642293"/>
            <a:ext cx="8073034" cy="5573413"/>
          </a:xfrm>
          <a:prstGeom prst="rect">
            <a:avLst/>
          </a:prstGeom>
        </p:spPr>
      </p:pic>
      <p:pic>
        <p:nvPicPr>
          <p:cNvPr id="11" name="Picture 10">
            <a:extLst>
              <a:ext uri="{FF2B5EF4-FFF2-40B4-BE49-F238E27FC236}">
                <a16:creationId xmlns:a16="http://schemas.microsoft.com/office/drawing/2014/main" id="{76CF1D25-5415-4ADF-835F-F2A1C0211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187" y="453129"/>
            <a:ext cx="8592558" cy="5932078"/>
          </a:xfrm>
          <a:prstGeom prst="rect">
            <a:avLst/>
          </a:prstGeom>
        </p:spPr>
      </p:pic>
      <p:sp>
        <p:nvSpPr>
          <p:cNvPr id="14" name="Title 1">
            <a:extLst>
              <a:ext uri="{FF2B5EF4-FFF2-40B4-BE49-F238E27FC236}">
                <a16:creationId xmlns:a16="http://schemas.microsoft.com/office/drawing/2014/main" id="{0279923E-820C-4C3D-B126-66F6837C4307}"/>
              </a:ext>
            </a:extLst>
          </p:cNvPr>
          <p:cNvSpPr txBox="1">
            <a:spLocks/>
          </p:cNvSpPr>
          <p:nvPr/>
        </p:nvSpPr>
        <p:spPr>
          <a:xfrm>
            <a:off x="3726811" y="98939"/>
            <a:ext cx="1940392" cy="38908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55B5A1"/>
                </a:solidFill>
                <a:latin typeface="BeaufortforLOL-Regular" panose="02020503050000020004" pitchFamily="18" charset="0"/>
                <a:cs typeface="BeaufortforLOL-Regular" panose="02020503050000020004" pitchFamily="18" charset="0"/>
              </a:rPr>
              <a:t>ROC Curve</a:t>
            </a:r>
          </a:p>
        </p:txBody>
      </p:sp>
    </p:spTree>
    <p:extLst>
      <p:ext uri="{BB962C8B-B14F-4D97-AF65-F5344CB8AC3E}">
        <p14:creationId xmlns:p14="http://schemas.microsoft.com/office/powerpoint/2010/main" val="188237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EVALUATION</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2462213"/>
          </a:xfrm>
          <a:prstGeom prst="rect">
            <a:avLst/>
          </a:prstGeom>
          <a:noFill/>
        </p:spPr>
        <p:txBody>
          <a:bodyPr wrap="square" rtlCol="0">
            <a:spAutoFit/>
          </a:bodyPr>
          <a:lstStyle/>
          <a:p>
            <a:r>
              <a:rPr lang="en-US" sz="1400" dirty="0">
                <a:solidFill>
                  <a:srgbClr val="3A796D"/>
                </a:solidFill>
                <a:latin typeface="Spiegel-Regular" panose="020B0502060402020504" pitchFamily="34" charset="0"/>
              </a:rPr>
              <a:t>Using a standard 50% decision threshold, our models accuracy was </a:t>
            </a:r>
            <a:r>
              <a:rPr lang="en-US" sz="1400" b="1" dirty="0">
                <a:solidFill>
                  <a:srgbClr val="3A796D"/>
                </a:solidFill>
                <a:latin typeface="Spiegel-Regular" panose="020B0502060402020504" pitchFamily="34" charset="0"/>
              </a:rPr>
              <a:t>76%</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Roughly equal distribution of false positives and false negatives</a:t>
            </a:r>
          </a:p>
          <a:p>
            <a:endParaRPr lang="en-US" sz="1400" b="1" dirty="0">
              <a:solidFill>
                <a:srgbClr val="3A796D"/>
              </a:solidFill>
              <a:latin typeface="Spiegel-Regular" panose="020B0502060402020504" pitchFamily="34" charset="0"/>
            </a:endParaRPr>
          </a:p>
          <a:p>
            <a:endParaRPr lang="en-US" sz="1400" b="1" dirty="0">
              <a:solidFill>
                <a:srgbClr val="3A796D"/>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BDE1D96-5705-460B-AFA6-764921AA7654}"/>
              </a:ext>
            </a:extLst>
          </p:cNvPr>
          <p:cNvSpPr txBox="1">
            <a:spLocks/>
          </p:cNvSpPr>
          <p:nvPr/>
        </p:nvSpPr>
        <p:spPr>
          <a:xfrm>
            <a:off x="3516416" y="261368"/>
            <a:ext cx="1940392" cy="38908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55B5A1"/>
                </a:solidFill>
                <a:latin typeface="BeaufortforLOL-Regular" panose="02020503050000020004" pitchFamily="18" charset="0"/>
                <a:cs typeface="BeaufortforLOL-Regular" panose="02020503050000020004" pitchFamily="18" charset="0"/>
              </a:rPr>
              <a:t>Confusion Matrix</a:t>
            </a:r>
          </a:p>
        </p:txBody>
      </p:sp>
      <p:pic>
        <p:nvPicPr>
          <p:cNvPr id="11" name="Picture 10">
            <a:extLst>
              <a:ext uri="{FF2B5EF4-FFF2-40B4-BE49-F238E27FC236}">
                <a16:creationId xmlns:a16="http://schemas.microsoft.com/office/drawing/2014/main" id="{6D4A7C36-AF42-460D-824A-90CA2E7EA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907" y="618061"/>
            <a:ext cx="6868618" cy="5938438"/>
          </a:xfrm>
          <a:prstGeom prst="rect">
            <a:avLst/>
          </a:prstGeom>
        </p:spPr>
      </p:pic>
    </p:spTree>
    <p:extLst>
      <p:ext uri="{BB962C8B-B14F-4D97-AF65-F5344CB8AC3E}">
        <p14:creationId xmlns:p14="http://schemas.microsoft.com/office/powerpoint/2010/main" val="57294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F61846-AB51-45D4-AAE5-348A089B73AD}"/>
              </a:ext>
            </a:extLst>
          </p:cNvPr>
          <p:cNvSpPr/>
          <p:nvPr/>
        </p:nvSpPr>
        <p:spPr>
          <a:xfrm>
            <a:off x="0" y="0"/>
            <a:ext cx="12192000" cy="6743604"/>
          </a:xfrm>
          <a:prstGeom prst="rect">
            <a:avLst/>
          </a:prstGeom>
          <a:solidFill>
            <a:srgbClr val="0E191D"/>
          </a:solidFill>
          <a:ln>
            <a:solidFill>
              <a:srgbClr val="0E19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90954F-FA6E-4DFA-9206-99220FA20E9F}"/>
              </a:ext>
            </a:extLst>
          </p:cNvPr>
          <p:cNvSpPr/>
          <p:nvPr/>
        </p:nvSpPr>
        <p:spPr>
          <a:xfrm>
            <a:off x="0" y="6714498"/>
            <a:ext cx="12192000" cy="143502"/>
          </a:xfrm>
          <a:prstGeom prst="rect">
            <a:avLst/>
          </a:prstGeom>
          <a:solidFill>
            <a:srgbClr val="080D10"/>
          </a:solidFill>
          <a:ln>
            <a:solidFill>
              <a:srgbClr val="080D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8857D-DD99-4696-A9D9-5E7BAAEE940F}"/>
              </a:ext>
            </a:extLst>
          </p:cNvPr>
          <p:cNvSpPr/>
          <p:nvPr/>
        </p:nvSpPr>
        <p:spPr>
          <a:xfrm>
            <a:off x="9230769" y="0"/>
            <a:ext cx="2961232" cy="6714497"/>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4FC527-2D8B-4D3E-95EC-95E1B83C236B}"/>
              </a:ext>
            </a:extLst>
          </p:cNvPr>
          <p:cNvSpPr/>
          <p:nvPr/>
        </p:nvSpPr>
        <p:spPr>
          <a:xfrm>
            <a:off x="9230768" y="6714497"/>
            <a:ext cx="2961232" cy="143503"/>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260D9-34D7-4088-ABBF-AB8F90360FB9}"/>
              </a:ext>
            </a:extLst>
          </p:cNvPr>
          <p:cNvSpPr>
            <a:spLocks noGrp="1"/>
          </p:cNvSpPr>
          <p:nvPr>
            <p:ph type="title"/>
          </p:nvPr>
        </p:nvSpPr>
        <p:spPr>
          <a:xfrm>
            <a:off x="9401524" y="818989"/>
            <a:ext cx="1940392" cy="389087"/>
          </a:xfrm>
        </p:spPr>
        <p:txBody>
          <a:bodyPr>
            <a:normAutofit fontScale="90000"/>
          </a:bodyPr>
          <a:lstStyle/>
          <a:p>
            <a:r>
              <a:rPr lang="en-US" sz="2400" b="1" dirty="0">
                <a:solidFill>
                  <a:srgbClr val="55B5A1"/>
                </a:solidFill>
                <a:latin typeface="BeaufortforLOL-Regular" panose="02020503050000020004" pitchFamily="18" charset="0"/>
                <a:cs typeface="BeaufortforLOL-Regular" panose="02020503050000020004" pitchFamily="18" charset="0"/>
              </a:rPr>
              <a:t>EVALUATION</a:t>
            </a:r>
          </a:p>
        </p:txBody>
      </p:sp>
      <p:sp>
        <p:nvSpPr>
          <p:cNvPr id="8" name="TextBox 7">
            <a:extLst>
              <a:ext uri="{FF2B5EF4-FFF2-40B4-BE49-F238E27FC236}">
                <a16:creationId xmlns:a16="http://schemas.microsoft.com/office/drawing/2014/main" id="{CAFB51E4-C8AA-45F5-AF8F-87C9F677F37F}"/>
              </a:ext>
            </a:extLst>
          </p:cNvPr>
          <p:cNvSpPr txBox="1"/>
          <p:nvPr/>
        </p:nvSpPr>
        <p:spPr>
          <a:xfrm>
            <a:off x="9401524" y="1357129"/>
            <a:ext cx="2122476"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Most incorrect predictions centered around 50% probability</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False positives had a mean predicted probability of ~67%</a:t>
            </a:r>
          </a:p>
          <a:p>
            <a:pPr marL="285750" indent="-285750">
              <a:buFont typeface="Arial" panose="020B0604020202020204" pitchFamily="34" charset="0"/>
              <a:buChar char="•"/>
            </a:pPr>
            <a:r>
              <a:rPr lang="en-US" sz="1400" dirty="0">
                <a:solidFill>
                  <a:srgbClr val="3A796D"/>
                </a:solidFill>
                <a:latin typeface="Spiegel-Regular" panose="020B0502060402020504" pitchFamily="34" charset="0"/>
              </a:rPr>
              <a:t>False negatives had a mean predicted probability of ~34%</a:t>
            </a:r>
            <a:endParaRPr lang="en-US" sz="1400" dirty="0">
              <a:solidFill>
                <a:srgbClr val="C89B38"/>
              </a:solidFill>
              <a:latin typeface="Spiegel-Regular" panose="020B0502060402020504" pitchFamily="34" charset="0"/>
            </a:endParaRPr>
          </a:p>
          <a:p>
            <a:pPr marL="285750" indent="-285750">
              <a:buFont typeface="Arial" panose="020B0604020202020204" pitchFamily="34" charset="0"/>
              <a:buChar char="•"/>
            </a:pPr>
            <a:endParaRPr lang="en-US" sz="1400" dirty="0">
              <a:solidFill>
                <a:srgbClr val="A6F5D8"/>
              </a:solidFill>
              <a:latin typeface="Spiegel-Regular" panose="020B0502060402020504" pitchFamily="34" charset="0"/>
            </a:endParaRPr>
          </a:p>
          <a:p>
            <a:endParaRPr lang="en-US" sz="1400" dirty="0">
              <a:solidFill>
                <a:srgbClr val="3A796D"/>
              </a:solidFill>
              <a:latin typeface="Spiegel-Regular" panose="020B0502060402020504" pitchFamily="34" charset="0"/>
            </a:endParaRPr>
          </a:p>
        </p:txBody>
      </p:sp>
      <p:pic>
        <p:nvPicPr>
          <p:cNvPr id="9" name="Picture 8">
            <a:extLst>
              <a:ext uri="{FF2B5EF4-FFF2-40B4-BE49-F238E27FC236}">
                <a16:creationId xmlns:a16="http://schemas.microsoft.com/office/drawing/2014/main" id="{4D50DF1F-A712-49F1-9726-46A71985A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0" name="TextBox 9">
            <a:extLst>
              <a:ext uri="{FF2B5EF4-FFF2-40B4-BE49-F238E27FC236}">
                <a16:creationId xmlns:a16="http://schemas.microsoft.com/office/drawing/2014/main" id="{670646E7-7DE3-4CE4-AF55-667C8753A423}"/>
              </a:ext>
            </a:extLst>
          </p:cNvPr>
          <p:cNvSpPr txBox="1"/>
          <p:nvPr/>
        </p:nvSpPr>
        <p:spPr>
          <a:xfrm>
            <a:off x="9321430" y="181507"/>
            <a:ext cx="2122476" cy="307777"/>
          </a:xfrm>
          <a:prstGeom prst="rect">
            <a:avLst/>
          </a:prstGeom>
          <a:noFill/>
        </p:spPr>
        <p:txBody>
          <a:bodyPr wrap="square" rtlCol="0">
            <a:spAutoFit/>
          </a:bodyPr>
          <a:lstStyle/>
          <a:p>
            <a:r>
              <a:rPr lang="en-US" sz="1400" dirty="0">
                <a:solidFill>
                  <a:srgbClr val="3A796E"/>
                </a:solidFill>
                <a:latin typeface="Spiegel-Regular" panose="020B0502060402020504" pitchFamily="34" charset="0"/>
              </a:rPr>
              <a:t>METHODOLOGY</a:t>
            </a:r>
          </a:p>
        </p:txBody>
      </p:sp>
      <p:cxnSp>
        <p:nvCxnSpPr>
          <p:cNvPr id="12" name="Straight Connector 11">
            <a:extLst>
              <a:ext uri="{FF2B5EF4-FFF2-40B4-BE49-F238E27FC236}">
                <a16:creationId xmlns:a16="http://schemas.microsoft.com/office/drawing/2014/main" id="{497D6FF8-151D-42D7-9CA0-9FC0D63E6194}"/>
              </a:ext>
            </a:extLst>
          </p:cNvPr>
          <p:cNvCxnSpPr>
            <a:cxnSpLocks/>
          </p:cNvCxnSpPr>
          <p:nvPr/>
        </p:nvCxnSpPr>
        <p:spPr>
          <a:xfrm>
            <a:off x="9401524" y="453129"/>
            <a:ext cx="2790476" cy="0"/>
          </a:xfrm>
          <a:prstGeom prst="line">
            <a:avLst/>
          </a:prstGeom>
          <a:ln>
            <a:solidFill>
              <a:srgbClr val="244C45"/>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D3FD62B-275B-4490-ACCC-CF38FCF60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75" y="356891"/>
            <a:ext cx="8509683" cy="5692183"/>
          </a:xfrm>
          <a:prstGeom prst="rect">
            <a:avLst/>
          </a:prstGeom>
        </p:spPr>
      </p:pic>
    </p:spTree>
    <p:extLst>
      <p:ext uri="{BB962C8B-B14F-4D97-AF65-F5344CB8AC3E}">
        <p14:creationId xmlns:p14="http://schemas.microsoft.com/office/powerpoint/2010/main" val="153935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0D33D4-EE1E-496F-993B-3971D6FB7DF1}"/>
              </a:ext>
            </a:extLst>
          </p:cNvPr>
          <p:cNvSpPr/>
          <p:nvPr/>
        </p:nvSpPr>
        <p:spPr>
          <a:xfrm>
            <a:off x="0" y="0"/>
            <a:ext cx="12192000" cy="6858000"/>
          </a:xfrm>
          <a:prstGeom prst="rect">
            <a:avLst/>
          </a:prstGeom>
          <a:solidFill>
            <a:srgbClr val="132225"/>
          </a:solidFill>
          <a:ln>
            <a:solidFill>
              <a:srgbClr val="1322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247242-D387-468E-9789-8515BE34F3E9}"/>
              </a:ext>
            </a:extLst>
          </p:cNvPr>
          <p:cNvSpPr/>
          <p:nvPr/>
        </p:nvSpPr>
        <p:spPr>
          <a:xfrm>
            <a:off x="0" y="6714498"/>
            <a:ext cx="12192000" cy="143501"/>
          </a:xfrm>
          <a:prstGeom prst="rect">
            <a:avLst/>
          </a:prstGeom>
          <a:solidFill>
            <a:srgbClr val="091113"/>
          </a:solidFill>
          <a:ln>
            <a:solidFill>
              <a:srgbClr val="0911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EC4EF51-BBF0-4F6E-923A-7CBAB524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72" y="6405965"/>
            <a:ext cx="884643" cy="337639"/>
          </a:xfrm>
          <a:prstGeom prst="rect">
            <a:avLst/>
          </a:prstGeom>
        </p:spPr>
      </p:pic>
      <p:sp>
        <p:nvSpPr>
          <p:cNvPr id="13" name="Title 1">
            <a:extLst>
              <a:ext uri="{FF2B5EF4-FFF2-40B4-BE49-F238E27FC236}">
                <a16:creationId xmlns:a16="http://schemas.microsoft.com/office/drawing/2014/main" id="{567D4C82-0CB3-4BEE-9D81-8DDF8ED47658}"/>
              </a:ext>
            </a:extLst>
          </p:cNvPr>
          <p:cNvSpPr txBox="1">
            <a:spLocks/>
          </p:cNvSpPr>
          <p:nvPr/>
        </p:nvSpPr>
        <p:spPr>
          <a:xfrm>
            <a:off x="3471731" y="2976033"/>
            <a:ext cx="5248538" cy="905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55B5A1"/>
                </a:solidFill>
                <a:latin typeface="BeaufortforLOL-Regular" panose="02020503050000020004" pitchFamily="18" charset="0"/>
                <a:cs typeface="BeaufortforLOL-Regular" panose="02020503050000020004" pitchFamily="18" charset="0"/>
              </a:rPr>
              <a:t>ANALYSIS</a:t>
            </a:r>
          </a:p>
        </p:txBody>
      </p:sp>
    </p:spTree>
    <p:extLst>
      <p:ext uri="{BB962C8B-B14F-4D97-AF65-F5344CB8AC3E}">
        <p14:creationId xmlns:p14="http://schemas.microsoft.com/office/powerpoint/2010/main" val="1314281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470</Words>
  <Application>Microsoft Office PowerPoint</Application>
  <PresentationFormat>Widescreen</PresentationFormat>
  <Paragraphs>83</Paragraphs>
  <Slides>13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BeaufortforLOL-Bold</vt:lpstr>
      <vt:lpstr>BeaufortforLOL-Regular</vt:lpstr>
      <vt:lpstr>Calibri</vt:lpstr>
      <vt:lpstr>Calibri Light</vt:lpstr>
      <vt:lpstr>Spiegel-Regular</vt:lpstr>
      <vt:lpstr>Office Theme</vt:lpstr>
      <vt:lpstr>PREDICTING THE WIN</vt:lpstr>
      <vt:lpstr>PowerPoint Presentation</vt:lpstr>
      <vt:lpstr>PowerPoint Presentation</vt:lpstr>
      <vt:lpstr>PowerPoint Presentation</vt:lpstr>
      <vt:lpstr>DATA</vt:lpstr>
      <vt:lpstr>MODELING</vt:lpstr>
      <vt:lpstr>EVALUATION</vt:lpstr>
      <vt:lpstr>EVALUATION</vt:lpstr>
      <vt:lpstr>PowerPoint Presentation</vt:lpstr>
      <vt:lpstr>TAKEAWAYS</vt:lpstr>
      <vt:lpstr>CONTACTS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TEXT</dc:title>
  <dc:creator>Matthew Ryan</dc:creator>
  <cp:lastModifiedBy>Matthew Ryan</cp:lastModifiedBy>
  <cp:revision>58</cp:revision>
  <dcterms:created xsi:type="dcterms:W3CDTF">2021-10-28T23:23:18Z</dcterms:created>
  <dcterms:modified xsi:type="dcterms:W3CDTF">2021-10-29T17:24:14Z</dcterms:modified>
</cp:coreProperties>
</file>