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13"/>
  </p:notesMasterIdLst>
  <p:sldIdLst>
    <p:sldId id="280" r:id="rId2"/>
    <p:sldId id="258" r:id="rId3"/>
    <p:sldId id="259" r:id="rId4"/>
    <p:sldId id="260" r:id="rId5"/>
    <p:sldId id="261" r:id="rId6"/>
    <p:sldId id="262" r:id="rId7"/>
    <p:sldId id="263" r:id="rId8"/>
    <p:sldId id="281" r:id="rId9"/>
    <p:sldId id="264" r:id="rId10"/>
    <p:sldId id="265" r:id="rId11"/>
    <p:sldId id="27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EFC28FB-F206-46C2-9195-F98EC6A6FEAD}">
          <p14:sldIdLst>
            <p14:sldId id="280"/>
            <p14:sldId id="258"/>
            <p14:sldId id="259"/>
          </p14:sldIdLst>
        </p14:section>
        <p14:section name="Untitled Section" id="{8FB48207-0B2A-4293-A9B6-E8E7BDDF46DC}">
          <p14:sldIdLst>
            <p14:sldId id="260"/>
            <p14:sldId id="261"/>
            <p14:sldId id="262"/>
            <p14:sldId id="263"/>
            <p14:sldId id="281"/>
            <p14:sldId id="264"/>
            <p14:sldId id="265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C31C08E-2EC8-4D98-AFD4-5805374663D1}">
  <a:tblStyle styleId="{4C31C08E-2EC8-4D98-AFD4-5805374663D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2968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Collaboration in E-business tech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Collaboration in E-business tech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Electronic marketplaces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understand these  issues (timely delivery of good and services ) -SCM distinguishes b/w 3 level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7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7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11/4/2016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searchgate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0"/>
            <a:ext cx="8222100" cy="767700"/>
          </a:xfrm>
        </p:spPr>
        <p:txBody>
          <a:bodyPr>
            <a:normAutofit fontScale="90000"/>
          </a:bodyPr>
          <a:lstStyle/>
          <a:p>
            <a:r>
              <a:rPr lang="en-US" sz="3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OCR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Camera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handled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Devices</a:t>
            </a:r>
            <a:r>
              <a:rPr lang="en-US" sz="4400" i="1" dirty="0">
                <a:solidFill>
                  <a:schemeClr val="tx1"/>
                </a:solidFill>
              </a:rPr>
              <a:t/>
            </a:r>
            <a:br>
              <a:rPr lang="en-US" sz="4400" i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85950"/>
            <a:ext cx="8443500" cy="2710199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EE604A  Project Presentation</a:t>
            </a:r>
          </a:p>
          <a:p>
            <a:pPr marL="109728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</a:t>
            </a:r>
          </a:p>
          <a:p>
            <a:pPr marL="109728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       Group 15 Members :</a:t>
            </a:r>
          </a:p>
          <a:p>
            <a:pPr marL="109728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  Arvind Kumar  Meena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(13152)</a:t>
            </a:r>
          </a:p>
          <a:p>
            <a:pPr marL="109728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  Maneesh Kumar Meena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(13381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09728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Instructor : Prof. Tanaya Guha                          Tutor : Saurabh                      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85250" y="43815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b="0" dirty="0" smtClean="0">
                <a:solidFill>
                  <a:schemeClr val="tx1"/>
                </a:solidFill>
                <a:latin typeface="Arial" pitchFamily="34" charset="0"/>
                <a:ea typeface="Proxima Nova"/>
                <a:cs typeface="Arial" pitchFamily="34" charset="0"/>
                <a:sym typeface="Proxima Nova"/>
              </a:rPr>
              <a:t>References</a:t>
            </a:r>
            <a:endParaRPr lang="en" sz="3200" b="0" dirty="0">
              <a:solidFill>
                <a:schemeClr val="tx1"/>
              </a:solidFill>
              <a:latin typeface="Arial" pitchFamily="34" charset="0"/>
              <a:ea typeface="Proxima Nova"/>
              <a:cs typeface="Arial" pitchFamily="34" charset="0"/>
              <a:sym typeface="Proxima Nov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0015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Ayatullah </a:t>
            </a:r>
            <a:r>
              <a:rPr lang="en-US" dirty="0"/>
              <a:t>Faruk Mollah, Subhadip Basu, and Mita </a:t>
            </a:r>
            <a:r>
              <a:rPr lang="en-US" dirty="0" smtClean="0"/>
              <a:t>Nasipuri,”Design </a:t>
            </a:r>
            <a:r>
              <a:rPr lang="en-US" dirty="0"/>
              <a:t>of an Optical Character Recognition System for Camera-based Handheld Devices </a:t>
            </a:r>
            <a:r>
              <a:rPr lang="en-US" dirty="0" smtClean="0"/>
              <a:t>“ .( Research Paper from </a:t>
            </a:r>
            <a:r>
              <a:rPr lang="en-US" i="1" dirty="0" smtClean="0">
                <a:hlinkClick r:id="rId3"/>
              </a:rPr>
              <a:t>www.reasearchgate.net</a:t>
            </a:r>
            <a:r>
              <a:rPr lang="en-US" i="1" dirty="0" smtClean="0"/>
              <a:t> )</a:t>
            </a:r>
          </a:p>
          <a:p>
            <a:r>
              <a:rPr lang="en-US" dirty="0" smtClean="0"/>
              <a:t>2.    Line </a:t>
            </a:r>
            <a:r>
              <a:rPr lang="en-US" dirty="0"/>
              <a:t>Eikvil ,”Optical Character Recognition”, December 1993 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MSER </a:t>
            </a:r>
            <a:r>
              <a:rPr lang="en-US" dirty="0"/>
              <a:t>Algorithm  Link : </a:t>
            </a:r>
            <a:r>
              <a:rPr lang="en-US" i="1" dirty="0"/>
              <a:t>https://</a:t>
            </a:r>
            <a:r>
              <a:rPr lang="en-US" i="1" dirty="0" smtClean="0"/>
              <a:t>in.mathworks.com/help/vision/examples/automatically-</a:t>
            </a:r>
            <a:endParaRPr lang="en-US" i="1" dirty="0"/>
          </a:p>
          <a:p>
            <a:r>
              <a:rPr lang="en-US" i="1" dirty="0" smtClean="0"/>
              <a:t>      detect-and-recognize-text-in-natural-images.html</a:t>
            </a:r>
            <a:endParaRPr lang="en-US" i="1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5261550" y="3208350"/>
            <a:ext cx="30636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-Thank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latin typeface="Arial" pitchFamily="34" charset="0"/>
                <a:ea typeface="MS Mincho" pitchFamily="49" charset="-128"/>
                <a:cs typeface="Arial" pitchFamily="34" charset="0"/>
                <a:sym typeface="Proxima Nova"/>
              </a:rPr>
              <a:t>Motivation </a:t>
            </a:r>
            <a:endParaRPr lang="en" sz="3200" b="1" dirty="0">
              <a:latin typeface="Arial" pitchFamily="34" charset="0"/>
              <a:ea typeface="MS Mincho" pitchFamily="49" charset="-128"/>
              <a:cs typeface="Arial" pitchFamily="34" charset="0"/>
              <a:sym typeface="Proxima Nova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25450" lvl="0" indent="-285750" rtl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434343"/>
              </a:buClr>
              <a:buSzPct val="100000"/>
              <a:buFont typeface="Wingdings" pitchFamily="2" charset="2"/>
              <a:buChar char="Ø"/>
            </a:pPr>
            <a:r>
              <a:rPr lang="en" sz="18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 Our Purpose is to make an editable document from an scaned or photo text image</a:t>
            </a:r>
            <a:r>
              <a:rPr lang="en" sz="18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25450" lvl="0" indent="-285750">
              <a:lnSpc>
                <a:spcPct val="125000"/>
              </a:lnSpc>
              <a:spcAft>
                <a:spcPts val="400"/>
              </a:spcAft>
              <a:buClr>
                <a:srgbClr val="434343"/>
              </a:buClr>
              <a:buSzPct val="100000"/>
              <a:buFont typeface="Wingdings" pitchFamily="2" charset="2"/>
              <a:buChar char="Ø"/>
            </a:pPr>
            <a:r>
              <a:rPr lang="en" sz="18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" sz="18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Its easy to make softcopy of document from hardcopy with less effort and </a:t>
            </a:r>
            <a:r>
              <a:rPr lang="en" sz="18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without wasting </a:t>
            </a:r>
            <a:r>
              <a:rPr lang="en" sz="18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time.</a:t>
            </a:r>
          </a:p>
          <a:p>
            <a:pPr marL="425450" lvl="0" indent="-285750">
              <a:lnSpc>
                <a:spcPct val="125000"/>
              </a:lnSpc>
              <a:spcAft>
                <a:spcPts val="400"/>
              </a:spcAft>
              <a:buClr>
                <a:srgbClr val="434343"/>
              </a:buClr>
              <a:buSzPct val="100000"/>
              <a:buFont typeface="Wingdings" pitchFamily="2" charset="2"/>
              <a:buChar char="Ø"/>
            </a:pPr>
            <a:r>
              <a:rPr lang="en" sz="18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 O</a:t>
            </a:r>
            <a:r>
              <a:rPr lang="en-US" sz="18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CR is used in smartphones and another devices.</a:t>
            </a:r>
          </a:p>
          <a:p>
            <a:pPr marL="139700" lvl="0" indent="0">
              <a:lnSpc>
                <a:spcPct val="125000"/>
              </a:lnSpc>
              <a:spcAft>
                <a:spcPts val="400"/>
              </a:spcAft>
              <a:buClr>
                <a:srgbClr val="434343"/>
              </a:buClr>
              <a:buSzPct val="100000"/>
              <a:buNone/>
            </a:pPr>
            <a:endParaRPr lang="en-US" sz="1800" dirty="0" smtClean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425450" lvl="0" indent="-285750">
              <a:lnSpc>
                <a:spcPct val="125000"/>
              </a:lnSpc>
              <a:spcAft>
                <a:spcPts val="400"/>
              </a:spcAft>
              <a:buClr>
                <a:srgbClr val="434343"/>
              </a:buClr>
              <a:buSzPct val="100000"/>
              <a:buFont typeface="Wingdings" pitchFamily="2" charset="2"/>
              <a:buChar char="Ø"/>
            </a:pPr>
            <a:endParaRPr lang="en" sz="1800" dirty="0" smtClean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425450" lvl="0" indent="-285750" rtl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434343"/>
              </a:buClr>
              <a:buSzPct val="100000"/>
              <a:buFont typeface="Wingdings" pitchFamily="2" charset="2"/>
              <a:buChar char="Ø"/>
            </a:pPr>
            <a:endParaRPr lang="en" sz="1800" dirty="0" smtClean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139700" lvl="0" indent="0" rtl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434343"/>
              </a:buClr>
              <a:buSzPct val="100000"/>
              <a:buNone/>
            </a:pPr>
            <a:endParaRPr lang="en" sz="1800" dirty="0" smtClean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139700" lvl="0" indent="0" rtl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434343"/>
              </a:buClr>
              <a:buSzPct val="100000"/>
              <a:buNone/>
            </a:pPr>
            <a:endParaRPr lang="en" sz="1800" dirty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60950" y="43815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0" dirty="0" smtClean="0">
                <a:latin typeface="Arial" pitchFamily="34" charset="0"/>
                <a:ea typeface="Proxima Nova"/>
                <a:cs typeface="Arial" pitchFamily="34" charset="0"/>
                <a:sym typeface="Proxima Nova"/>
              </a:rPr>
              <a:t>Problem Statement </a:t>
            </a:r>
            <a:endParaRPr lang="en" sz="2800" b="0" dirty="0">
              <a:latin typeface="Arial" pitchFamily="34" charset="0"/>
              <a:ea typeface="Proxima Nova"/>
              <a:cs typeface="Arial" pitchFamily="34" charset="0"/>
              <a:sym typeface="Proxima Nova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23137" y="1200150"/>
            <a:ext cx="8222100" cy="31108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25450" lvl="0" indent="-285750">
              <a:spcAft>
                <a:spcPts val="400"/>
              </a:spcAft>
              <a:buClr>
                <a:srgbClr val="434343"/>
              </a:buClr>
              <a:buSzPct val="100000"/>
              <a:buFont typeface="Wingdings" pitchFamily="2" charset="2"/>
              <a:buChar char="Ø"/>
            </a:pPr>
            <a:r>
              <a:rPr lang="en" sz="18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" sz="18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an app that extract and recognise text from an Image and from it make a text document</a:t>
            </a:r>
            <a:r>
              <a:rPr lang="en" sz="1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" sz="18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25450" indent="-285750">
              <a:spcAft>
                <a:spcPts val="400"/>
              </a:spcAft>
              <a:buClr>
                <a:srgbClr val="434343"/>
              </a:buClr>
              <a:buSzPct val="100000"/>
              <a:buFont typeface="Wingdings" pitchFamily="2" charset="2"/>
              <a:buChar char="Ø"/>
            </a:pPr>
            <a:r>
              <a:rPr lang="en" sz="18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Image can have Different background information </a:t>
            </a:r>
          </a:p>
          <a:p>
            <a:pPr marL="139700" indent="0">
              <a:spcAft>
                <a:spcPts val="400"/>
              </a:spcAft>
              <a:buClr>
                <a:srgbClr val="434343"/>
              </a:buClr>
              <a:buSzPct val="100000"/>
              <a:buNone/>
            </a:pPr>
            <a:endParaRPr lang="en" sz="1800" dirty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139700" indent="0">
              <a:spcAft>
                <a:spcPts val="400"/>
              </a:spcAft>
              <a:buClr>
                <a:srgbClr val="434343"/>
              </a:buClr>
              <a:buSzPct val="100000"/>
              <a:buNone/>
            </a:pPr>
            <a:endParaRPr lang="en" sz="1800" dirty="0" smtClean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139700" indent="0">
              <a:spcAft>
                <a:spcPts val="400"/>
              </a:spcAft>
              <a:buClr>
                <a:srgbClr val="434343"/>
              </a:buClr>
              <a:buSzPct val="100000"/>
              <a:buNone/>
            </a:pPr>
            <a:r>
              <a:rPr lang="en" sz="18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                                   </a:t>
            </a:r>
            <a:endParaRPr lang="en" sz="1800" dirty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139700" indent="0">
              <a:spcAft>
                <a:spcPts val="400"/>
              </a:spcAft>
              <a:buClr>
                <a:srgbClr val="434343"/>
              </a:buClr>
              <a:buSzPct val="100000"/>
              <a:buNone/>
            </a:pPr>
            <a:endParaRPr lang="en" sz="1800" dirty="0" smtClean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139700" indent="0">
              <a:spcAft>
                <a:spcPts val="400"/>
              </a:spcAft>
              <a:buClr>
                <a:srgbClr val="434343"/>
              </a:buClr>
              <a:buSzPct val="100000"/>
              <a:buNone/>
            </a:pPr>
            <a:endParaRPr lang="en" sz="1800" dirty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139700" indent="0">
              <a:spcAft>
                <a:spcPts val="400"/>
              </a:spcAft>
              <a:buClr>
                <a:srgbClr val="434343"/>
              </a:buClr>
              <a:buSzPct val="100000"/>
              <a:buNone/>
            </a:pPr>
            <a:r>
              <a:rPr lang="en" sz="18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" sz="12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Hand Written Text           Discontinuous Text              Image with Background                  Blured  &amp;  complicated</a:t>
            </a:r>
            <a:endParaRPr lang="en" sz="1800" dirty="0" smtClean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139700" indent="0">
              <a:spcAft>
                <a:spcPts val="400"/>
              </a:spcAft>
              <a:buClr>
                <a:srgbClr val="434343"/>
              </a:buClr>
              <a:buSzPct val="100000"/>
              <a:buNone/>
            </a:pPr>
            <a:endParaRPr lang="en" sz="1800" dirty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2343150"/>
            <a:ext cx="1447799" cy="1472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82" y="2444302"/>
            <a:ext cx="1752601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19350"/>
            <a:ext cx="18288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3" y="2343150"/>
            <a:ext cx="16764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08550" y="43815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0" dirty="0" smtClean="0">
                <a:latin typeface="Arial" pitchFamily="34" charset="0"/>
                <a:ea typeface="Proxima Nova"/>
                <a:cs typeface="Arial" pitchFamily="34" charset="0"/>
                <a:sym typeface="Proxima Nova"/>
              </a:rPr>
              <a:t>Approach</a:t>
            </a:r>
            <a:endParaRPr lang="en" sz="3200" b="0" dirty="0">
              <a:latin typeface="Arial" pitchFamily="34" charset="0"/>
              <a:ea typeface="Proxima Nova"/>
              <a:cs typeface="Arial" pitchFamily="34" charset="0"/>
              <a:sym typeface="Proxima Nov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537" y="1351047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7982" y="1504950"/>
            <a:ext cx="1274618" cy="6858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905000" y="1733550"/>
            <a:ext cx="457200" cy="157595"/>
          </a:xfrm>
          <a:prstGeom prst="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86892" y="1469447"/>
            <a:ext cx="1274618" cy="6858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886200" y="1690255"/>
            <a:ext cx="457200" cy="157595"/>
          </a:xfrm>
          <a:prstGeom prst="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5800" y="1469447"/>
            <a:ext cx="1274618" cy="6858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Skew Correction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5867400" y="1673803"/>
            <a:ext cx="457200" cy="157595"/>
          </a:xfrm>
          <a:prstGeom prst="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45828" y="1426152"/>
            <a:ext cx="1274618" cy="6858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989619" y="2190750"/>
            <a:ext cx="155863" cy="392892"/>
          </a:xfrm>
          <a:prstGeom prst="down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24600" y="2693612"/>
            <a:ext cx="1458191" cy="6858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676900" y="2957714"/>
            <a:ext cx="533400" cy="157595"/>
          </a:xfrm>
          <a:prstGeom prst="lef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14800" y="2716125"/>
            <a:ext cx="1461654" cy="6858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Recognisation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Left Arrow 37"/>
          <p:cNvSpPr/>
          <p:nvPr/>
        </p:nvSpPr>
        <p:spPr>
          <a:xfrm>
            <a:off x="3494810" y="3003376"/>
            <a:ext cx="533400" cy="157595"/>
          </a:xfrm>
          <a:prstGeom prst="lef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25782" y="2736042"/>
            <a:ext cx="1461654" cy="6858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Editable Document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0" dirty="0" smtClean="0">
                <a:latin typeface="Arial" pitchFamily="34" charset="0"/>
                <a:ea typeface="Proxima Nova"/>
                <a:cs typeface="Arial" pitchFamily="34" charset="0"/>
                <a:sym typeface="Proxima Nova"/>
              </a:rPr>
              <a:t>Implementation</a:t>
            </a:r>
            <a:endParaRPr lang="en" sz="3200" b="0" dirty="0">
              <a:latin typeface="Arial" pitchFamily="34" charset="0"/>
              <a:ea typeface="Proxima Nova"/>
              <a:cs typeface="Arial" pitchFamily="34" charset="0"/>
              <a:sym typeface="Proxima Nova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36418" y="1123950"/>
            <a:ext cx="8283125" cy="3790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AutoNum type="arabicPeriod"/>
            </a:pPr>
            <a:r>
              <a:rPr lang="en" sz="1800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EEH Text Detector - </a:t>
            </a:r>
          </a:p>
          <a:p>
            <a:r>
              <a:rPr lang="en" sz="1000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</a:t>
            </a:r>
            <a:r>
              <a:rPr lang="en" sz="1000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      </a:t>
            </a:r>
            <a:r>
              <a:rPr lang="en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begin  </a:t>
            </a:r>
            <a:r>
              <a:rPr lang="en" sz="1000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                                                                                            </a:t>
            </a:r>
            <a:r>
              <a:rPr lang="en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Binarization :  </a:t>
            </a:r>
          </a:p>
          <a:p>
            <a:r>
              <a:rPr lang="en" sz="1000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</a:t>
            </a:r>
            <a:r>
              <a:rPr lang="en" sz="1000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            </a:t>
            </a:r>
            <a:r>
              <a:rPr lang="en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for</a:t>
            </a:r>
            <a:r>
              <a:rPr lang="en" sz="1000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all pixels (x,y) in Image                                                                  </a:t>
            </a:r>
            <a:r>
              <a:rPr lang="en-US" sz="1000" b="1" dirty="0" smtClean="0"/>
              <a:t>begin 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            take</a:t>
            </a:r>
            <a:r>
              <a:rPr lang="en-US" sz="1000" dirty="0" smtClean="0"/>
              <a:t>  max {(x,y)-(x-1,y),(x,y)-(x,y-1),(x,y)-(x-1,y+1) }                           </a:t>
            </a:r>
            <a:r>
              <a:rPr lang="en-US" sz="1000" b="1" dirty="0" smtClean="0"/>
              <a:t>for </a:t>
            </a:r>
            <a:r>
              <a:rPr lang="en-US" sz="1000" dirty="0"/>
              <a:t>all pixels (x, y) in </a:t>
            </a:r>
            <a:r>
              <a:rPr lang="en-US" sz="1000" dirty="0" smtClean="0"/>
              <a:t>image</a:t>
            </a:r>
            <a:endParaRPr lang="en-US" sz="1000" dirty="0"/>
          </a:p>
          <a:p>
            <a:r>
              <a:rPr lang="en-US" sz="1000" b="1" dirty="0" smtClean="0"/>
              <a:t>              end for                                                                                                               if </a:t>
            </a:r>
            <a:r>
              <a:rPr lang="en-US" sz="1000" dirty="0"/>
              <a:t>intensity(x, y) &lt; </a:t>
            </a:r>
            <a:r>
              <a:rPr lang="en-US" sz="1000" b="1" dirty="0" smtClean="0"/>
              <a:t>threshold</a:t>
            </a:r>
            <a:r>
              <a:rPr lang="en-US" sz="1000" dirty="0" smtClean="0"/>
              <a:t>, </a:t>
            </a:r>
            <a:r>
              <a:rPr lang="en-US" sz="1000" b="1" dirty="0"/>
              <a:t>then </a:t>
            </a:r>
            <a:endParaRPr lang="en-US" sz="1000" dirty="0"/>
          </a:p>
          <a:p>
            <a:r>
              <a:rPr lang="en-US" sz="1000" dirty="0" smtClean="0"/>
              <a:t>               </a:t>
            </a:r>
            <a:r>
              <a:rPr lang="en-US" sz="1000" b="1" dirty="0" smtClean="0"/>
              <a:t>for</a:t>
            </a:r>
            <a:r>
              <a:rPr lang="en-US" sz="1000" dirty="0" smtClean="0"/>
              <a:t> all pixels remove all non connected pixels                                                        (</a:t>
            </a:r>
            <a:r>
              <a:rPr lang="en-US" sz="1000" dirty="0"/>
              <a:t>x, y) </a:t>
            </a:r>
            <a:r>
              <a:rPr lang="en-US" sz="1000" dirty="0" smtClean="0"/>
              <a:t>is background </a:t>
            </a:r>
            <a:endParaRPr lang="en-US" sz="1000" dirty="0"/>
          </a:p>
          <a:p>
            <a:r>
              <a:rPr lang="en-US" sz="1000" b="1" dirty="0" smtClean="0"/>
              <a:t>               end for                                                                                                                 else </a:t>
            </a:r>
            <a:endParaRPr lang="en-US" sz="1000" dirty="0"/>
          </a:p>
          <a:p>
            <a:r>
              <a:rPr lang="en-US" sz="1000" b="1" dirty="0" smtClean="0"/>
              <a:t>                </a:t>
            </a:r>
            <a:r>
              <a:rPr lang="en-US" sz="1000" dirty="0" smtClean="0"/>
              <a:t>img</a:t>
            </a:r>
            <a:r>
              <a:rPr lang="en-US" sz="1000" b="1" dirty="0" smtClean="0"/>
              <a:t>= dilate</a:t>
            </a:r>
            <a:r>
              <a:rPr lang="en-US" sz="1000" dirty="0" smtClean="0"/>
              <a:t>( img,rect [2 ,5])                                                                                 (x</a:t>
            </a:r>
            <a:r>
              <a:rPr lang="en-US" sz="1000" dirty="0"/>
              <a:t>, y) is foreground </a:t>
            </a:r>
            <a:endParaRPr lang="en-US" sz="1000" dirty="0" smtClean="0"/>
          </a:p>
          <a:p>
            <a:r>
              <a:rPr lang="en-US" sz="1000" dirty="0" smtClean="0"/>
              <a:t>               </a:t>
            </a:r>
            <a:r>
              <a:rPr lang="en-US" sz="1000" b="1" dirty="0" smtClean="0"/>
              <a:t> for </a:t>
            </a:r>
            <a:r>
              <a:rPr lang="en-US" sz="1000" dirty="0" smtClean="0"/>
              <a:t>all pixels (x,y) in img                                                                                      </a:t>
            </a:r>
            <a:r>
              <a:rPr lang="en-US" sz="1000" b="1" dirty="0"/>
              <a:t>end if </a:t>
            </a:r>
            <a:r>
              <a:rPr lang="en-US" sz="1000" dirty="0" smtClean="0"/>
              <a:t>       </a:t>
            </a:r>
          </a:p>
          <a:p>
            <a:r>
              <a:rPr lang="en-US" sz="1000" b="1" dirty="0" smtClean="0"/>
              <a:t>                        if</a:t>
            </a:r>
            <a:r>
              <a:rPr lang="en-US" sz="1000" dirty="0" smtClean="0"/>
              <a:t> img(x,y)&lt;</a:t>
            </a:r>
            <a:r>
              <a:rPr lang="en-US" sz="1000" b="1" dirty="0" smtClean="0"/>
              <a:t>threshold </a:t>
            </a:r>
            <a:r>
              <a:rPr lang="en-US" sz="1000" dirty="0" smtClean="0"/>
              <a:t>                                                                        </a:t>
            </a:r>
            <a:r>
              <a:rPr lang="en-US" sz="1000" b="1" dirty="0" smtClean="0"/>
              <a:t>end for                  </a:t>
            </a:r>
            <a:endParaRPr lang="en-US" sz="1000" b="1" dirty="0"/>
          </a:p>
          <a:p>
            <a:r>
              <a:rPr lang="en-US" sz="1000" dirty="0" smtClean="0"/>
              <a:t>                             image(x,y)=0                                                                                 </a:t>
            </a:r>
            <a:r>
              <a:rPr lang="en-US" sz="1000" b="1" dirty="0" smtClean="0"/>
              <a:t>end  </a:t>
            </a:r>
            <a:r>
              <a:rPr lang="en-US" sz="1000" dirty="0" smtClean="0"/>
              <a:t>                  </a:t>
            </a:r>
            <a:endParaRPr lang="en-US" sz="1000" dirty="0"/>
          </a:p>
          <a:p>
            <a:r>
              <a:rPr lang="en-US" sz="1000" b="1" dirty="0" smtClean="0"/>
              <a:t>                         end if</a:t>
            </a:r>
          </a:p>
          <a:p>
            <a:r>
              <a:rPr lang="en-US" sz="1000" b="1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</a:t>
            </a:r>
            <a:r>
              <a:rPr lang="en-US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              Binarization</a:t>
            </a:r>
          </a:p>
          <a:p>
            <a:r>
              <a:rPr lang="en-US" sz="1000" b="1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</a:t>
            </a:r>
            <a:r>
              <a:rPr lang="en-US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              Text Extraction</a:t>
            </a:r>
          </a:p>
          <a:p>
            <a:r>
              <a:rPr lang="en-US" sz="1000" b="1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</a:t>
            </a:r>
            <a:r>
              <a:rPr lang="en-US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              Segmentation</a:t>
            </a:r>
          </a:p>
          <a:p>
            <a:r>
              <a:rPr lang="en-US" sz="1000" b="1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</a:t>
            </a:r>
            <a:r>
              <a:rPr lang="en-US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              OCR</a:t>
            </a:r>
          </a:p>
          <a:p>
            <a:r>
              <a:rPr lang="en-US" sz="1000" b="1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</a:t>
            </a:r>
            <a:r>
              <a:rPr lang="en-US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              Text Document</a:t>
            </a:r>
          </a:p>
          <a:p>
            <a:r>
              <a:rPr lang="en" sz="18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             </a:t>
            </a:r>
          </a:p>
          <a:p>
            <a:pPr marL="228600"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endParaRPr lang="en" sz="1800" dirty="0">
              <a:solidFill>
                <a:srgbClr val="434343"/>
              </a:solidFill>
              <a:latin typeface="Arial" pitchFamily="34" charset="0"/>
              <a:ea typeface="Roboto"/>
              <a:cs typeface="Arial" pitchFamily="34" charset="0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8818" y="1581150"/>
            <a:ext cx="7978324" cy="342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0" dirty="0" smtClean="0">
                <a:latin typeface="Arial" pitchFamily="34" charset="0"/>
                <a:ea typeface="Proxima Nova"/>
                <a:cs typeface="Arial" pitchFamily="34" charset="0"/>
                <a:sym typeface="Proxima Nova"/>
              </a:rPr>
              <a:t>Implementation</a:t>
            </a:r>
            <a:r>
              <a:rPr lang="en" sz="28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" sz="28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200151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2. MSE Text Detector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dirty="0" smtClean="0"/>
              <a:t>Extra Algoriths to compare result</a:t>
            </a:r>
            <a:endParaRPr lang="en-US" dirty="0"/>
          </a:p>
          <a:p>
            <a:r>
              <a:rPr lang="en-US" dirty="0" smtClean="0"/>
              <a:t>  1.  MSER     2. TRD text detector </a:t>
            </a:r>
          </a:p>
          <a:p>
            <a:r>
              <a:rPr lang="en-US" dirty="0" smtClean="0"/>
              <a:t>  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657350"/>
            <a:ext cx="6705600" cy="19812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4518" y="1761976"/>
            <a:ext cx="304923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OCR Based on Templete matcing</a:t>
            </a:r>
          </a:p>
          <a:p>
            <a:r>
              <a:rPr lang="en-US" sz="1000" dirty="0"/>
              <a:t>          in Text extracted image</a:t>
            </a:r>
          </a:p>
          <a:p>
            <a:r>
              <a:rPr lang="en-US" sz="1000" dirty="0"/>
              <a:t>               </a:t>
            </a:r>
            <a:r>
              <a:rPr lang="en-US" sz="1000" b="1" dirty="0"/>
              <a:t>for</a:t>
            </a:r>
            <a:r>
              <a:rPr lang="en-US" sz="1000" dirty="0"/>
              <a:t> all object in image</a:t>
            </a:r>
          </a:p>
          <a:p>
            <a:r>
              <a:rPr lang="en-US" sz="1000" dirty="0"/>
              <a:t>                    resize object size to templte image</a:t>
            </a:r>
          </a:p>
          <a:p>
            <a:r>
              <a:rPr lang="en-US" sz="1000" dirty="0"/>
              <a:t>                   </a:t>
            </a:r>
            <a:r>
              <a:rPr lang="en-US" sz="1000" b="1" dirty="0"/>
              <a:t>for</a:t>
            </a:r>
            <a:r>
              <a:rPr lang="en-US" sz="1000" dirty="0"/>
              <a:t> all template image</a:t>
            </a:r>
          </a:p>
          <a:p>
            <a:r>
              <a:rPr lang="en-US" sz="1000" dirty="0"/>
              <a:t>                       calculate norm matching  error </a:t>
            </a:r>
          </a:p>
          <a:p>
            <a:r>
              <a:rPr lang="en-US" sz="1000" dirty="0"/>
              <a:t>                      take minimum  norm error text image</a:t>
            </a:r>
          </a:p>
          <a:p>
            <a:r>
              <a:rPr lang="en-US" sz="1000" dirty="0"/>
              <a:t>                      put a corresponding letter  in file</a:t>
            </a:r>
          </a:p>
          <a:p>
            <a:r>
              <a:rPr lang="en-US" sz="1000" b="1" dirty="0"/>
              <a:t>                    end for</a:t>
            </a:r>
          </a:p>
          <a:p>
            <a:r>
              <a:rPr lang="en-US" sz="1000" b="1" dirty="0"/>
              <a:t>              end for </a:t>
            </a:r>
          </a:p>
          <a:p>
            <a:r>
              <a:rPr lang="en-US" sz="1000" b="1" dirty="0"/>
              <a:t>           end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8309" y="1800463"/>
            <a:ext cx="297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Extract </a:t>
            </a:r>
            <a:r>
              <a:rPr lang="en-US" sz="1000" b="1" dirty="0"/>
              <a:t>Text Region:                                          </a:t>
            </a:r>
            <a:endParaRPr lang="en-US" sz="1000" dirty="0"/>
          </a:p>
          <a:p>
            <a:r>
              <a:rPr lang="en-US" sz="1000" b="1" dirty="0" smtClean="0"/>
              <a:t>for </a:t>
            </a:r>
            <a:r>
              <a:rPr lang="en-US" sz="1000" dirty="0"/>
              <a:t>all object in binarize image                        </a:t>
            </a:r>
          </a:p>
          <a:p>
            <a:r>
              <a:rPr lang="en-US" sz="1000" b="1" dirty="0" smtClean="0"/>
              <a:t>      if  </a:t>
            </a:r>
            <a:r>
              <a:rPr lang="en-US" sz="1000" b="1" dirty="0"/>
              <a:t>min &lt; </a:t>
            </a:r>
            <a:r>
              <a:rPr lang="en-US" sz="1000" dirty="0"/>
              <a:t>minor &amp; major axis of object </a:t>
            </a:r>
            <a:r>
              <a:rPr lang="en-US" sz="1000" b="1" dirty="0"/>
              <a:t>&lt; max</a:t>
            </a:r>
          </a:p>
          <a:p>
            <a:r>
              <a:rPr lang="en-US" sz="1000" dirty="0" smtClean="0"/>
              <a:t>            keep </a:t>
            </a:r>
            <a:r>
              <a:rPr lang="en-US" sz="1000" dirty="0"/>
              <a:t>object                                                           </a:t>
            </a:r>
            <a:r>
              <a:rPr lang="en-US" sz="1000" dirty="0" smtClean="0"/>
              <a:t>       </a:t>
            </a:r>
            <a:endParaRPr lang="en-US" sz="1000" b="1" dirty="0"/>
          </a:p>
          <a:p>
            <a:r>
              <a:rPr lang="en-US" sz="1000" b="1" dirty="0" smtClean="0"/>
              <a:t>      else  </a:t>
            </a:r>
            <a:r>
              <a:rPr lang="en-US" sz="1000" dirty="0"/>
              <a:t>remove it      	</a:t>
            </a:r>
          </a:p>
          <a:p>
            <a:pPr marL="228600" lvl="0">
              <a:buClr>
                <a:srgbClr val="434343"/>
              </a:buClr>
            </a:pPr>
            <a:r>
              <a:rPr lang="en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end </a:t>
            </a:r>
            <a:r>
              <a:rPr lang="en" sz="1000" b="1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if</a:t>
            </a:r>
          </a:p>
          <a:p>
            <a:pPr marL="228600" lvl="0">
              <a:buClr>
                <a:srgbClr val="434343"/>
              </a:buClr>
            </a:pPr>
            <a:r>
              <a:rPr lang="en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if </a:t>
            </a:r>
            <a:r>
              <a:rPr lang="en" sz="1000" b="1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min &lt; </a:t>
            </a:r>
            <a:r>
              <a:rPr lang="en" sz="1000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area of object </a:t>
            </a:r>
            <a:r>
              <a:rPr lang="en" sz="1000" b="1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&lt; </a:t>
            </a:r>
            <a:r>
              <a:rPr lang="en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max</a:t>
            </a:r>
          </a:p>
          <a:p>
            <a:pPr marL="228600" lvl="0">
              <a:buClr>
                <a:srgbClr val="434343"/>
              </a:buClr>
            </a:pPr>
            <a:r>
              <a:rPr lang="en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keep </a:t>
            </a:r>
            <a:r>
              <a:rPr lang="en" sz="1000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object</a:t>
            </a:r>
          </a:p>
          <a:p>
            <a:pPr marL="228600" lvl="0">
              <a:buClr>
                <a:srgbClr val="434343"/>
              </a:buClr>
            </a:pPr>
            <a:r>
              <a:rPr lang="en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else </a:t>
            </a:r>
            <a:r>
              <a:rPr lang="en" sz="1000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remove it </a:t>
            </a:r>
          </a:p>
          <a:p>
            <a:pPr marL="228600" lvl="0">
              <a:buClr>
                <a:srgbClr val="434343"/>
              </a:buClr>
            </a:pPr>
            <a:r>
              <a:rPr lang="en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end </a:t>
            </a:r>
            <a:r>
              <a:rPr lang="en" sz="1000" b="1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if  </a:t>
            </a:r>
          </a:p>
          <a:p>
            <a:pPr marL="228600" lvl="0">
              <a:buClr>
                <a:srgbClr val="434343"/>
              </a:buClr>
            </a:pPr>
            <a:r>
              <a:rPr lang="en" sz="1000" b="1" dirty="0" smtClean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end </a:t>
            </a:r>
            <a:r>
              <a:rPr lang="en" sz="1000" b="1" dirty="0">
                <a:solidFill>
                  <a:srgbClr val="434343"/>
                </a:solidFill>
                <a:latin typeface="Arial" pitchFamily="34" charset="0"/>
                <a:ea typeface="Roboto"/>
                <a:cs typeface="Arial" pitchFamily="34" charset="0"/>
                <a:sym typeface="Roboto"/>
              </a:rPr>
              <a:t>for 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0" dirty="0" smtClean="0">
                <a:latin typeface="Arial" pitchFamily="34" charset="0"/>
                <a:ea typeface="Proxima Nova"/>
                <a:cs typeface="Arial" pitchFamily="34" charset="0"/>
                <a:sym typeface="Proxima Nova"/>
              </a:rPr>
              <a:t>Results </a:t>
            </a:r>
            <a:endParaRPr lang="en" sz="3200" b="0" dirty="0">
              <a:latin typeface="Arial" pitchFamily="34" charset="0"/>
              <a:ea typeface="Proxima Nova"/>
              <a:cs typeface="Arial" pitchFamily="34" charset="0"/>
              <a:sym typeface="Proxima Nova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96565"/>
              </p:ext>
            </p:extLst>
          </p:nvPr>
        </p:nvGraphicFramePr>
        <p:xfrm>
          <a:off x="609600" y="1276350"/>
          <a:ext cx="6858000" cy="1854200"/>
        </p:xfrm>
        <a:graphic>
          <a:graphicData uri="http://schemas.openxmlformats.org/drawingml/2006/table">
            <a:tbl>
              <a:tblPr firstRow="1" bandRow="1">
                <a:tableStyleId>{4C31C08E-2EC8-4D98-AFD4-5805374663D1}</a:tableStyleId>
              </a:tblPr>
              <a:tblGrid>
                <a:gridCol w="2407920"/>
                <a:gridCol w="1173480"/>
                <a:gridCol w="1066800"/>
                <a:gridCol w="10668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Image Type/ text detectors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OCR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EEH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MSE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MSER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Hand Written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                                                                       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Discontinuous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text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0.5608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0.7878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Background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image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0.0379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0.9240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Blur and complicated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0.9342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0" dirty="0" smtClean="0">
                <a:latin typeface="Arial" pitchFamily="34" charset="0"/>
                <a:cs typeface="Arial" pitchFamily="34" charset="0"/>
              </a:rPr>
              <a:t>Results</a:t>
            </a:r>
            <a:endParaRPr lang="en-US" sz="32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02519"/>
            <a:ext cx="1904999" cy="16025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102519"/>
            <a:ext cx="1981200" cy="1640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988219"/>
            <a:ext cx="1905000" cy="1735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9" y="3181350"/>
            <a:ext cx="1866900" cy="1657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4" y="3181349"/>
            <a:ext cx="1876425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181350"/>
            <a:ext cx="990600" cy="16383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265637" y="2705100"/>
            <a:ext cx="260032" cy="304800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424843" y="2809011"/>
            <a:ext cx="260032" cy="304800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315489" y="2809011"/>
            <a:ext cx="260032" cy="304800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0" dirty="0" smtClean="0">
                <a:latin typeface="Arial" pitchFamily="34" charset="0"/>
                <a:ea typeface="Proxima Nova"/>
                <a:cs typeface="Arial" pitchFamily="34" charset="0"/>
                <a:sym typeface="Proxima Nova"/>
              </a:rPr>
              <a:t>Contribution</a:t>
            </a:r>
            <a:endParaRPr lang="en" sz="3200" b="0" dirty="0">
              <a:latin typeface="Arial" pitchFamily="34" charset="0"/>
              <a:ea typeface="Proxima Nova"/>
              <a:cs typeface="Arial" pitchFamily="34" charset="0"/>
              <a:sym typeface="Proxima Nov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276350"/>
            <a:ext cx="8222100" cy="27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We took MSER Text Detecter from Internet resource (matlab Official ) just to compare results.(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mentioned in references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All other code are our own. We haven’t used any Internet resource or prewritten code.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We didn’t use any matlab special inbuilt function.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We used sample images from internet randomly and we create our own data sets of images to collect results.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234</TotalTime>
  <Words>562</Words>
  <Application>Microsoft Office PowerPoint</Application>
  <PresentationFormat>On-screen Show (16:9)</PresentationFormat>
  <Paragraphs>130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OCR for Camera based handled Devices </vt:lpstr>
      <vt:lpstr>Motivation </vt:lpstr>
      <vt:lpstr>Problem Statement </vt:lpstr>
      <vt:lpstr>Approach</vt:lpstr>
      <vt:lpstr>Implementation</vt:lpstr>
      <vt:lpstr>Implementation </vt:lpstr>
      <vt:lpstr>Results </vt:lpstr>
      <vt:lpstr>Results</vt:lpstr>
      <vt:lpstr>Contribution</vt:lpstr>
      <vt:lpstr>References</vt:lpstr>
      <vt:lpstr>-Thank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: Implications and Challenges</dc:title>
  <cp:lastModifiedBy>Arvind kumar</cp:lastModifiedBy>
  <cp:revision>31</cp:revision>
  <dcterms:modified xsi:type="dcterms:W3CDTF">2016-11-04T17:27:16Z</dcterms:modified>
</cp:coreProperties>
</file>