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8" r:id="rId4"/>
    <p:sldId id="279" r:id="rId5"/>
    <p:sldId id="280" r:id="rId6"/>
    <p:sldId id="281" r:id="rId7"/>
    <p:sldId id="288" r:id="rId8"/>
    <p:sldId id="282" r:id="rId9"/>
    <p:sldId id="283" r:id="rId10"/>
    <p:sldId id="284" r:id="rId11"/>
    <p:sldId id="285" r:id="rId12"/>
    <p:sldId id="274" r:id="rId13"/>
    <p:sldId id="286" r:id="rId14"/>
    <p:sldId id="287" r:id="rId15"/>
    <p:sldId id="289" r:id="rId16"/>
    <p:sldId id="277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1F7C1-57F4-407B-93D4-D29CBB868B35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D5B9-AD9C-4529-A690-A91D870D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D5B9-AD9C-4529-A690-A91D870DD7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66192" y="1810935"/>
            <a:ext cx="3634104" cy="263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24242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8536" y="1810935"/>
            <a:ext cx="3859529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24242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0"/>
                </a:moveTo>
                <a:lnTo>
                  <a:pt x="9143981" y="0"/>
                </a:lnTo>
                <a:lnTo>
                  <a:pt x="9143981" y="1685996"/>
                </a:lnTo>
                <a:lnTo>
                  <a:pt x="0" y="1685996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685996"/>
            <a:ext cx="9144000" cy="109220"/>
          </a:xfrm>
          <a:custGeom>
            <a:avLst/>
            <a:gdLst/>
            <a:ahLst/>
            <a:cxnLst/>
            <a:rect l="l" t="t" r="r" b="b"/>
            <a:pathLst>
              <a:path w="9144000" h="109219">
                <a:moveTo>
                  <a:pt x="0" y="0"/>
                </a:moveTo>
                <a:lnTo>
                  <a:pt x="9143981" y="0"/>
                </a:lnTo>
                <a:lnTo>
                  <a:pt x="9143981" y="108599"/>
                </a:lnTo>
                <a:lnTo>
                  <a:pt x="0" y="10859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83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8460" y="1959002"/>
            <a:ext cx="7827078" cy="2052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272" y="1773639"/>
            <a:ext cx="7513927" cy="2293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Using genetic algorithms to find technical trading rules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38735" marR="2154555">
              <a:lnSpc>
                <a:spcPct val="114599"/>
              </a:lnSpc>
              <a:spcBef>
                <a:spcPts val="685"/>
              </a:spcBef>
            </a:pPr>
            <a:r>
              <a:rPr lang="en-US" b="1" spc="-25" dirty="0" smtClean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r>
              <a:rPr sz="1800" b="1" spc="-25" dirty="0" smtClean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lang="en-US" sz="1800" b="1" spc="-25" dirty="0" smtClean="0">
                <a:solidFill>
                  <a:srgbClr val="FFFFFF"/>
                </a:solidFill>
                <a:latin typeface="Arial"/>
                <a:cs typeface="Arial"/>
              </a:rPr>
              <a:t>72</a:t>
            </a:r>
            <a:r>
              <a:rPr sz="1800" b="1" spc="-2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b="1" spc="-35" dirty="0" smtClean="0">
                <a:solidFill>
                  <a:srgbClr val="FFFFFF"/>
                </a:solidFill>
                <a:latin typeface="Arial"/>
                <a:cs typeface="Arial"/>
              </a:rPr>
              <a:t>Data Mining</a:t>
            </a:r>
            <a:r>
              <a:rPr sz="1800" b="1" spc="-60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endParaRPr lang="en-US" sz="1800" b="1" spc="-6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8735" marR="2154555">
              <a:lnSpc>
                <a:spcPct val="114599"/>
              </a:lnSpc>
              <a:spcBef>
                <a:spcPts val="685"/>
              </a:spcBef>
            </a:pPr>
            <a:r>
              <a:rPr sz="1800" b="1" spc="-100" dirty="0" smtClean="0">
                <a:solidFill>
                  <a:srgbClr val="FFFFFF"/>
                </a:solidFill>
                <a:latin typeface="Arial"/>
                <a:cs typeface="Arial"/>
              </a:rPr>
              <a:t>Group </a:t>
            </a:r>
            <a:r>
              <a:rPr lang="en-US" b="1" spc="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b="1" spc="-17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615553"/>
          </a:xfrm>
        </p:spPr>
        <p:txBody>
          <a:bodyPr/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</a:rPr>
              <a:t>DATA Visualization 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733550"/>
            <a:ext cx="8763000" cy="36933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Time division of data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- training period:- period to develop new rules.( five years in our case)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- selection period:- period to select best fitted rules.( two years 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- test period:- period to check if given rules is better than buy-and-hold strategy.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(remaining years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limitations</a:t>
            </a:r>
          </a:p>
          <a:p>
            <a:r>
              <a:rPr lang="en-US" sz="2000" dirty="0" smtClean="0"/>
              <a:t>       - population of size 500.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- maximum genetic structure node = 100.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- maximum level of nodes = 10.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- Evolution </a:t>
            </a:r>
            <a:r>
              <a:rPr lang="en-US" sz="2000" dirty="0"/>
              <a:t>continues </a:t>
            </a:r>
            <a:r>
              <a:rPr lang="en-US" sz="2000" dirty="0" smtClean="0"/>
              <a:t>for a </a:t>
            </a:r>
            <a:r>
              <a:rPr lang="en-US" sz="2000" dirty="0"/>
              <a:t>maximum of 50 generations, or until there is no </a:t>
            </a:r>
            <a:r>
              <a:rPr lang="en-US" sz="2000" dirty="0" smtClean="0"/>
              <a:t>    improvement </a:t>
            </a:r>
            <a:r>
              <a:rPr lang="en-US" sz="2000" dirty="0"/>
              <a:t>for 25 </a:t>
            </a:r>
            <a:r>
              <a:rPr lang="en-US" sz="2000" dirty="0" smtClean="0"/>
              <a:t>generations.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8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615553"/>
          </a:xfrm>
        </p:spPr>
        <p:txBody>
          <a:bodyPr/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</a:rPr>
              <a:t>Results of data visualization (c=.25%)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99" y="1733550"/>
            <a:ext cx="8545801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89 trading rules in the 100 </a:t>
            </a:r>
            <a:r>
              <a:rPr lang="en-US" sz="2000" dirty="0" smtClean="0"/>
              <a:t>trials ( -</a:t>
            </a:r>
            <a:r>
              <a:rPr lang="en-US" sz="2000" dirty="0" err="1" smtClean="0"/>
              <a:t>ve</a:t>
            </a:r>
            <a:r>
              <a:rPr lang="en-US" sz="2000" dirty="0" smtClean="0"/>
              <a:t> return rules are excluded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Excess returns are predominantly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trading frequency is relatively </a:t>
            </a:r>
            <a:r>
              <a:rPr lang="en-US" sz="2000" dirty="0" smtClean="0"/>
              <a:t>low ( avg.  n=  3.8 per year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rules are long in the market for 57% of the </a:t>
            </a:r>
            <a:r>
              <a:rPr lang="en-US" sz="2000" dirty="0" smtClean="0"/>
              <a:t>days. ( in days/ total days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 are generally </a:t>
            </a:r>
            <a:r>
              <a:rPr lang="en-US" sz="2000" dirty="0" smtClean="0"/>
              <a:t>consistent, except 1929</a:t>
            </a:r>
            <a:r>
              <a:rPr lang="en-US" sz="2000" i="1" dirty="0"/>
              <a:t>-</a:t>
            </a:r>
            <a:r>
              <a:rPr lang="en-US" sz="2000" dirty="0" smtClean="0"/>
              <a:t>1935 </a:t>
            </a:r>
            <a:r>
              <a:rPr lang="en-US" sz="2000" dirty="0"/>
              <a:t>and </a:t>
            </a:r>
            <a:r>
              <a:rPr lang="en-US" sz="2000" dirty="0" smtClean="0"/>
              <a:t>1969</a:t>
            </a:r>
            <a:r>
              <a:rPr lang="en-US" sz="2000" i="1" dirty="0" smtClean="0"/>
              <a:t>-</a:t>
            </a:r>
            <a:r>
              <a:rPr lang="en-US" sz="2000" dirty="0" smtClean="0"/>
              <a:t>1975 (N</a:t>
            </a:r>
            <a:r>
              <a:rPr lang="en-US" sz="1000" dirty="0" smtClean="0"/>
              <a:t>s </a:t>
            </a:r>
            <a:r>
              <a:rPr lang="en-US" sz="2000" dirty="0" smtClean="0"/>
              <a:t>&gt; </a:t>
            </a:r>
            <a:r>
              <a:rPr lang="en-US" sz="2000" dirty="0" err="1" smtClean="0"/>
              <a:t>N</a:t>
            </a:r>
            <a:r>
              <a:rPr lang="en-US" sz="1000" dirty="0" err="1" smtClean="0"/>
              <a:t>b</a:t>
            </a:r>
            <a:r>
              <a:rPr lang="en-US" sz="20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Return during in period is higher and during out is lower. The difference(t)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 = samples </a:t>
            </a:r>
            <a:r>
              <a:rPr lang="en-US" sz="2000" dirty="0" err="1" smtClean="0"/>
              <a:t>s.d.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</a:t>
            </a:r>
            <a:r>
              <a:rPr lang="en-US" sz="1000" dirty="0" err="1" smtClean="0"/>
              <a:t>b</a:t>
            </a:r>
            <a:r>
              <a:rPr lang="en-US" sz="1000" dirty="0" smtClean="0"/>
              <a:t> </a:t>
            </a:r>
            <a:r>
              <a:rPr lang="en-US" sz="2000" dirty="0" smtClean="0"/>
              <a:t> and </a:t>
            </a:r>
            <a:r>
              <a:rPr lang="en-US" sz="2000" dirty="0" err="1" smtClean="0"/>
              <a:t>r</a:t>
            </a:r>
            <a:r>
              <a:rPr lang="en-US" sz="1000" dirty="0" err="1" smtClean="0"/>
              <a:t>s</a:t>
            </a:r>
            <a:r>
              <a:rPr lang="en-US" sz="1000" dirty="0" smtClean="0"/>
              <a:t>  </a:t>
            </a:r>
            <a:r>
              <a:rPr lang="en-US" sz="2000" dirty="0" smtClean="0"/>
              <a:t>are return of in and out,  </a:t>
            </a:r>
            <a:r>
              <a:rPr lang="en-US" sz="2000" dirty="0" err="1" smtClean="0"/>
              <a:t>N</a:t>
            </a:r>
            <a:r>
              <a:rPr lang="en-US" sz="1000" dirty="0" err="1" smtClean="0"/>
              <a:t>b</a:t>
            </a:r>
            <a:r>
              <a:rPr lang="en-US" sz="1000" dirty="0" smtClean="0"/>
              <a:t> </a:t>
            </a:r>
            <a:r>
              <a:rPr lang="en-US" sz="2000" dirty="0" smtClean="0"/>
              <a:t>and N</a:t>
            </a:r>
            <a:r>
              <a:rPr lang="en-US" sz="1000" dirty="0" smtClean="0"/>
              <a:t>s </a:t>
            </a:r>
            <a:r>
              <a:rPr lang="en-US" sz="2000" dirty="0" smtClean="0"/>
              <a:t> are no. of in and out days, </a:t>
            </a:r>
          </a:p>
          <a:p>
            <a:r>
              <a:rPr lang="en-US" sz="2000" dirty="0" smtClean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649502"/>
            <a:ext cx="4085714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8545801" cy="882061"/>
          </a:xfrm>
          <a:prstGeom prst="rect">
            <a:avLst/>
          </a:prstGeom>
        </p:spPr>
        <p:txBody>
          <a:bodyPr vert="horz" wrap="square" lIns="0" tIns="263930" rIns="0" bIns="0" rtlCol="0">
            <a:spAutoFit/>
          </a:bodyPr>
          <a:lstStyle/>
          <a:p>
            <a:pPr marL="258445" algn="ctr">
              <a:lnSpc>
                <a:spcPct val="100000"/>
              </a:lnSpc>
            </a:pPr>
            <a:r>
              <a:rPr lang="en-US" sz="4000" b="0" spc="140" dirty="0" smtClean="0">
                <a:solidFill>
                  <a:schemeClr val="tx1"/>
                </a:solidFill>
              </a:rPr>
              <a:t>Effects of trading cost</a:t>
            </a:r>
            <a:endParaRPr sz="4000" b="0" spc="14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888536" y="1810935"/>
            <a:ext cx="3859529" cy="3139321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     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High trading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Low trading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ve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avg. excess return for most of the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r is –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ve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for most of the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lower returns and poor forecasting 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same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6192" y="1810935"/>
            <a:ext cx="3634104" cy="3139321"/>
          </a:xfrm>
        </p:spPr>
        <p:txBody>
          <a:bodyPr/>
          <a:lstStyle/>
          <a:p>
            <a:r>
              <a:rPr lang="en-US" dirty="0" smtClean="0"/>
              <a:t> 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low trading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high trading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+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ve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avg. excess return for most of the rules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r is +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ve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for most of the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igher returns and better forecasting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Volatility and trading days are unaffected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8" y="514350"/>
            <a:ext cx="8545801" cy="615553"/>
          </a:xfrm>
        </p:spPr>
        <p:txBody>
          <a:bodyPr/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</a:rPr>
              <a:t>Forecasting based on volatility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97" y="1733550"/>
            <a:ext cx="8545801" cy="2462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Low volatility gives less 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Expected volatility:- related to expected excess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Upward volatility forecasting:-  if( volatility &gt; expected volatility)</a:t>
            </a:r>
          </a:p>
          <a:p>
            <a:r>
              <a:rPr lang="en-US" sz="2000" dirty="0" smtClean="0"/>
              <a:t>     - chance of high return in future but low stock prices in present gives low return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Downward volatility forecasting:- if( volatility &lt; expected volatility )</a:t>
            </a:r>
          </a:p>
          <a:p>
            <a:r>
              <a:rPr lang="en-US" sz="2000" dirty="0" smtClean="0"/>
              <a:t>     - chance of lower return in future but high stock prices in present gives high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return.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low volatility leads to high investment.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95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615553"/>
          </a:xfrm>
        </p:spPr>
        <p:txBody>
          <a:bodyPr/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</a:rPr>
              <a:t>Robustness of the Results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98" y="1733550"/>
            <a:ext cx="8545801" cy="2462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Measuring robustness by incorporating a lag of one day in the implementation of trades.</a:t>
            </a:r>
          </a:p>
          <a:p>
            <a:r>
              <a:rPr lang="en-US" sz="2000" dirty="0" smtClean="0"/>
              <a:t>      - average(</a:t>
            </a:r>
            <a:r>
              <a:rPr lang="en-US" sz="2000" dirty="0" err="1" smtClean="0"/>
              <a:t>r</a:t>
            </a:r>
            <a:r>
              <a:rPr lang="en-US" sz="1000" dirty="0" err="1" smtClean="0"/>
              <a:t>b</a:t>
            </a:r>
            <a:r>
              <a:rPr lang="en-US" sz="2000" dirty="0" err="1" smtClean="0"/>
              <a:t>-r</a:t>
            </a:r>
            <a:r>
              <a:rPr lang="en-US" sz="1000" dirty="0" err="1" smtClean="0"/>
              <a:t>s</a:t>
            </a:r>
            <a:r>
              <a:rPr lang="en-US" sz="2000" dirty="0" smtClean="0"/>
              <a:t>) falls from seven to two basis points.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- low trading cost has a little difference between </a:t>
            </a:r>
            <a:r>
              <a:rPr lang="en-US" sz="2000" dirty="0" err="1" smtClean="0"/>
              <a:t>r</a:t>
            </a:r>
            <a:r>
              <a:rPr lang="en-US" sz="1000" dirty="0" err="1" smtClean="0"/>
              <a:t>b</a:t>
            </a:r>
            <a:r>
              <a:rPr lang="en-US" sz="1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/>
              <a:t>r</a:t>
            </a:r>
            <a:r>
              <a:rPr lang="en-US" sz="1000" dirty="0" err="1" smtClean="0"/>
              <a:t>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- patterns for reduced volatility still holds.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Results are more robust for high trading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day delay to trading signal remove most of forecasting ability.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19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615553"/>
          </a:xfrm>
        </p:spPr>
        <p:txBody>
          <a:bodyPr/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</a:rPr>
              <a:t>Conclusions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99" y="1733550"/>
            <a:ext cx="8545801" cy="18466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Most of the trades are profitable without trading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Rules take long position when return is +</a:t>
            </a:r>
            <a:r>
              <a:rPr lang="en-US" sz="2000" dirty="0" err="1" smtClean="0"/>
              <a:t>ve</a:t>
            </a:r>
            <a:r>
              <a:rPr lang="en-US" sz="2000" dirty="0" smtClean="0"/>
              <a:t> and daily volatility is low, stay out of</a:t>
            </a:r>
          </a:p>
          <a:p>
            <a:r>
              <a:rPr lang="en-US" sz="2000" dirty="0" smtClean="0"/>
              <a:t>     the market if volatility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equilibrium, positive return is related to volatility.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Stay in the market if risk is low.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03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567" y="3374322"/>
            <a:ext cx="278511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b="1" spc="185" dirty="0">
                <a:solidFill>
                  <a:srgbClr val="FFFFFF"/>
                </a:solidFill>
                <a:latin typeface="Calibri"/>
                <a:cs typeface="Calibri"/>
              </a:rPr>
              <a:t>-Thank</a:t>
            </a:r>
            <a:r>
              <a:rPr sz="4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spc="28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0"/>
                </a:moveTo>
                <a:lnTo>
                  <a:pt x="3276593" y="0"/>
                </a:lnTo>
                <a:lnTo>
                  <a:pt x="3276593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6593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593" y="0"/>
            <a:ext cx="109220" cy="5143500"/>
          </a:xfrm>
          <a:custGeom>
            <a:avLst/>
            <a:gdLst/>
            <a:ahLst/>
            <a:cxnLst/>
            <a:rect l="l" t="t" r="r" b="b"/>
            <a:pathLst>
              <a:path w="109220" h="5143500">
                <a:moveTo>
                  <a:pt x="0" y="5143489"/>
                </a:moveTo>
                <a:lnTo>
                  <a:pt x="0" y="0"/>
                </a:lnTo>
                <a:lnTo>
                  <a:pt x="108599" y="0"/>
                </a:lnTo>
                <a:lnTo>
                  <a:pt x="108599" y="5143489"/>
                </a:lnTo>
                <a:lnTo>
                  <a:pt x="0" y="514348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</a:pPr>
            <a:r>
              <a:rPr sz="3600" spc="300" dirty="0"/>
              <a:t>GROUP</a:t>
            </a:r>
            <a:r>
              <a:rPr sz="3600" spc="30" dirty="0"/>
              <a:t> </a:t>
            </a:r>
            <a:endParaRPr sz="3600" dirty="0"/>
          </a:p>
          <a:p>
            <a:pPr marL="12700">
              <a:lnSpc>
                <a:spcPts val="2230"/>
              </a:lnSpc>
            </a:pPr>
            <a:r>
              <a:rPr sz="2000" spc="120" dirty="0"/>
              <a:t>TEAM</a:t>
            </a:r>
            <a:r>
              <a:rPr sz="2000" spc="-30" dirty="0"/>
              <a:t> </a:t>
            </a:r>
            <a:r>
              <a:rPr sz="2000" spc="130" dirty="0"/>
              <a:t>MEMBERS</a:t>
            </a:r>
            <a:endParaRPr sz="200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2487"/>
              </p:ext>
            </p:extLst>
          </p:nvPr>
        </p:nvGraphicFramePr>
        <p:xfrm>
          <a:off x="3747838" y="915086"/>
          <a:ext cx="3299516" cy="3215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720"/>
                <a:gridCol w="798796"/>
              </a:tblGrid>
              <a:tr h="236513">
                <a:tc>
                  <a:txBody>
                    <a:bodyPr/>
                    <a:lstStyle/>
                    <a:p>
                      <a:pPr marL="22225">
                        <a:lnSpc>
                          <a:spcPts val="1435"/>
                        </a:lnSpc>
                      </a:pPr>
                      <a:r>
                        <a:rPr lang="en-US" sz="1500" b="0" spc="114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Maneesh</a:t>
                      </a:r>
                      <a:r>
                        <a:rPr lang="en-US" sz="1500" b="0" spc="114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Kumar </a:t>
                      </a:r>
                      <a:endParaRPr sz="15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1435"/>
                        </a:lnSpc>
                      </a:pPr>
                      <a:r>
                        <a:rPr lang="en-US" sz="1500" spc="40" dirty="0" smtClean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13381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2944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500" b="0" spc="11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Siddharth</a:t>
                      </a:r>
                      <a:r>
                        <a:rPr lang="en-US" sz="1500" b="0" spc="11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spc="110" baseline="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Saurav</a:t>
                      </a:r>
                      <a:endParaRPr sz="15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2944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500" b="0" spc="9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Nikhil</a:t>
                      </a:r>
                      <a:r>
                        <a:rPr lang="en-US" sz="1500" b="0" spc="9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spc="90" baseline="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Sahu</a:t>
                      </a:r>
                      <a:endParaRPr sz="15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2944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500" b="0" spc="9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Anshul</a:t>
                      </a:r>
                      <a:r>
                        <a:rPr lang="en-US" sz="1500" b="0" spc="9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spc="9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Gautam</a:t>
                      </a:r>
                      <a:endParaRPr sz="15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2944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Varun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Rathi</a:t>
                      </a:r>
                      <a:endParaRPr sz="15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2944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32907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2944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2944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2944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2944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615553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98" y="1959002"/>
            <a:ext cx="8545801" cy="2462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Rules prediction for S&amp;P index based on previous years prices, some macroeconomics terms and transition cost using genetic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Identification of “in” and “out” situation based on volatility and daily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Rules for returns above the buy-and-hold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Identification of high return and low volatility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Why genetic algorithm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- </a:t>
            </a:r>
            <a:r>
              <a:rPr lang="en-US" sz="2000" dirty="0"/>
              <a:t>can work on old </a:t>
            </a:r>
            <a:r>
              <a:rPr lang="en-US" sz="2000" dirty="0" smtClean="0"/>
              <a:t>data.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- </a:t>
            </a:r>
            <a:r>
              <a:rPr lang="en-US" sz="2000" dirty="0"/>
              <a:t>avoids a potential bias caused by ex post </a:t>
            </a:r>
            <a:r>
              <a:rPr lang="en-US" sz="2000" dirty="0" smtClean="0"/>
              <a:t>selection.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2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615553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Genetic Algorithms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99" y="1959002"/>
            <a:ext cx="8545801" cy="2462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Rules based algorithm</a:t>
            </a:r>
          </a:p>
          <a:p>
            <a:r>
              <a:rPr lang="en-US" sz="2000" dirty="0" smtClean="0"/>
              <a:t>    - </a:t>
            </a:r>
            <a:r>
              <a:rPr lang="en-US" sz="2000" spc="-70" dirty="0">
                <a:cs typeface="Lucida Sans"/>
              </a:rPr>
              <a:t>Define initial rules (parents rules) and find best </a:t>
            </a:r>
            <a:r>
              <a:rPr lang="en-US" sz="2000" spc="-70" dirty="0" smtClean="0">
                <a:cs typeface="Lucida Sans"/>
              </a:rPr>
              <a:t>rules based on fitness function.</a:t>
            </a:r>
          </a:p>
          <a:p>
            <a:r>
              <a:rPr lang="en-US" sz="2000" spc="-70" dirty="0">
                <a:cs typeface="Lucida Sans"/>
              </a:rPr>
              <a:t> </a:t>
            </a:r>
            <a:r>
              <a:rPr lang="en-US" sz="2000" spc="-70" dirty="0" smtClean="0">
                <a:cs typeface="Lucida Sans"/>
              </a:rPr>
              <a:t>    - Create </a:t>
            </a:r>
            <a:r>
              <a:rPr lang="en-US" sz="2000" spc="-70" dirty="0">
                <a:cs typeface="Lucida Sans"/>
              </a:rPr>
              <a:t>new rules </a:t>
            </a:r>
            <a:r>
              <a:rPr lang="en-US" sz="2000" spc="-70" dirty="0" smtClean="0">
                <a:cs typeface="Lucida Sans"/>
              </a:rPr>
              <a:t>(offspring</a:t>
            </a:r>
            <a:r>
              <a:rPr lang="en-US" sz="2000" spc="-70" dirty="0">
                <a:cs typeface="Lucida Sans"/>
              </a:rPr>
              <a:t>) from parents and replace weak parent rules</a:t>
            </a:r>
            <a:r>
              <a:rPr lang="en-US" sz="2000" spc="-70" dirty="0" smtClean="0">
                <a:cs typeface="Lucida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Genetic programming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- </a:t>
            </a:r>
            <a:r>
              <a:rPr lang="en-US" sz="2000" dirty="0">
                <a:cs typeface="Lucida Sans"/>
              </a:rPr>
              <a:t>Based on decision tree and building </a:t>
            </a:r>
            <a:r>
              <a:rPr lang="en-US" sz="2000" dirty="0" smtClean="0">
                <a:cs typeface="Lucida Sans"/>
              </a:rPr>
              <a:t>blocks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- C</a:t>
            </a:r>
            <a:r>
              <a:rPr lang="en-US" sz="2000" dirty="0" smtClean="0">
                <a:cs typeface="Lucida Sans"/>
              </a:rPr>
              <a:t>onsider </a:t>
            </a:r>
            <a:r>
              <a:rPr lang="en-US" sz="2000" dirty="0">
                <a:cs typeface="Lucida Sans"/>
              </a:rPr>
              <a:t>decision tree as a rule and apply rule based algorithm</a:t>
            </a:r>
            <a:r>
              <a:rPr lang="en-US" sz="2000" dirty="0" smtClean="0">
                <a:cs typeface="Lucida Sans"/>
              </a:rPr>
              <a:t>.</a:t>
            </a:r>
          </a:p>
          <a:p>
            <a:r>
              <a:rPr lang="en-US" sz="2000" dirty="0">
                <a:cs typeface="Lucida Sans"/>
              </a:rPr>
              <a:t> </a:t>
            </a:r>
            <a:r>
              <a:rPr lang="en-US" sz="2000" dirty="0" smtClean="0">
                <a:cs typeface="Lucida Sans"/>
              </a:rPr>
              <a:t>   - Exchange same type of sub-trees to perform offspring.</a:t>
            </a:r>
            <a:endParaRPr lang="en-US" sz="2000" dirty="0">
              <a:cs typeface="Lucida Sans"/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888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615553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Trading Rules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550" y="1733550"/>
            <a:ext cx="8566350" cy="33855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 ante optimal trading rules:-</a:t>
            </a:r>
          </a:p>
          <a:p>
            <a:r>
              <a:rPr lang="en-US" sz="2400" dirty="0" smtClean="0"/>
              <a:t>   </a:t>
            </a:r>
            <a:r>
              <a:rPr lang="en-US" sz="2000" dirty="0" smtClean="0"/>
              <a:t>- only rules structure is important.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- create structural function only(finding local minima/maxima etc.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- use more traditional and optimal rules to avoid data snooping.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Genetic algorithm to trading rules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- decision rules:- decide “in” and “out” condition(class label).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- trading rules:- decide “sell” and “buy” signal.</a:t>
            </a:r>
          </a:p>
          <a:p>
            <a:r>
              <a:rPr lang="en-US" sz="2400" dirty="0" smtClean="0"/>
              <a:t>   </a:t>
            </a:r>
            <a:r>
              <a:rPr lang="en-US" sz="2000" dirty="0" smtClean="0"/>
              <a:t>- trading strategy :- if ( in &amp;&amp; sell) switch to out;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if ( out &amp;&amp; buy) switch to in;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else do nothing.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4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615553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Trading Rules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99" y="1959002"/>
            <a:ext cx="8545801" cy="3077766"/>
          </a:xfrm>
        </p:spPr>
        <p:txBody>
          <a:bodyPr/>
          <a:lstStyle/>
          <a:p>
            <a:r>
              <a:rPr lang="en-US" sz="2000" dirty="0" smtClean="0"/>
              <a:t>  - Trade functions:- Boolean and real. </a:t>
            </a:r>
            <a:endParaRPr lang="en-US" sz="2000" dirty="0"/>
          </a:p>
          <a:p>
            <a:r>
              <a:rPr lang="en-US" sz="2000" dirty="0" smtClean="0"/>
              <a:t>      - closing price=f(price), </a:t>
            </a:r>
            <a:r>
              <a:rPr lang="en-US" sz="2000" dirty="0" err="1" smtClean="0"/>
              <a:t>day_lag</a:t>
            </a:r>
            <a:r>
              <a:rPr lang="en-US" sz="2000" dirty="0" smtClean="0"/>
              <a:t>=f(lag) etc.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&lt;                                          &gt;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           average        price              </a:t>
            </a:r>
            <a:r>
              <a:rPr lang="en-US" sz="2000" dirty="0" err="1" smtClean="0"/>
              <a:t>price</a:t>
            </a:r>
            <a:r>
              <a:rPr lang="en-US" sz="2000" dirty="0" smtClean="0"/>
              <a:t>          maximum</a:t>
            </a:r>
          </a:p>
          <a:p>
            <a:endParaRPr lang="en-US" sz="2000" dirty="0"/>
          </a:p>
          <a:p>
            <a:r>
              <a:rPr lang="en-US" sz="2000" dirty="0" smtClean="0"/>
              <a:t>              50                                                              30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moving avg. rule                          trading range rule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- new rules using functions and genetic trees.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295400" y="2800350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2800350"/>
            <a:ext cx="457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37147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10000" y="280035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0" y="2797435"/>
            <a:ext cx="381000" cy="68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856" y="379095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2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615553"/>
          </a:xfrm>
        </p:spPr>
        <p:txBody>
          <a:bodyPr/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</a:rPr>
              <a:t>Examples of trading rules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99" y="1733550"/>
            <a:ext cx="8545801" cy="33855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Price* minimum(price) – 0.0688*price &gt; .8963 ( normalize price are above .89)</a:t>
            </a:r>
          </a:p>
          <a:p>
            <a:r>
              <a:rPr lang="en-US" sz="2000" dirty="0" smtClean="0"/>
              <a:t>                                                      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set day=0 if signal=“buy”;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end while signal=“sell”;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-continue it for other rules.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    AND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set day=0 if signal=“sell”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end while signal=“buy”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- continue it for others rules.</a:t>
            </a:r>
          </a:p>
          <a:p>
            <a:endParaRPr lang="en-US" sz="2000" dirty="0"/>
          </a:p>
          <a:p>
            <a:r>
              <a:rPr lang="en-US" sz="2000" dirty="0" smtClean="0"/>
              <a:t>tree structure of trading rule for 1964-1968.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76902"/>
            <a:ext cx="2257681" cy="2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615553"/>
          </a:xfrm>
        </p:spPr>
        <p:txBody>
          <a:bodyPr/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</a:rPr>
              <a:t>Fitness Measure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733550"/>
            <a:ext cx="8616300" cy="29546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Fitness measure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-</a:t>
            </a:r>
            <a:r>
              <a:rPr lang="en-US" sz="2000" dirty="0" smtClean="0"/>
              <a:t> </a:t>
            </a:r>
            <a:r>
              <a:rPr lang="en-US" sz="2000" dirty="0"/>
              <a:t>excess return over the </a:t>
            </a:r>
            <a:r>
              <a:rPr lang="en-US" sz="2000" dirty="0" smtClean="0"/>
              <a:t>buy-and-hold strategy during training period.</a:t>
            </a:r>
          </a:p>
          <a:p>
            <a:r>
              <a:rPr lang="en-US" sz="2000" dirty="0" smtClean="0"/>
              <a:t>                             </a:t>
            </a:r>
          </a:p>
          <a:p>
            <a:r>
              <a:rPr lang="en-US" sz="2000" dirty="0" smtClean="0"/>
              <a:t>                     </a:t>
            </a:r>
          </a:p>
          <a:p>
            <a:r>
              <a:rPr lang="en-US" sz="2000" dirty="0" smtClean="0"/>
              <a:t>             </a:t>
            </a:r>
            <a:r>
              <a:rPr lang="el-GR" sz="2000" dirty="0" smtClean="0"/>
              <a:t>Π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2000" dirty="0" smtClean="0"/>
              <a:t>c = </a:t>
            </a:r>
            <a:r>
              <a:rPr lang="en-US" sz="1600" dirty="0" smtClean="0"/>
              <a:t> </a:t>
            </a:r>
            <a:r>
              <a:rPr lang="en-US" sz="2000" dirty="0" smtClean="0"/>
              <a:t>transaction cost</a:t>
            </a:r>
            <a:r>
              <a:rPr lang="en-US" sz="1600" dirty="0" smtClean="0"/>
              <a:t> ,     </a:t>
            </a:r>
            <a:r>
              <a:rPr lang="en-US" sz="2000" dirty="0" smtClean="0"/>
              <a:t>P</a:t>
            </a:r>
            <a:r>
              <a:rPr lang="en-US" sz="1600" dirty="0" smtClean="0"/>
              <a:t>t = </a:t>
            </a:r>
            <a:r>
              <a:rPr lang="en-US" sz="2000" dirty="0" smtClean="0"/>
              <a:t>closing price on day t , </a:t>
            </a:r>
            <a:r>
              <a:rPr lang="en-US" sz="1600" dirty="0" smtClean="0"/>
              <a:t> </a:t>
            </a:r>
            <a:r>
              <a:rPr lang="el-GR" sz="2000" dirty="0" smtClean="0"/>
              <a:t>Π</a:t>
            </a:r>
            <a:r>
              <a:rPr lang="en-US" sz="1600" dirty="0" err="1" smtClean="0"/>
              <a:t>i</a:t>
            </a:r>
            <a:r>
              <a:rPr lang="en-US" sz="1600" dirty="0" smtClean="0"/>
              <a:t> = </a:t>
            </a:r>
            <a:r>
              <a:rPr lang="en-US" sz="2000" dirty="0" smtClean="0"/>
              <a:t>simple return.</a:t>
            </a:r>
            <a:r>
              <a:rPr lang="en-US" sz="1600" dirty="0" smtClean="0"/>
              <a:t>                      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40410"/>
            <a:ext cx="4533333" cy="9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53917"/>
            <a:ext cx="3066667" cy="42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810" y="3030682"/>
            <a:ext cx="3276190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99" y="654734"/>
            <a:ext cx="8545801" cy="615553"/>
          </a:xfrm>
        </p:spPr>
        <p:txBody>
          <a:bodyPr/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</a:rPr>
              <a:t>Fitness Measure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99" y="1733550"/>
            <a:ext cx="8545801" cy="3385542"/>
          </a:xfrm>
        </p:spPr>
        <p:txBody>
          <a:bodyPr/>
          <a:lstStyle/>
          <a:p>
            <a:r>
              <a:rPr lang="en-US" sz="2000" dirty="0" smtClean="0"/>
              <a:t>  - </a:t>
            </a:r>
            <a:r>
              <a:rPr lang="en-US" sz="2000" dirty="0"/>
              <a:t>continuously compounded </a:t>
            </a:r>
            <a:r>
              <a:rPr lang="en-US" sz="2000" dirty="0" smtClean="0"/>
              <a:t>return(r)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                return </a:t>
            </a:r>
            <a:r>
              <a:rPr lang="en-US" sz="2000" dirty="0"/>
              <a:t>for the </a:t>
            </a:r>
            <a:r>
              <a:rPr lang="en-US" sz="2000" dirty="0" smtClean="0"/>
              <a:t>buy-and-hold strategy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                            Excess return or fitness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i="1" dirty="0" err="1" smtClean="0"/>
              <a:t>r</a:t>
            </a:r>
            <a:r>
              <a:rPr lang="en-US" sz="1000" i="1" dirty="0" err="1" smtClean="0"/>
              <a:t>f</a:t>
            </a:r>
            <a:r>
              <a:rPr lang="en-US" sz="1000" i="1" dirty="0" smtClean="0"/>
              <a:t> </a:t>
            </a:r>
            <a:r>
              <a:rPr lang="en-US" sz="2000" i="1" dirty="0" smtClean="0"/>
              <a:t>(t) </a:t>
            </a:r>
            <a:r>
              <a:rPr lang="en-US" sz="2000" dirty="0" smtClean="0"/>
              <a:t>= risk free rate on day t,  T = trading days,  n = no. of trades.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I</a:t>
            </a:r>
            <a:r>
              <a:rPr lang="en-US" sz="1000" dirty="0" err="1" smtClean="0"/>
              <a:t>b</a:t>
            </a:r>
            <a:r>
              <a:rPr lang="en-US" sz="2000" dirty="0" smtClean="0"/>
              <a:t> (t) and I</a:t>
            </a:r>
            <a:r>
              <a:rPr lang="en-US" sz="1600" dirty="0" smtClean="0"/>
              <a:t>s </a:t>
            </a:r>
            <a:r>
              <a:rPr lang="en-US" sz="2000" dirty="0" smtClean="0"/>
              <a:t>(t) are buy and sell indicators.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62892"/>
            <a:ext cx="6000000" cy="9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60912"/>
            <a:ext cx="3285714" cy="9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037873"/>
            <a:ext cx="1895238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1048</Words>
  <Application>Microsoft Office PowerPoint</Application>
  <PresentationFormat>On-screen Show (16:9)</PresentationFormat>
  <Paragraphs>146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Lucida Sans</vt:lpstr>
      <vt:lpstr>Office Theme</vt:lpstr>
      <vt:lpstr>PowerPoint Presentation</vt:lpstr>
      <vt:lpstr>GROUP  TEAM MEMBERS</vt:lpstr>
      <vt:lpstr>Introduction</vt:lpstr>
      <vt:lpstr>Genetic Algorithms</vt:lpstr>
      <vt:lpstr>Trading Rules</vt:lpstr>
      <vt:lpstr>Trading Rules</vt:lpstr>
      <vt:lpstr>Examples of trading rules</vt:lpstr>
      <vt:lpstr>Fitness Measure</vt:lpstr>
      <vt:lpstr>Fitness Measure</vt:lpstr>
      <vt:lpstr>DATA Visualization </vt:lpstr>
      <vt:lpstr>Results of data visualization (c=.25%)</vt:lpstr>
      <vt:lpstr>Effects of trading cost</vt:lpstr>
      <vt:lpstr>Forecasting based on volatility</vt:lpstr>
      <vt:lpstr>Robustness of the Results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maneesh meena</cp:lastModifiedBy>
  <cp:revision>59</cp:revision>
  <dcterms:created xsi:type="dcterms:W3CDTF">2016-06-19T09:13:55Z</dcterms:created>
  <dcterms:modified xsi:type="dcterms:W3CDTF">2016-06-19T22:47:58Z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2016-06-19T00:00:00Z</vt:filetime>
  </property>
</Properties>
</file>