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6" r:id="rId8"/>
    <p:sldId id="275" r:id="rId9"/>
    <p:sldId id="268" r:id="rId10"/>
    <p:sldId id="269" r:id="rId11"/>
    <p:sldId id="270" r:id="rId12"/>
    <p:sldId id="271" r:id="rId13"/>
    <p:sldId id="272" r:id="rId14"/>
    <p:sldId id="273" r:id="rId15"/>
    <p:sldId id="263" r:id="rId16"/>
    <p:sldId id="264" r:id="rId17"/>
    <p:sldId id="274" r:id="rId18"/>
    <p:sldId id="260" r:id="rId19"/>
    <p:sldId id="26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>
      <p:cViewPr>
        <p:scale>
          <a:sx n="76" d="100"/>
          <a:sy n="76" d="100"/>
        </p:scale>
        <p:origin x="-1176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B764-3DF7-4ED6-8140-3C0B5F83020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80D4-C520-42C4-93D5-2C3FCEA4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5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B764-3DF7-4ED6-8140-3C0B5F83020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80D4-C520-42C4-93D5-2C3FCEA4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6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B764-3DF7-4ED6-8140-3C0B5F83020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80D4-C520-42C4-93D5-2C3FCEA4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8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B764-3DF7-4ED6-8140-3C0B5F83020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80D4-C520-42C4-93D5-2C3FCEA4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4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B764-3DF7-4ED6-8140-3C0B5F83020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80D4-C520-42C4-93D5-2C3FCEA4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4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B764-3DF7-4ED6-8140-3C0B5F83020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80D4-C520-42C4-93D5-2C3FCEA4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B764-3DF7-4ED6-8140-3C0B5F83020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80D4-C520-42C4-93D5-2C3FCEA4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5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B764-3DF7-4ED6-8140-3C0B5F83020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80D4-C520-42C4-93D5-2C3FCEA4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B764-3DF7-4ED6-8140-3C0B5F83020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80D4-C520-42C4-93D5-2C3FCEA4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B764-3DF7-4ED6-8140-3C0B5F83020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80D4-C520-42C4-93D5-2C3FCEA4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5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B764-3DF7-4ED6-8140-3C0B5F83020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80D4-C520-42C4-93D5-2C3FCEA4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4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DB764-3DF7-4ED6-8140-3C0B5F83020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E80D4-C520-42C4-93D5-2C3FCEA4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7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066800"/>
            <a:ext cx="83820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Plant Disease Detection Using Image Processing Technique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629400" cy="1752600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smtClean="0"/>
              <a:t>Group-JC Bose 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              </a:t>
            </a:r>
            <a:r>
              <a:rPr lang="en-US" dirty="0"/>
              <a:t>M</a:t>
            </a:r>
            <a:r>
              <a:rPr lang="en-US" dirty="0" smtClean="0"/>
              <a:t>aneesh Kuma(13381)</a:t>
            </a:r>
          </a:p>
          <a:p>
            <a:pPr algn="r"/>
            <a:r>
              <a:rPr lang="en-US" dirty="0" smtClean="0"/>
              <a:t>Arvind Kumar(13152)</a:t>
            </a:r>
          </a:p>
          <a:p>
            <a:pPr algn="r"/>
            <a:endParaRPr lang="en-US" dirty="0"/>
          </a:p>
          <a:p>
            <a:pPr algn="r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5800" y="615331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Instructor : Tanaya Guha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0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 Extraction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Using Region of Interest cluster extract useful feature</a:t>
            </a:r>
          </a:p>
          <a:p>
            <a:r>
              <a:rPr lang="en-US" sz="2800" dirty="0" smtClean="0"/>
              <a:t>Feature is computed  from statistical distribution of combination of intensity  at relative position </a:t>
            </a:r>
          </a:p>
          <a:p>
            <a:r>
              <a:rPr lang="en-US" sz="2800" dirty="0" smtClean="0"/>
              <a:t>Use of color Grey level co-occurrence method (GLCM) </a:t>
            </a:r>
          </a:p>
          <a:p>
            <a:r>
              <a:rPr lang="en-US" sz="2800" dirty="0" smtClean="0"/>
              <a:t>Matrix element are frequency at which two element occur at distance d with two different intensity  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953000"/>
            <a:ext cx="5257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 Extraction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5259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Some Feature :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800" dirty="0" smtClean="0"/>
                  <a:t>Contrast :  </a:t>
                </a:r>
                <a:r>
                  <a:rPr lang="en-US" sz="2800" b="0" i="0" u="none" strike="noStrike" baseline="0" dirty="0" smtClean="0">
                    <a:latin typeface="Times New Roman"/>
                  </a:rPr>
                  <a:t>measure of the intensity contrast between a  </a:t>
                </a:r>
                <a:r>
                  <a:rPr lang="en-US" sz="2800" b="0" i="0" u="none" strike="noStrike" dirty="0" smtClean="0">
                    <a:latin typeface="Times New Roman"/>
                  </a:rPr>
                  <a:t>  </a:t>
                </a:r>
                <a:r>
                  <a:rPr lang="en-US" sz="2800" b="0" i="0" u="none" strike="noStrike" baseline="0" dirty="0" smtClean="0">
                    <a:latin typeface="Times New Roman"/>
                  </a:rPr>
                  <a:t>pixel and its neighbor over </a:t>
                </a:r>
                <a:r>
                  <a:rPr lang="en-US" sz="2800" b="0" i="0" u="none" strike="noStrike" baseline="0" dirty="0" smtClean="0">
                    <a:latin typeface="Times New Roman"/>
                  </a:rPr>
                  <a:t>image</a:t>
                </a:r>
              </a:p>
              <a:p>
                <a:pPr marL="0" indent="0">
                  <a:buNone/>
                </a:pPr>
                <a:endParaRPr lang="en-US" sz="2800" dirty="0">
                  <a:latin typeface="Times New Roman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900" i="1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900"/>
                            <m:t>Contrast</m:t>
                          </m:r>
                          <m:r>
                            <a:rPr lang="en-US" sz="1900"/>
                            <m:t> </m:t>
                          </m:r>
                        </m:e>
                        <m:sup/>
                      </m:sSup>
                      <m:r>
                        <a:rPr lang="en-US" sz="1900" i="1"/>
                        <m:t>=</m:t>
                      </m:r>
                      <m:nary>
                        <m:naryPr>
                          <m:chr m:val="∑"/>
                          <m:grow m:val="on"/>
                          <m:ctrlPr>
                            <a:rPr lang="en-US" sz="1900" i="1"/>
                          </m:ctrlPr>
                        </m:naryPr>
                        <m:sub>
                          <m:r>
                            <a:rPr lang="en-US" sz="1900" i="1"/>
                            <m:t>𝑖</m:t>
                          </m:r>
                          <m:r>
                            <a:rPr lang="en-US" sz="1900" i="1"/>
                            <m:t>,</m:t>
                          </m:r>
                          <m:r>
                            <a:rPr lang="en-US" sz="1900" i="1"/>
                            <m:t>𝑗</m:t>
                          </m:r>
                          <m:r>
                            <a:rPr lang="en-US" sz="1900" i="1"/>
                            <m:t>=0</m:t>
                          </m:r>
                        </m:sub>
                        <m:sup>
                          <m:r>
                            <a:rPr lang="en-US" sz="1900" i="1"/>
                            <m:t>𝑁</m:t>
                          </m:r>
                          <m:r>
                            <a:rPr lang="en-US" sz="1900" i="1"/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1900" i="1"/>
                              </m:ctrlPr>
                            </m:sSupPr>
                            <m:e>
                              <m:r>
                                <a:rPr lang="en-US" sz="1900" i="1"/>
                                <m:t>(</m:t>
                              </m:r>
                              <m:r>
                                <a:rPr lang="en-US" sz="1900" i="1"/>
                                <m:t>𝑖</m:t>
                              </m:r>
                              <m:r>
                                <a:rPr lang="en-US" sz="1900" i="1"/>
                                <m:t>,</m:t>
                              </m:r>
                              <m:r>
                                <a:rPr lang="en-US" sz="1900" i="1"/>
                                <m:t>𝑗</m:t>
                              </m:r>
                              <m:r>
                                <a:rPr lang="en-US" sz="1900" i="1"/>
                                <m:t>)</m:t>
                              </m:r>
                            </m:e>
                            <m:sup>
                              <m:r>
                                <a:rPr lang="en-US" sz="1900" i="1"/>
                                <m:t>2</m:t>
                              </m:r>
                            </m:sup>
                          </m:sSup>
                          <m:r>
                            <a:rPr lang="en-US" sz="1900"/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900"/>
                            <m:t>I</m:t>
                          </m:r>
                          <m:r>
                            <a:rPr lang="en-US" sz="1900"/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900"/>
                            <m:t>i</m:t>
                          </m:r>
                          <m:r>
                            <a:rPr lang="en-US" sz="1900"/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900"/>
                            <m:t>j</m:t>
                          </m:r>
                          <m:r>
                            <a:rPr lang="en-US" sz="1900"/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 smtClean="0">
                  <a:latin typeface="Times New Roman"/>
                </a:endParaRPr>
              </a:p>
              <a:p>
                <a:pPr marL="0" indent="0">
                  <a:buNone/>
                </a:pPr>
                <a:endParaRPr lang="en-US" sz="2800" dirty="0">
                  <a:latin typeface="Times New Roman"/>
                </a:endParaRPr>
              </a:p>
              <a:p>
                <a:pPr>
                  <a:buFont typeface="Wingdings" pitchFamily="2" charset="2"/>
                  <a:buChar char="Ø"/>
                </a:pPr>
                <a:r>
                  <a:rPr lang="en-US" sz="2800" dirty="0" smtClean="0">
                    <a:latin typeface="Times New Roman"/>
                  </a:rPr>
                  <a:t> Energy  :  square sum of element . 1 for constant image</a:t>
                </a:r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                    </a:t>
                </a:r>
                <a:endParaRPr lang="en-US" sz="2800" dirty="0">
                  <a:latin typeface="Times New Roman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525963"/>
              </a:xfrm>
              <a:blipFill rotWithShape="1">
                <a:blip r:embed="rId2"/>
                <a:stretch>
                  <a:fillRect l="-1259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200400" y="5136751"/>
                <a:ext cx="2540952" cy="9133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/>
                            <m:t>Energy</m:t>
                          </m:r>
                          <m:r>
                            <a:rPr lang="en-US"/>
                            <m:t> </m:t>
                          </m:r>
                        </m:e>
                        <m:sup/>
                      </m:sSup>
                      <m:r>
                        <a:rPr lang="en-US" i="1"/>
                        <m:t>=</m:t>
                      </m:r>
                      <m:nary>
                        <m:naryPr>
                          <m:chr m:val="∑"/>
                          <m:grow m:val="on"/>
                          <m:ctrlPr>
                            <a:rPr lang="en-US" i="1"/>
                          </m:ctrlPr>
                        </m:naryPr>
                        <m:sub>
                          <m:r>
                            <a:rPr lang="en-US" i="1"/>
                            <m:t>𝑖</m:t>
                          </m:r>
                          <m:r>
                            <a:rPr lang="en-US" i="1"/>
                            <m:t>,</m:t>
                          </m:r>
                          <m:r>
                            <a:rPr lang="en-US" i="1"/>
                            <m:t>𝑗</m:t>
                          </m:r>
                          <m:r>
                            <a:rPr lang="en-US" i="1"/>
                            <m:t>=0</m:t>
                          </m:r>
                        </m:sub>
                        <m:sup>
                          <m:r>
                            <a:rPr lang="en-US" i="1"/>
                            <m:t>𝑁</m:t>
                          </m:r>
                          <m:r>
                            <a:rPr lang="en-US" i="1"/>
                            <m:t>−1</m:t>
                          </m:r>
                        </m:sup>
                        <m:e>
                          <m:r>
                            <a:rPr lang="en-US" i="1"/>
                            <m:t>𝐼</m:t>
                          </m:r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(</m:t>
                              </m:r>
                              <m:r>
                                <a:rPr lang="en-US" i="1"/>
                                <m:t>𝑖</m:t>
                              </m:r>
                              <m:r>
                                <a:rPr lang="en-US" i="1"/>
                                <m:t>,</m:t>
                              </m:r>
                              <m:r>
                                <a:rPr lang="en-US" i="1"/>
                                <m:t>𝑗</m:t>
                              </m:r>
                              <m:r>
                                <a:rPr lang="en-US" i="1"/>
                                <m:t>)</m:t>
                              </m:r>
                            </m:e>
                            <m:sup>
                              <m:r>
                                <a:rPr lang="en-US" i="1"/>
                                <m:t>2</m:t>
                              </m:r>
                            </m:sup>
                          </m:sSup>
                          <m:r>
                            <a:rPr lang="en-US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136751"/>
                <a:ext cx="2540952" cy="913392"/>
              </a:xfrm>
              <a:prstGeom prst="rect">
                <a:avLst/>
              </a:prstGeom>
              <a:blipFill rotWithShape="1">
                <a:blip r:embed="rId3"/>
                <a:stretch>
                  <a:fillRect r="-2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85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 Extraction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876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Some Feature :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Homogeneity  :  Closeness of the distributed element</a:t>
                </a:r>
              </a:p>
              <a:p>
                <a:pPr marL="0" indent="0">
                  <a:buNone/>
                </a:pPr>
                <a:endParaRPr lang="en-US" sz="2800" dirty="0" smtClean="0">
                  <a:latin typeface="Times New Roman"/>
                </a:endParaRPr>
              </a:p>
              <a:p>
                <a:pPr marL="0" indent="0">
                  <a:buNone/>
                </a:pPr>
                <a:endParaRPr lang="en-US" sz="2800" dirty="0" smtClean="0">
                  <a:latin typeface="Times New Roman"/>
                </a:endParaRPr>
              </a:p>
              <a:p>
                <a:pPr marL="0" indent="0">
                  <a:buNone/>
                </a:pPr>
                <a:endParaRPr lang="en-US" sz="2800" dirty="0" smtClean="0">
                  <a:latin typeface="Times New Roman"/>
                </a:endParaRPr>
              </a:p>
              <a:p>
                <a:pPr>
                  <a:buFont typeface="Wingdings" pitchFamily="2" charset="2"/>
                  <a:buChar char="Ø"/>
                </a:pPr>
                <a:r>
                  <a:rPr lang="en-US" sz="2800" dirty="0">
                    <a:latin typeface="Times New Roman"/>
                  </a:rPr>
                  <a:t> </a:t>
                </a:r>
                <a:r>
                  <a:rPr lang="en-US" sz="2800" dirty="0" smtClean="0">
                    <a:latin typeface="Times New Roman"/>
                  </a:rPr>
                  <a:t> Correlation  :   How correlated are </a:t>
                </a:r>
                <a:r>
                  <a:rPr lang="en-US" sz="2800" dirty="0" smtClean="0">
                    <a:latin typeface="Times New Roman"/>
                  </a:rPr>
                  <a:t>pixels 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800" dirty="0" smtClean="0">
                  <a:latin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60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latin typeface="Cambria Math"/>
                        <a:ea typeface="Calibri"/>
                        <a:cs typeface="Times New Roman"/>
                      </a:rPr>
                      <m:t>      </m:t>
                    </m:r>
                    <m:r>
                      <a:rPr lang="en-US" sz="2600" i="1">
                        <a:latin typeface="Cambria Math"/>
                        <a:ea typeface="Calibri"/>
                        <a:cs typeface="Times New Roman"/>
                      </a:rPr>
                      <m:t>𝐶𝑜𝑟𝑟𝑒𝑙𝑎𝑡𝑖𝑜𝑛</m:t>
                    </m:r>
                    <m:r>
                      <a:rPr lang="en-US" sz="2600" i="1">
                        <a:latin typeface="Cambria Math"/>
                        <a:ea typeface="Calibri"/>
                        <a:cs typeface="Times New Roman"/>
                      </a:rPr>
                      <m:t>  = </m:t>
                    </m:r>
                    <m:nary>
                      <m:naryPr>
                        <m:chr m:val="∑"/>
                        <m:limLoc m:val="undOvr"/>
                        <m:ctrlPr>
                          <a:rPr lang="en-US" sz="26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6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𝑖</m:t>
                        </m:r>
                        <m:r>
                          <a:rPr lang="en-US" sz="26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=1</m:t>
                        </m:r>
                      </m:sub>
                      <m:sup>
                        <m:r>
                          <a:rPr lang="en-US" sz="26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𝑁</m:t>
                        </m:r>
                        <m:r>
                          <a:rPr lang="en-US" sz="26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naryPr>
                          <m:sub>
                            <m:r>
                              <a:rPr lang="en-US" sz="2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𝑗</m:t>
                            </m:r>
                            <m:r>
                              <a:rPr lang="en-US" sz="2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𝑁</m:t>
                            </m:r>
                            <m:r>
                              <a:rPr lang="en-US" sz="2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−1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6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26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{</m:t>
                                </m:r>
                                <m:r>
                                  <a:rPr lang="en-US" sz="26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 </m:t>
                                </m:r>
                                <m:r>
                                  <a:rPr lang="en-US" sz="26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𝑥</m:t>
                                </m:r>
                                <m:r>
                                  <a:rPr lang="en-US" sz="26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 </m:t>
                                </m:r>
                                <m:r>
                                  <a:rPr lang="en-US" sz="26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𝑗</m:t>
                                </m:r>
                                <m:r>
                                  <a:rPr lang="en-US" sz="26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} × </m:t>
                                </m:r>
                                <m:r>
                                  <a:rPr lang="en-US" sz="26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𝐼</m:t>
                                </m:r>
                                <m:r>
                                  <a:rPr lang="en-US" sz="26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(</m:t>
                                </m:r>
                                <m:r>
                                  <a:rPr lang="en-US" sz="26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,</m:t>
                                </m:r>
                                <m:r>
                                  <a:rPr lang="en-US" sz="26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𝑗</m:t>
                                </m:r>
                                <m:r>
                                  <a:rPr lang="en-US" sz="26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) −(</m:t>
                                </m:r>
                                <m:r>
                                  <a:rPr lang="en-US" sz="26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𝜇</m:t>
                                </m:r>
                                <m:r>
                                  <a:rPr lang="en-US" sz="26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−</m:t>
                                </m:r>
                                <m:r>
                                  <a:rPr lang="en-US" sz="26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𝛾</m:t>
                                </m:r>
                                <m:r>
                                  <a:rPr lang="en-US" sz="26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) </m:t>
                                </m:r>
                              </m:num>
                              <m:den>
                                <m:r>
                                  <a:rPr lang="en-US" sz="26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𝜎</m:t>
                                </m:r>
                                <m:r>
                                  <a:rPr lang="en-US" sz="26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𝑥</m:t>
                                </m:r>
                                <m:r>
                                  <a:rPr lang="en-US" sz="26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 × </m:t>
                                </m:r>
                                <m:r>
                                  <a:rPr lang="en-US" sz="26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𝜎</m:t>
                                </m:r>
                                <m:r>
                                  <a:rPr lang="en-US" sz="26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𝑦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sz="2600" dirty="0">
                  <a:ea typeface="Calibri"/>
                  <a:cs typeface="Times New Roman"/>
                </a:endParaRPr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800" dirty="0" smtClean="0">
                    <a:latin typeface="Times New Roman"/>
                  </a:rPr>
                  <a:t> </a:t>
                </a:r>
                <a:r>
                  <a:rPr lang="en-US" sz="2800" dirty="0" smtClean="0">
                    <a:latin typeface="Times New Roman"/>
                  </a:rPr>
                  <a:t>Other features like skewness, mean , variance , entropy , smoothness to determine disease</a:t>
                </a:r>
                <a:endParaRPr lang="en-US" sz="2800" dirty="0">
                  <a:latin typeface="Times New Roman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876800"/>
              </a:xfrm>
              <a:blipFill rotWithShape="1">
                <a:blip r:embed="rId2"/>
                <a:stretch>
                  <a:fillRect l="-1259" t="-1875" r="-222" b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981200" y="2133600"/>
                <a:ext cx="4503028" cy="9133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/>
                            <m:t>Homogeneity</m:t>
                          </m:r>
                          <m:r>
                            <a:rPr lang="en-US"/>
                            <m:t> </m:t>
                          </m:r>
                        </m:e>
                        <m:sup/>
                      </m:sSup>
                      <m:r>
                        <a:rPr lang="en-US" i="1"/>
                        <m:t>=</m:t>
                      </m:r>
                      <m:nary>
                        <m:naryPr>
                          <m:chr m:val="∑"/>
                          <m:grow m:val="on"/>
                          <m:ctrlPr>
                            <a:rPr lang="en-US" i="1"/>
                          </m:ctrlPr>
                        </m:naryPr>
                        <m:sub>
                          <m:r>
                            <a:rPr lang="en-US" i="1"/>
                            <m:t>𝑖</m:t>
                          </m:r>
                          <m:r>
                            <a:rPr lang="en-US" i="1"/>
                            <m:t>,</m:t>
                          </m:r>
                          <m:r>
                            <a:rPr lang="en-US" i="1"/>
                            <m:t>𝑗</m:t>
                          </m:r>
                          <m:r>
                            <a:rPr lang="en-US" i="1"/>
                            <m:t>=0</m:t>
                          </m:r>
                        </m:sub>
                        <m:sup>
                          <m:r>
                            <a:rPr lang="en-US" i="1"/>
                            <m:t>𝑁</m:t>
                          </m:r>
                          <m:r>
                            <a:rPr lang="en-US" i="1"/>
                            <m:t>−1</m:t>
                          </m:r>
                        </m:sup>
                        <m:e>
                          <m:r>
                            <a:rPr lang="en-US"/>
                            <m:t> </m:t>
                          </m:r>
                          <m:r>
                            <m:rPr>
                              <m:sty m:val="p"/>
                            </m:rPr>
                            <a:rPr lang="en-US"/>
                            <m:t>I</m:t>
                          </m:r>
                          <m:r>
                            <a:rPr lang="en-US"/>
                            <m:t>(</m:t>
                          </m:r>
                          <m:r>
                            <m:rPr>
                              <m:sty m:val="p"/>
                            </m:rPr>
                            <a:rPr lang="en-US"/>
                            <m:t>i</m:t>
                          </m:r>
                          <m:r>
                            <a:rPr lang="en-US"/>
                            <m:t>,</m:t>
                          </m:r>
                          <m:r>
                            <m:rPr>
                              <m:sty m:val="p"/>
                            </m:rPr>
                            <a:rPr lang="en-US"/>
                            <m:t>j</m:t>
                          </m:r>
                          <m:r>
                            <a:rPr lang="en-US"/>
                            <m:t>)/(1 </m:t>
                          </m:r>
                          <m:r>
                            <a:rPr lang="en-US" i="1"/>
                            <m:t>−</m:t>
                          </m:r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(</m:t>
                              </m:r>
                              <m:r>
                                <a:rPr lang="en-US" i="1"/>
                                <m:t>𝑖</m:t>
                              </m:r>
                              <m:r>
                                <a:rPr lang="en-US" i="1"/>
                                <m:t>−</m:t>
                              </m:r>
                              <m:r>
                                <a:rPr lang="en-US" i="1"/>
                                <m:t>𝑗</m:t>
                              </m:r>
                              <m:r>
                                <a:rPr lang="en-US" i="1"/>
                                <m:t>)</m:t>
                              </m:r>
                            </m:e>
                            <m:sup>
                              <m:r>
                                <a:rPr lang="en-US" i="1"/>
                                <m:t>2</m:t>
                              </m:r>
                            </m:sup>
                          </m:sSup>
                          <m:r>
                            <a:rPr lang="en-US"/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133600"/>
                <a:ext cx="4503028" cy="913392"/>
              </a:xfrm>
              <a:prstGeom prst="rect">
                <a:avLst/>
              </a:prstGeom>
              <a:blipFill rotWithShape="1">
                <a:blip r:embed="rId3"/>
                <a:stretch>
                  <a:fillRect r="-1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53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Static Analysis and Classification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525963"/>
          </a:xfrm>
        </p:spPr>
        <p:txBody>
          <a:bodyPr>
            <a:normAutofit/>
          </a:bodyPr>
          <a:lstStyle/>
          <a:p>
            <a:pPr>
              <a:spcAft>
                <a:spcPts val="200"/>
              </a:spcAft>
              <a:buFont typeface="Wingdings" pitchFamily="2" charset="2"/>
              <a:buChar char="Ø"/>
            </a:pPr>
            <a:r>
              <a:rPr lang="en-US" sz="2800" dirty="0" smtClean="0"/>
              <a:t>  Using Sample Images create training data set .</a:t>
            </a:r>
          </a:p>
          <a:p>
            <a:pPr>
              <a:spcAft>
                <a:spcPts val="200"/>
              </a:spcAft>
              <a:buFont typeface="Wingdings" pitchFamily="2" charset="2"/>
              <a:buChar char="Ø"/>
            </a:pPr>
            <a:r>
              <a:rPr lang="en-US" sz="2800" dirty="0" smtClean="0"/>
              <a:t> 25 images of each disease is used for training purpose.</a:t>
            </a:r>
          </a:p>
          <a:p>
            <a:pPr>
              <a:spcAft>
                <a:spcPts val="200"/>
              </a:spcAft>
              <a:buFont typeface="Wingdings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 Create feature matrix using training data set .</a:t>
            </a:r>
          </a:p>
          <a:p>
            <a:pPr>
              <a:spcAft>
                <a:spcPts val="200"/>
              </a:spcAft>
              <a:buFont typeface="Wingdings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For predetermine features use a threshold value for particular disease or range of value.</a:t>
            </a:r>
          </a:p>
          <a:p>
            <a:pPr>
              <a:spcAft>
                <a:spcPts val="200"/>
              </a:spcAft>
              <a:buFont typeface="Wingdings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 For classification use multi –SVM ( support vector machine) method  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002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Static Analysis and Classification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525963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200"/>
                  </a:spcAft>
                  <a:buFont typeface="Wingdings" pitchFamily="2" charset="2"/>
                  <a:buChar char="Ø"/>
                </a:pPr>
                <a:r>
                  <a:rPr lang="en-US" sz="2800" dirty="0" smtClean="0"/>
                  <a:t>   For a training data vector  </a:t>
                </a:r>
                <a:r>
                  <a:rPr lang="en-US" sz="2800" b="1" i="1" dirty="0" smtClean="0"/>
                  <a:t>x  </a:t>
                </a:r>
                <a:r>
                  <a:rPr lang="en-US" sz="2800" dirty="0" smtClean="0"/>
                  <a:t>and  test data vector </a:t>
                </a:r>
                <a:r>
                  <a:rPr lang="en-US" sz="2800" b="1" i="1" dirty="0" smtClean="0"/>
                  <a:t>y </a:t>
                </a:r>
                <a:r>
                  <a:rPr lang="en-US" sz="2800" dirty="0" smtClean="0"/>
                  <a:t>SVM optimizes </a:t>
                </a:r>
              </a:p>
              <a:p>
                <a:pPr>
                  <a:spcAft>
                    <a:spcPts val="200"/>
                  </a:spcAft>
                  <a:buFont typeface="Wingdings" pitchFamily="2" charset="2"/>
                  <a:buChar char="Ø"/>
                </a:pPr>
                <a:endParaRPr lang="en-US" sz="2800" b="1" i="1" dirty="0"/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libri"/>
                        <a:cs typeface="Times New Roman"/>
                      </a:rPr>
                      <m:t>𝑚𝑖𝑛</m:t>
                    </m:r>
                    <m:r>
                      <a:rPr lang="en-US" sz="2800" i="1">
                        <a:latin typeface="Cambria Math"/>
                        <a:ea typeface="Calibri"/>
                        <a:cs typeface="Times New Roman"/>
                      </a:rPr>
                      <m:t>  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8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2</m:t>
                        </m:r>
                      </m:den>
                    </m:f>
                    <m:r>
                      <a:rPr lang="en-US" sz="2800" i="1">
                        <a:effectLst/>
                        <a:latin typeface="Cambria Math"/>
                        <a:ea typeface="Calibri"/>
                        <a:cs typeface="Times New Roman"/>
                      </a:rPr>
                      <m:t> </m:t>
                    </m:r>
                    <m:sSup>
                      <m:sSupPr>
                        <m:ctrlPr>
                          <a:rPr lang="en-US" sz="28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𝑊</m:t>
                        </m:r>
                      </m:e>
                      <m:sup>
                        <m:r>
                          <a:rPr lang="en-US" sz="2800" i="1">
                            <a:effectLst/>
                            <a:latin typeface="Cambria Math"/>
                            <a:ea typeface="Cambria Math"/>
                            <a:cs typeface="Cambria Math"/>
                          </a:rPr>
                          <m:t>𝑇</m:t>
                        </m:r>
                      </m:sup>
                    </m:sSup>
                    <m:r>
                      <a:rPr lang="en-US" sz="2800" i="1">
                        <a:effectLst/>
                        <a:latin typeface="Cambria Math"/>
                        <a:ea typeface="Calibri"/>
                        <a:cs typeface="Times New Roman"/>
                      </a:rPr>
                      <m:t>𝑊</m:t>
                    </m:r>
                    <m:r>
                      <a:rPr lang="en-US" sz="2800" i="1">
                        <a:effectLst/>
                        <a:latin typeface="Cambria Math"/>
                        <a:ea typeface="Calibri"/>
                        <a:cs typeface="Times New Roman"/>
                      </a:rPr>
                      <m:t> +</m:t>
                    </m:r>
                    <m:r>
                      <a:rPr lang="en-US" sz="2800" i="1">
                        <a:effectLst/>
                        <a:latin typeface="Cambria Math"/>
                        <a:ea typeface="Calibri"/>
                        <a:cs typeface="Times New Roman"/>
                      </a:rPr>
                      <m:t>𝐶</m:t>
                    </m:r>
                    <m:nary>
                      <m:naryPr>
                        <m:chr m:val="∑"/>
                        <m:limLoc m:val="undOvr"/>
                        <m:ctrlPr>
                          <a:rPr lang="en-US" sz="28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8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𝑖</m:t>
                        </m:r>
                        <m:r>
                          <a:rPr lang="en-US" sz="28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effectLst/>
                                <a:latin typeface="Cambria Math"/>
                                <a:ea typeface="Cambria Math"/>
                                <a:cs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/>
                                <a:ea typeface="Cambria Math"/>
                                <a:cs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i="1">
                        <a:effectLst/>
                        <a:latin typeface="Cambria Math"/>
                        <a:ea typeface="Calibri"/>
                        <a:cs typeface="Times New Roman"/>
                      </a:rPr>
                      <m:t> </m:t>
                    </m:r>
                  </m:oMath>
                </a14:m>
                <a:r>
                  <a:rPr lang="en-US" sz="2800" dirty="0">
                    <a:effectLst/>
                    <a:latin typeface="Times New Roman"/>
                    <a:ea typeface="Times New Roman"/>
                    <a:cs typeface="Times New Roman"/>
                  </a:rPr>
                  <a:t> </a:t>
                </a:r>
                <a:endParaRPr lang="en-US" sz="4000" dirty="0">
                  <a:ea typeface="Calibri"/>
                  <a:cs typeface="Times New Roman"/>
                </a:endParaRPr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𝑠𝑢𝑏𝑗𝑒𝑐𝑡𝑒𝑑</m:t>
                    </m:r>
                    <m:r>
                      <a:rPr lang="en-US" sz="28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 </m:t>
                    </m:r>
                    <m:r>
                      <a:rPr lang="en-US" sz="28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𝑡𝑜</m:t>
                    </m:r>
                    <m:r>
                      <a:rPr lang="en-US" sz="28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/>
                            <a:ea typeface="Cambria Math"/>
                            <a:cs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/>
                            <a:ea typeface="Cambria Math"/>
                            <a:cs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 (</m:t>
                    </m:r>
                    <m:sSup>
                      <m:sSupPr>
                        <m:ctrlPr>
                          <a:rPr lang="en-US" sz="28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𝑊</m:t>
                        </m:r>
                      </m:e>
                      <m:sup>
                        <m:r>
                          <a:rPr lang="en-US" sz="2800" i="1">
                            <a:effectLst/>
                            <a:latin typeface="Cambria Math"/>
                            <a:ea typeface="Cambria Math"/>
                            <a:cs typeface="Cambria Math"/>
                          </a:rPr>
                          <m:t>𝑇</m:t>
                        </m:r>
                      </m:sup>
                    </m:sSup>
                    <m:r>
                      <a:rPr lang="en-US" sz="28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𝜑</m:t>
                    </m:r>
                    <m:r>
                      <a:rPr lang="en-US" sz="28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/>
                            <a:ea typeface="Cambria Math"/>
                            <a:cs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/>
                            <a:ea typeface="Cambria Math"/>
                            <a:cs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) + </m:t>
                    </m:r>
                    <m:r>
                      <a:rPr lang="en-US" sz="28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𝑏</m:t>
                    </m:r>
                    <m:r>
                      <a:rPr lang="en-US" sz="28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 ≥ 1</m:t>
                    </m:r>
                  </m:oMath>
                </a14:m>
                <a:r>
                  <a:rPr lang="en-US" sz="2800" dirty="0">
                    <a:effectLst/>
                    <a:latin typeface="Times New Roman"/>
                    <a:ea typeface="Times New Roman"/>
                    <a:cs typeface="Times New Roman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/>
                            <a:ea typeface="Cambria Math"/>
                            <a:cs typeface="Cambria Math"/>
                          </a:rPr>
                          <m:t>𝜀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/>
                            <a:ea typeface="Cambria Math"/>
                            <a:cs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4000" dirty="0">
                  <a:ea typeface="Calibri"/>
                  <a:cs typeface="Times New Roman"/>
                </a:endParaRPr>
              </a:p>
              <a:p>
                <a:pPr marL="0" indent="0">
                  <a:spcAft>
                    <a:spcPts val="200"/>
                  </a:spcAft>
                  <a:buNone/>
                </a:pPr>
                <a:endParaRPr lang="en-US" sz="2800" b="1" i="1" dirty="0" smtClean="0"/>
              </a:p>
              <a:p>
                <a:pPr marL="0" indent="0">
                  <a:spcAft>
                    <a:spcPts val="200"/>
                  </a:spcAft>
                  <a:buNone/>
                </a:pPr>
                <a:r>
                  <a:rPr lang="en-US" sz="2800" dirty="0" smtClean="0"/>
                  <a:t>Where w is weight vector , C regularization constant and phi is mapping vector from training data to vector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525963"/>
              </a:xfrm>
              <a:blipFill rotWithShape="1">
                <a:blip r:embed="rId2"/>
                <a:stretch>
                  <a:fillRect l="-1481" t="-1213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17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some test results for images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948147"/>
              </p:ext>
            </p:extLst>
          </p:nvPr>
        </p:nvGraphicFramePr>
        <p:xfrm>
          <a:off x="381000" y="2362201"/>
          <a:ext cx="8488739" cy="27635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743"/>
                <a:gridCol w="684160"/>
                <a:gridCol w="889407"/>
                <a:gridCol w="782489"/>
                <a:gridCol w="838200"/>
                <a:gridCol w="685800"/>
                <a:gridCol w="1066800"/>
                <a:gridCol w="838201"/>
                <a:gridCol w="1219199"/>
                <a:gridCol w="868740"/>
              </a:tblGrid>
              <a:tr h="7620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Area effected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Entropy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Contrast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Energy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Correlation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homogeneity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Disease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Accuracy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Test1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30.16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15.22 %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2.79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0.90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0.84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Anthraconose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98.38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Test2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18.32</a:t>
                      </a:r>
                      <a:r>
                        <a:rPr lang="en-US" sz="1400" baseline="0" dirty="0" smtClean="0"/>
                        <a:t> 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0.83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0.895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Cercosporal</a:t>
                      </a:r>
                      <a:r>
                        <a:rPr lang="en-US" sz="1400" dirty="0" smtClean="0"/>
                        <a:t> Leaf spot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96.72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Test3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15.01</a:t>
                      </a:r>
                      <a:r>
                        <a:rPr lang="en-US" sz="1400" baseline="0" dirty="0" smtClean="0"/>
                        <a:t> 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1.95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0.93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Bactrial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Blight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96.77</a:t>
                      </a:r>
                      <a:endParaRPr lang="en-US" sz="1400" dirty="0"/>
                    </a:p>
                  </a:txBody>
                  <a:tcPr/>
                </a:tc>
              </a:tr>
              <a:tr h="5943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Test4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17.13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53.56</a:t>
                      </a:r>
                      <a:r>
                        <a:rPr lang="en-US" sz="1400" baseline="0" dirty="0" smtClean="0"/>
                        <a:t> 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0.89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0.71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0.71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0.97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Alternaa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98.38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02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Till now analysis is done for four diseases.</a:t>
            </a:r>
          </a:p>
          <a:p>
            <a:r>
              <a:rPr lang="en-US" sz="2800" dirty="0" smtClean="0"/>
              <a:t>On an average algorithm is approximately  97% accurate.</a:t>
            </a:r>
          </a:p>
          <a:p>
            <a:r>
              <a:rPr lang="en-US" sz="2800" dirty="0" smtClean="0"/>
              <a:t>Adding more similar diseases might reduce the accuracy.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Other Machine Learning Algorithm can be use for classification.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0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 We implement all the codes in </a:t>
            </a:r>
            <a:r>
              <a:rPr lang="en-US" sz="2800" dirty="0" err="1" smtClean="0"/>
              <a:t>matlab</a:t>
            </a:r>
            <a:r>
              <a:rPr lang="en-US" sz="2800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Sample Training Image and Disease information borrowed from Internet 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GUI is used for better use of this algorithm.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65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Questions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1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81600"/>
            <a:ext cx="8229600" cy="1143000"/>
          </a:xfrm>
        </p:spPr>
        <p:txBody>
          <a:bodyPr/>
          <a:lstStyle/>
          <a:p>
            <a:pPr algn="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5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/>
          <a:lstStyle/>
          <a:p>
            <a:r>
              <a:rPr lang="en-US" sz="2800" dirty="0" smtClean="0"/>
              <a:t>Objective of this paper is to identify and classify disease symptoms affected on disease agriculture/horticulture crops.</a:t>
            </a:r>
          </a:p>
          <a:p>
            <a:r>
              <a:rPr lang="en-US" sz="2800" dirty="0" smtClean="0"/>
              <a:t>Effective detection based on the fact that different diseases have different effect on plant’s leaves, stems and fruits.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422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Motivation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It is cost efficient</a:t>
            </a:r>
          </a:p>
          <a:p>
            <a:r>
              <a:rPr lang="en-US" sz="2800" dirty="0" smtClean="0"/>
              <a:t>Visually identification of diseases is less efficient, time consuming and need expertise.</a:t>
            </a:r>
          </a:p>
          <a:p>
            <a:r>
              <a:rPr lang="en-US" sz="2800" dirty="0" smtClean="0"/>
              <a:t>Production based on agriculture get easily affected by various plant diseases. Identification of these diseases as quick as possible might reduces the loss.</a:t>
            </a:r>
          </a:p>
          <a:p>
            <a:r>
              <a:rPr lang="en-US" sz="2800" dirty="0" smtClean="0"/>
              <a:t>Some diseases are so sophisticated needs powerful microscopes or specific electromagnetic spectrum. These diseases can be identified easily by simple image process techniques.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929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Previous Works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Diseases in wheat in winter season(powdery mildew, yellow rust etc.) using RELIEF-F algorithm, which extracts most and least wave length of different diseases. It uses spectral indices. (</a:t>
            </a:r>
            <a:r>
              <a:rPr lang="en-US" sz="2800" dirty="0" err="1" smtClean="0"/>
              <a:t>Wenjian</a:t>
            </a:r>
            <a:r>
              <a:rPr lang="en-US" sz="2800" dirty="0" smtClean="0"/>
              <a:t> Huang).</a:t>
            </a:r>
          </a:p>
          <a:p>
            <a:r>
              <a:rPr lang="en-US" sz="2800" dirty="0" smtClean="0"/>
              <a:t>Combination of different ML algorithms like K-mean clustering, artificial neural network, SVM etc. and IP techniques like feature extraction, morphology etc. </a:t>
            </a:r>
          </a:p>
          <a:p>
            <a:r>
              <a:rPr lang="en-US" sz="2800" dirty="0" smtClean="0"/>
              <a:t>Detection of fungal disease in plants using GLCM and GLRLM(gray level run length matrix).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395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Basic idea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    Final Output</a:t>
            </a:r>
            <a:endParaRPr lang="en-US" sz="2800" dirty="0"/>
          </a:p>
        </p:txBody>
      </p:sp>
      <p:sp>
        <p:nvSpPr>
          <p:cNvPr id="7" name="Right Arrow Callout 6"/>
          <p:cNvSpPr/>
          <p:nvPr/>
        </p:nvSpPr>
        <p:spPr>
          <a:xfrm>
            <a:off x="838200" y="2209800"/>
            <a:ext cx="1828800" cy="1524000"/>
          </a:xfrm>
          <a:prstGeom prst="righ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5964" y="2590800"/>
            <a:ext cx="1330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</a:t>
            </a:r>
          </a:p>
          <a:p>
            <a:r>
              <a:rPr lang="en-US" dirty="0" smtClean="0"/>
              <a:t>Acquisition</a:t>
            </a:r>
            <a:endParaRPr lang="en-US" dirty="0"/>
          </a:p>
        </p:txBody>
      </p:sp>
      <p:sp>
        <p:nvSpPr>
          <p:cNvPr id="9" name="Right Arrow Callout 8"/>
          <p:cNvSpPr/>
          <p:nvPr/>
        </p:nvSpPr>
        <p:spPr>
          <a:xfrm>
            <a:off x="2819400" y="2182091"/>
            <a:ext cx="1828800" cy="1524000"/>
          </a:xfrm>
          <a:prstGeom prst="righ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19400" y="2590800"/>
            <a:ext cx="1711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</a:t>
            </a:r>
          </a:p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11" name="Right Arrow Callout 10"/>
          <p:cNvSpPr/>
          <p:nvPr/>
        </p:nvSpPr>
        <p:spPr>
          <a:xfrm>
            <a:off x="4771159" y="2182091"/>
            <a:ext cx="1828800" cy="1524000"/>
          </a:xfrm>
          <a:prstGeom prst="righ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71159" y="2590800"/>
            <a:ext cx="1648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</a:t>
            </a:r>
          </a:p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15" name="Down Arrow Callout 14"/>
          <p:cNvSpPr/>
          <p:nvPr/>
        </p:nvSpPr>
        <p:spPr>
          <a:xfrm>
            <a:off x="6825096" y="2143991"/>
            <a:ext cx="1828800" cy="1600200"/>
          </a:xfrm>
          <a:prstGeom prst="down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62800" y="233932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</a:t>
            </a:r>
          </a:p>
          <a:p>
            <a:r>
              <a:rPr lang="en-US" dirty="0" smtClean="0"/>
              <a:t>Extraction</a:t>
            </a:r>
            <a:endParaRPr lang="en-US" dirty="0"/>
          </a:p>
        </p:txBody>
      </p:sp>
      <p:sp>
        <p:nvSpPr>
          <p:cNvPr id="17" name="Left Arrow Callout 16"/>
          <p:cNvSpPr/>
          <p:nvPr/>
        </p:nvSpPr>
        <p:spPr>
          <a:xfrm>
            <a:off x="6792191" y="4177099"/>
            <a:ext cx="1894610" cy="1548246"/>
          </a:xfrm>
          <a:prstGeom prst="lef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510896" y="4605496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Statistical </a:t>
            </a:r>
          </a:p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19" name="Left Arrow Callout 18"/>
          <p:cNvSpPr/>
          <p:nvPr/>
        </p:nvSpPr>
        <p:spPr>
          <a:xfrm>
            <a:off x="4707082" y="4154539"/>
            <a:ext cx="1956955" cy="1548246"/>
          </a:xfrm>
          <a:prstGeom prst="lef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14950" y="4489557"/>
            <a:ext cx="1558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Classification</a:t>
            </a:r>
          </a:p>
          <a:p>
            <a:r>
              <a:rPr lang="en-US" dirty="0"/>
              <a:t>a</a:t>
            </a:r>
            <a:r>
              <a:rPr lang="en-US" dirty="0" smtClean="0"/>
              <a:t>nd </a:t>
            </a:r>
          </a:p>
          <a:p>
            <a:r>
              <a:rPr lang="en-US" dirty="0" smtClean="0"/>
              <a:t>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2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Image Acquisition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Input for disease detection is an image of plant captured through a camera.</a:t>
            </a:r>
          </a:p>
          <a:p>
            <a:r>
              <a:rPr lang="en-US" sz="2800" dirty="0" smtClean="0"/>
              <a:t>Images are in RGB(Red, Green, Blue) format.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90365" y="2548240"/>
            <a:ext cx="2581870" cy="3733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124205"/>
            <a:ext cx="3657600" cy="256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8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Image Preprocessing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Color space transformation is performed(RGB to LAB) for better image segmentation. </a:t>
            </a:r>
          </a:p>
          <a:p>
            <a:r>
              <a:rPr lang="en-US" sz="2800" dirty="0" smtClean="0"/>
              <a:t>Image clipping and cropping can be used to get interested area. Image enhancement is carried out for increasing the contrast.</a:t>
            </a:r>
          </a:p>
          <a:p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14800"/>
            <a:ext cx="2133600" cy="24153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6" r="19493" b="18648"/>
          <a:stretch/>
        </p:blipFill>
        <p:spPr>
          <a:xfrm>
            <a:off x="3124200" y="3810000"/>
            <a:ext cx="2466110" cy="2720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7" t="3425" r="32227" b="18365"/>
          <a:stretch/>
        </p:blipFill>
        <p:spPr>
          <a:xfrm>
            <a:off x="5791200" y="3962400"/>
            <a:ext cx="2410690" cy="256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8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Image Segmentation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7364"/>
          </a:xfrm>
        </p:spPr>
        <p:txBody>
          <a:bodyPr>
            <a:noAutofit/>
          </a:bodyPr>
          <a:lstStyle/>
          <a:p>
            <a:r>
              <a:rPr lang="en-US" sz="2800" dirty="0" smtClean="0"/>
              <a:t>K-mean clustering is used for segmentation.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this algorithm works in two steps.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initialize no. of cluster = k.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1. Assign each pixel in a image to a cluster that minimize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Euclidian distance.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2. Compute new cluster by averaging all the pixel in the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cluster.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505200"/>
            <a:ext cx="1981200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648200"/>
            <a:ext cx="27432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2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Image Segmentation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Here we choose 3-cluster for image segmentation.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Cluster 1 is representing background part of the image.</a:t>
            </a:r>
          </a:p>
          <a:p>
            <a:r>
              <a:rPr lang="en-US" sz="2800" dirty="0" smtClean="0"/>
              <a:t>Cluster 2 is representing disease infected part.</a:t>
            </a:r>
          </a:p>
          <a:p>
            <a:r>
              <a:rPr lang="en-US" sz="2800" dirty="0" smtClean="0"/>
              <a:t>Cluster 3 is representing un-effected part.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these clusters come out random based on effected area.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0" t="28651" r="5225" b="35537"/>
          <a:stretch/>
        </p:blipFill>
        <p:spPr>
          <a:xfrm>
            <a:off x="1524000" y="2209800"/>
            <a:ext cx="5666510" cy="180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8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452</TotalTime>
  <Words>872</Words>
  <Application>Microsoft Office PowerPoint</Application>
  <PresentationFormat>On-screen Show (4:3)</PresentationFormat>
  <Paragraphs>171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Plant Disease Detection Using Image Processing Technique</vt:lpstr>
      <vt:lpstr>Problem Statement</vt:lpstr>
      <vt:lpstr>Motivation</vt:lpstr>
      <vt:lpstr>Previous Works</vt:lpstr>
      <vt:lpstr>Methodology</vt:lpstr>
      <vt:lpstr>Image Acquisition</vt:lpstr>
      <vt:lpstr>Image Preprocessing</vt:lpstr>
      <vt:lpstr>Image Segmentation</vt:lpstr>
      <vt:lpstr>Image Segmentation</vt:lpstr>
      <vt:lpstr>Feature Extraction</vt:lpstr>
      <vt:lpstr>Feature Extraction</vt:lpstr>
      <vt:lpstr>Feature Extraction</vt:lpstr>
      <vt:lpstr>Static Analysis and Classification</vt:lpstr>
      <vt:lpstr>Static Analysis and Classification</vt:lpstr>
      <vt:lpstr>Results and Accuracy</vt:lpstr>
      <vt:lpstr>Conclusions</vt:lpstr>
      <vt:lpstr>Our Contribution</vt:lpstr>
      <vt:lpstr>Questions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Disease Detection Using Image Processing Technique</dc:title>
  <dc:creator>maneesh</dc:creator>
  <cp:lastModifiedBy>Arvind Meena</cp:lastModifiedBy>
  <cp:revision>40</cp:revision>
  <dcterms:created xsi:type="dcterms:W3CDTF">2017-04-11T13:53:48Z</dcterms:created>
  <dcterms:modified xsi:type="dcterms:W3CDTF">2017-04-23T00:11:25Z</dcterms:modified>
</cp:coreProperties>
</file>