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Epilogue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Epilogu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pilogue-italic.fntdata"/><Relationship Id="rId25" Type="http://schemas.openxmlformats.org/officeDocument/2006/relationships/font" Target="fonts/Epilogue-bold.fntdata"/><Relationship Id="rId28" Type="http://schemas.openxmlformats.org/officeDocument/2006/relationships/font" Target="fonts/PTSans-regular.fntdata"/><Relationship Id="rId27" Type="http://schemas.openxmlformats.org/officeDocument/2006/relationships/font" Target="fonts/Epilog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6cfbd51e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6cfbd51e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6cfbd51e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6cfbd51e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6cfbd51e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6cfbd51e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6d17cd8e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6d17cd8e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6cfbd51e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6cfbd51e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6cfbd51e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6cfbd51e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6cfbd51e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6cfbd51e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9899992">
            <a:off x="-1515196" y="4121356"/>
            <a:ext cx="3953580" cy="192177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hasCustomPrompt="1" type="title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hasCustomPrompt="1"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3" type="title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4" type="title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5" type="title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6" type="title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7" type="title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" type="subTitle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8" type="subTitle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9" type="subTitle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3" type="subTitle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14" type="subTitle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15" type="subTitle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3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2" type="subTitle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3" type="subTitle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4" type="subTitle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14"/>
          <p:cNvSpPr txBox="1"/>
          <p:nvPr>
            <p:ph idx="5" type="subTitle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idx="6" type="subTitle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 rot="8800738">
            <a:off x="7902412" y="4181666"/>
            <a:ext cx="1680262" cy="1358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 flipH="1" rot="-8942362">
            <a:off x="-983149" y="4040244"/>
            <a:ext cx="2474148" cy="2000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 flipH="1" rot="1554271">
            <a:off x="7563507" y="-664049"/>
            <a:ext cx="2112334" cy="200257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9" name="Google Shape;449;p15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15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5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idx="7" type="subTitle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7" name="Google Shape;457;p15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6"/>
          <p:cNvSpPr txBox="1"/>
          <p:nvPr>
            <p:ph idx="2" type="subTitle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3" type="subTitle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16"/>
          <p:cNvSpPr txBox="1"/>
          <p:nvPr>
            <p:ph idx="4" type="subTitle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16"/>
          <p:cNvSpPr txBox="1"/>
          <p:nvPr>
            <p:ph idx="5" type="subTitle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16"/>
          <p:cNvSpPr txBox="1"/>
          <p:nvPr>
            <p:ph idx="6" type="subTitle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16"/>
          <p:cNvSpPr txBox="1"/>
          <p:nvPr>
            <p:ph idx="7" type="subTitle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3" name="Google Shape;493;p16"/>
          <p:cNvSpPr txBox="1"/>
          <p:nvPr>
            <p:ph idx="8" type="subTitle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9" type="subTitle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13" type="subTitle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14" type="subTitle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15" type="subTitle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16"/>
          <p:cNvSpPr/>
          <p:nvPr/>
        </p:nvSpPr>
        <p:spPr>
          <a:xfrm flipH="1" rot="-3263452">
            <a:off x="7372110" y="40383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 flipH="1" rot="531647">
            <a:off x="-1621232" y="4095570"/>
            <a:ext cx="2581069" cy="208704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 flipH="1" rot="460658">
            <a:off x="7344116" y="-1448948"/>
            <a:ext cx="3053845" cy="246933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hasCustomPrompt="1" type="title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/>
          <p:nvPr>
            <p:ph idx="3" type="subTitle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hasCustomPrompt="1" idx="4" type="title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/>
          <p:nvPr>
            <p:ph idx="5" type="subTitle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18"/>
          <p:cNvSpPr/>
          <p:nvPr/>
        </p:nvSpPr>
        <p:spPr>
          <a:xfrm flipH="1" rot="337739">
            <a:off x="8212271" y="3187242"/>
            <a:ext cx="3158465" cy="3518480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18"/>
          <p:cNvGrpSpPr/>
          <p:nvPr/>
        </p:nvGrpSpPr>
        <p:grpSpPr>
          <a:xfrm>
            <a:off x="90200" y="4214393"/>
            <a:ext cx="516117" cy="779220"/>
            <a:chOff x="10572463" y="3528536"/>
            <a:chExt cx="580168" cy="875823"/>
          </a:xfrm>
        </p:grpSpPr>
        <p:grpSp>
          <p:nvGrpSpPr>
            <p:cNvPr id="538" name="Google Shape;538;p18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18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41" name="Google Shape;541;p18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18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18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7" name="Google Shape;547;p18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548" name="Google Shape;548;p18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18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18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5" name="Google Shape;555;p18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556" name="Google Shape;556;p18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8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8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2" name="Google Shape;562;p18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563" name="Google Shape;563;p18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67" name="Google Shape;567;p18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Google Shape;568;p18"/>
          <p:cNvSpPr/>
          <p:nvPr/>
        </p:nvSpPr>
        <p:spPr>
          <a:xfrm flipH="1" rot="-3657034">
            <a:off x="-1404232" y="-737971"/>
            <a:ext cx="2746020" cy="16278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8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570" name="Google Shape;570;p18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2" name="Google Shape;572;p18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73" name="Google Shape;573;p18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8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6" name="Google Shape;576;p18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8" name="Google Shape;578;p18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79" name="Google Shape;579;p18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2" name="Google Shape;582;p18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83" name="Google Shape;583;p18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18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18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86" name="Google Shape;586;p18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18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"/>
          <p:cNvSpPr/>
          <p:nvPr/>
        </p:nvSpPr>
        <p:spPr>
          <a:xfrm flipH="1" rot="9076707">
            <a:off x="7972821" y="-586852"/>
            <a:ext cx="1683799" cy="167281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1" name="Google Shape;591;p19"/>
          <p:cNvGrpSpPr/>
          <p:nvPr/>
        </p:nvGrpSpPr>
        <p:grpSpPr>
          <a:xfrm flipH="1">
            <a:off x="683048" y="4696520"/>
            <a:ext cx="325927" cy="404808"/>
            <a:chOff x="7385113" y="1535430"/>
            <a:chExt cx="435673" cy="541115"/>
          </a:xfrm>
        </p:grpSpPr>
        <p:sp>
          <p:nvSpPr>
            <p:cNvPr id="592" name="Google Shape;592;p19"/>
            <p:cNvSpPr/>
            <p:nvPr/>
          </p:nvSpPr>
          <p:spPr>
            <a:xfrm>
              <a:off x="7385113" y="1535430"/>
              <a:ext cx="435673" cy="541115"/>
            </a:xfrm>
            <a:custGeom>
              <a:rect b="b" l="l" r="r" t="t"/>
              <a:pathLst>
                <a:path extrusionOk="0" h="541115" w="435673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19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594" name="Google Shape;594;p19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rect b="b" l="l" r="r" t="t"/>
                <a:pathLst>
                  <a:path extrusionOk="0" h="41529" w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7" name="Google Shape;597;p19"/>
          <p:cNvGrpSpPr/>
          <p:nvPr/>
        </p:nvGrpSpPr>
        <p:grpSpPr>
          <a:xfrm flipH="1">
            <a:off x="713902" y="4774546"/>
            <a:ext cx="268636" cy="280965"/>
            <a:chOff x="7420451" y="1639728"/>
            <a:chExt cx="359091" cy="375571"/>
          </a:xfrm>
        </p:grpSpPr>
        <p:sp>
          <p:nvSpPr>
            <p:cNvPr id="598" name="Google Shape;598;p19"/>
            <p:cNvSpPr/>
            <p:nvPr/>
          </p:nvSpPr>
          <p:spPr>
            <a:xfrm>
              <a:off x="7420451" y="1852041"/>
              <a:ext cx="357473" cy="163258"/>
            </a:xfrm>
            <a:custGeom>
              <a:rect b="b" l="l" r="r" t="t"/>
              <a:pathLst>
                <a:path extrusionOk="0" h="163258" w="357473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425594" y="1639728"/>
              <a:ext cx="353948" cy="180117"/>
            </a:xfrm>
            <a:custGeom>
              <a:rect b="b" l="l" r="r" t="t"/>
              <a:pathLst>
                <a:path extrusionOk="0" h="180117" w="353948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96200" y="4469347"/>
            <a:ext cx="355444" cy="644072"/>
            <a:chOff x="1945386" y="5582316"/>
            <a:chExt cx="470725" cy="852963"/>
          </a:xfrm>
        </p:grpSpPr>
        <p:grpSp>
          <p:nvGrpSpPr>
            <p:cNvPr id="601" name="Google Shape;601;p19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02" name="Google Shape;602;p19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19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7975988" y="116167"/>
            <a:ext cx="1061979" cy="558999"/>
            <a:chOff x="3859815" y="2867310"/>
            <a:chExt cx="1262157" cy="664368"/>
          </a:xfrm>
        </p:grpSpPr>
        <p:sp>
          <p:nvSpPr>
            <p:cNvPr id="606" name="Google Shape;606;p19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08" name="Google Shape;608;p19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09" name="Google Shape;609;p19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10" name="Google Shape;610;p19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19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2" name="Google Shape;612;p19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13" name="Google Shape;613;p19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19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5" name="Google Shape;615;p19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16" name="Google Shape;616;p19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19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18" name="Google Shape;618;p19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19"/>
          <p:cNvGrpSpPr/>
          <p:nvPr/>
        </p:nvGrpSpPr>
        <p:grpSpPr>
          <a:xfrm flipH="1" rot="5400000">
            <a:off x="557972" y="4696603"/>
            <a:ext cx="16329" cy="218290"/>
            <a:chOff x="10809827" y="4402455"/>
            <a:chExt cx="24764" cy="330993"/>
          </a:xfrm>
        </p:grpSpPr>
        <p:sp>
          <p:nvSpPr>
            <p:cNvPr id="622" name="Google Shape;622;p19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9"/>
          <p:cNvSpPr/>
          <p:nvPr/>
        </p:nvSpPr>
        <p:spPr>
          <a:xfrm rot="-532595">
            <a:off x="7984139" y="4422751"/>
            <a:ext cx="1661199" cy="134324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9"/>
          <p:cNvSpPr/>
          <p:nvPr/>
        </p:nvSpPr>
        <p:spPr>
          <a:xfrm flipH="1" rot="-5145822">
            <a:off x="-1235221" y="72085"/>
            <a:ext cx="2404292" cy="131859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9" name="Google Shape;629;p2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flipH="1" rot="-2493044">
            <a:off x="-1086706" y="-570280"/>
            <a:ext cx="2902912" cy="23472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 flipH="1" rot="-5051288">
            <a:off x="7227752" y="3451481"/>
            <a:ext cx="2997828" cy="2576307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 flipH="1" rot="460638">
            <a:off x="178423" y="3742788"/>
            <a:ext cx="1359611" cy="122255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 flipH="1" rot="460623">
            <a:off x="6683138" y="-2074210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 rot="-4014673">
            <a:off x="-1798429" y="-1029372"/>
            <a:ext cx="3158476" cy="250963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flipH="1" rot="8662747">
            <a:off x="7370974" y="4168319"/>
            <a:ext cx="2746019" cy="19216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2" type="subTitle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3" type="subTitle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4" type="subTitle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rect b="b" l="l" r="r" t="t"/>
              <a:pathLst>
                <a:path extrusionOk="0" h="230504" w="1633727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rect b="b" l="l" r="r" t="t"/>
              <a:pathLst>
                <a:path extrusionOk="0" h="165854" w="166485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rect b="b" l="l" r="r" t="t"/>
              <a:pathLst>
                <a:path extrusionOk="0" h="174307" w="762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flipH="1" rot="532502">
            <a:off x="-514115" y="4385276"/>
            <a:ext cx="1514959" cy="122499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/>
          <p:nvPr/>
        </p:nvSpPr>
        <p:spPr>
          <a:xfrm rot="1053742">
            <a:off x="4909608" y="421118"/>
            <a:ext cx="4314987" cy="4418593"/>
          </a:xfrm>
          <a:custGeom>
            <a:rect b="b" l="l" r="r" t="t"/>
            <a:pathLst>
              <a:path extrusionOk="0" h="44028" w="45721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3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 in C</a:t>
            </a:r>
            <a:endParaRPr/>
          </a:p>
        </p:txBody>
      </p:sp>
      <p:sp>
        <p:nvSpPr>
          <p:cNvPr id="698" name="Google Shape;698;p23"/>
          <p:cNvSpPr txBox="1"/>
          <p:nvPr>
            <p:ph idx="1" type="subTitle"/>
          </p:nvPr>
        </p:nvSpPr>
        <p:spPr>
          <a:xfrm>
            <a:off x="713225" y="3672875"/>
            <a:ext cx="41121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Prepared by: </a:t>
            </a:r>
            <a:r>
              <a:rPr lang="en"/>
              <a:t>Manee Das Shrestha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KCE080BCT013</a:t>
            </a:r>
            <a:endParaRPr/>
          </a:p>
        </p:txBody>
      </p:sp>
      <p:grpSp>
        <p:nvGrpSpPr>
          <p:cNvPr id="699" name="Google Shape;699;p23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00" name="Google Shape;700;p23"/>
            <p:cNvSpPr/>
            <p:nvPr/>
          </p:nvSpPr>
          <p:spPr>
            <a:xfrm>
              <a:off x="7716678" y="3270218"/>
              <a:ext cx="352805" cy="248507"/>
            </a:xfrm>
            <a:custGeom>
              <a:rect b="b" l="l" r="r" t="t"/>
              <a:pathLst>
                <a:path extrusionOk="0" h="248507" w="352805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7783353" y="3331749"/>
              <a:ext cx="219455" cy="59054"/>
            </a:xfrm>
            <a:custGeom>
              <a:rect b="b" l="l" r="r" t="t"/>
              <a:pathLst>
                <a:path extrusionOk="0" h="59054" w="219455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23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03" name="Google Shape;703;p23"/>
            <p:cNvSpPr/>
            <p:nvPr/>
          </p:nvSpPr>
          <p:spPr>
            <a:xfrm>
              <a:off x="7613332" y="5933598"/>
              <a:ext cx="183832" cy="323468"/>
            </a:xfrm>
            <a:custGeom>
              <a:rect b="b" l="l" r="r" t="t"/>
              <a:pathLst>
                <a:path extrusionOk="0" h="323468" w="183832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7699533" y="5961602"/>
              <a:ext cx="11430" cy="54101"/>
            </a:xfrm>
            <a:custGeom>
              <a:rect b="b" l="l" r="r" t="t"/>
              <a:pathLst>
                <a:path extrusionOk="0" h="54101" w="1143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5" name="Google Shape;7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924" y="764861"/>
            <a:ext cx="4112100" cy="41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 txBox="1"/>
          <p:nvPr>
            <p:ph type="title"/>
          </p:nvPr>
        </p:nvSpPr>
        <p:spPr>
          <a:xfrm>
            <a:off x="3169800" y="10329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845" name="Google Shape;845;p32"/>
          <p:cNvSpPr txBox="1"/>
          <p:nvPr>
            <p:ph idx="1" type="subTitle"/>
          </p:nvPr>
        </p:nvSpPr>
        <p:spPr>
          <a:xfrm>
            <a:off x="1378850" y="2162175"/>
            <a:ext cx="68445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Hence, Tic Tac Toe project was created in C using several of its core concepts which include, matrix manipulation, file handling, user defined </a:t>
            </a:r>
            <a:r>
              <a:rPr b="1" lang="en" sz="1500"/>
              <a:t>functions</a:t>
            </a:r>
            <a:r>
              <a:rPr b="1" lang="en" sz="1500"/>
              <a:t> along with the game theory of minimax algorithm.</a:t>
            </a:r>
            <a:endParaRPr b="1" sz="1500"/>
          </a:p>
        </p:txBody>
      </p:sp>
      <p:pic>
        <p:nvPicPr>
          <p:cNvPr id="846" name="Google Shape;8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400" y="390075"/>
            <a:ext cx="3997500" cy="4242000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852" name="Google Shape;8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 txBox="1"/>
          <p:nvPr>
            <p:ph type="title"/>
          </p:nvPr>
        </p:nvSpPr>
        <p:spPr>
          <a:xfrm>
            <a:off x="796200" y="478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2" name="Google Shape;712;p24"/>
          <p:cNvSpPr txBox="1"/>
          <p:nvPr>
            <p:ph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3" name="Google Shape;713;p24"/>
          <p:cNvSpPr txBox="1"/>
          <p:nvPr>
            <p:ph idx="3" type="title"/>
          </p:nvPr>
        </p:nvSpPr>
        <p:spPr>
          <a:xfrm>
            <a:off x="5574850" y="128607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4" name="Google Shape;714;p24"/>
          <p:cNvSpPr txBox="1"/>
          <p:nvPr>
            <p:ph idx="5" type="title"/>
          </p:nvPr>
        </p:nvSpPr>
        <p:spPr>
          <a:xfrm>
            <a:off x="1100975" y="286272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5" name="Google Shape;715;p24"/>
          <p:cNvSpPr txBox="1"/>
          <p:nvPr>
            <p:ph idx="6" type="title"/>
          </p:nvPr>
        </p:nvSpPr>
        <p:spPr>
          <a:xfrm>
            <a:off x="3225675" y="1258335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6" name="Google Shape;716;p24"/>
          <p:cNvSpPr txBox="1"/>
          <p:nvPr>
            <p:ph idx="7" type="title"/>
          </p:nvPr>
        </p:nvSpPr>
        <p:spPr>
          <a:xfrm>
            <a:off x="3114450" y="286272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7" name="Google Shape;717;p24"/>
          <p:cNvSpPr txBox="1"/>
          <p:nvPr>
            <p:ph idx="1" type="subTitle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8" name="Google Shape;718;p24"/>
          <p:cNvSpPr txBox="1"/>
          <p:nvPr>
            <p:ph idx="9" type="subTitle"/>
          </p:nvPr>
        </p:nvSpPr>
        <p:spPr>
          <a:xfrm>
            <a:off x="3225675" y="1967438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719" name="Google Shape;719;p24"/>
          <p:cNvSpPr txBox="1"/>
          <p:nvPr>
            <p:ph idx="13" type="subTitle"/>
          </p:nvPr>
        </p:nvSpPr>
        <p:spPr>
          <a:xfrm>
            <a:off x="5574850" y="199522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720" name="Google Shape;720;p24"/>
          <p:cNvSpPr txBox="1"/>
          <p:nvPr>
            <p:ph idx="14" type="subTitle"/>
          </p:nvPr>
        </p:nvSpPr>
        <p:spPr>
          <a:xfrm>
            <a:off x="1100975" y="35718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721" name="Google Shape;721;p24"/>
          <p:cNvSpPr txBox="1"/>
          <p:nvPr>
            <p:ph idx="15" type="subTitle"/>
          </p:nvPr>
        </p:nvSpPr>
        <p:spPr>
          <a:xfrm>
            <a:off x="3114450" y="35718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722" name="Google Shape;7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5"/>
          <p:cNvSpPr/>
          <p:nvPr/>
        </p:nvSpPr>
        <p:spPr>
          <a:xfrm rot="4500170">
            <a:off x="4600402" y="7400"/>
            <a:ext cx="5575737" cy="4867271"/>
          </a:xfrm>
          <a:custGeom>
            <a:rect b="b" l="l" r="r" t="t"/>
            <a:pathLst>
              <a:path extrusionOk="0" h="44028" w="45721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5"/>
          <p:cNvSpPr txBox="1"/>
          <p:nvPr>
            <p:ph type="title"/>
          </p:nvPr>
        </p:nvSpPr>
        <p:spPr>
          <a:xfrm>
            <a:off x="1016075" y="5157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</a:t>
            </a:r>
            <a:endParaRPr/>
          </a:p>
        </p:txBody>
      </p:sp>
      <p:sp>
        <p:nvSpPr>
          <p:cNvPr id="729" name="Google Shape;729;p25"/>
          <p:cNvSpPr txBox="1"/>
          <p:nvPr>
            <p:ph idx="1" type="subTitle"/>
          </p:nvPr>
        </p:nvSpPr>
        <p:spPr>
          <a:xfrm>
            <a:off x="689500" y="1767550"/>
            <a:ext cx="4294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Tic Tac Toe </a:t>
            </a:r>
            <a:r>
              <a:rPr lang="en" sz="1400"/>
              <a:t>is a classic paper-and-pencil game played between two players, traditionally X and O, on a 3x3 grid. The players take turns marking spaces in the grid with their respective symbols. The player who succeeds in placing three of their marks in a horizontal, vertical, or diagonal row wins the game. If the grid is filled without any player achieving a winning condition, the game is a draw.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730" name="Google Shape;7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224" y="515699"/>
            <a:ext cx="4112100" cy="41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25"/>
          <p:cNvSpPr txBox="1"/>
          <p:nvPr/>
        </p:nvSpPr>
        <p:spPr>
          <a:xfrm>
            <a:off x="1310800" y="4774200"/>
            <a:ext cx="71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</p:txBody>
      </p:sp>
      <p:grpSp>
        <p:nvGrpSpPr>
          <p:cNvPr id="737" name="Google Shape;737;p26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738" name="Google Shape;738;p26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9" name="Google Shape;739;p26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740" name="Google Shape;740;p26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741" name="Google Shape;741;p26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742" name="Google Shape;742;p26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6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4" name="Google Shape;744;p26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745" name="Google Shape;745;p26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6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7" name="Google Shape;747;p26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748" name="Google Shape;748;p26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26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50" name="Google Shape;750;p26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53" name="Google Shape;753;p26"/>
          <p:cNvSpPr txBox="1"/>
          <p:nvPr/>
        </p:nvSpPr>
        <p:spPr>
          <a:xfrm>
            <a:off x="616850" y="1326350"/>
            <a:ext cx="7104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Steps: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Start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Choose mode for playing. PvP or PvC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case of PvP, Enter both players name, start game.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case of PvC, game starts instantly, with computer taking the first turn with symbol O.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computer plays with the logic of minimax algorithm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alpha beta pruning.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Players play alternately with their respective symbols.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there’s a winning condition, the respective player wins.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the board is completely filled without any winning condition, its a draw.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Print the relevant information in the text document for logging purposes.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4" name="Google Shape;7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Algorithm</a:t>
            </a:r>
            <a:r>
              <a:rPr lang="en"/>
              <a:t>:</a:t>
            </a:r>
            <a:endParaRPr/>
          </a:p>
        </p:txBody>
      </p:sp>
      <p:grpSp>
        <p:nvGrpSpPr>
          <p:cNvPr id="760" name="Google Shape;760;p27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761" name="Google Shape;761;p27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p27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763" name="Google Shape;763;p27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764" name="Google Shape;764;p27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765" name="Google Shape;765;p27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6" name="Google Shape;766;p27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7" name="Google Shape;767;p27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768" name="Google Shape;768;p27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9" name="Google Shape;769;p27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0" name="Google Shape;770;p27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771" name="Google Shape;771;p27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2" name="Google Shape;772;p27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73" name="Google Shape;773;p27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76" name="Google Shape;776;p27"/>
          <p:cNvSpPr txBox="1"/>
          <p:nvPr/>
        </p:nvSpPr>
        <p:spPr>
          <a:xfrm>
            <a:off x="621900" y="1326350"/>
            <a:ext cx="78021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Minimax examines all possible moves that both players (X and O) can make on the board.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It evaluates each possible resulting game state to determine if it leads to a win, loss, or draw for the current player (X or O).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Based on these evaluations, it assigns a score to each possible move.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If it's X's turn, Minimax selects the move with the highest score (indicating the most advantageous move for X), assuming O plays optimally.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If it's O's turn, Minimax selects the move with the lowest score (indicating the most disadvantageous move for O), assuming X plays optimally.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This process continues recursively until it reaches a terminal game state (win, loss, or draw).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By considering all possible moves and their outcomes, Minimax ensures that the player makes the best move possible at each turn, aiming to either win the game or force a draw if winning isn't possible.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7" name="Google Shape;7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Google Shape;7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900"/>
            <a:ext cx="9144000" cy="51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9"/>
          <p:cNvSpPr txBox="1"/>
          <p:nvPr>
            <p:ph idx="4" type="subTitle"/>
          </p:nvPr>
        </p:nvSpPr>
        <p:spPr>
          <a:xfrm>
            <a:off x="4318639" y="1395375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</a:t>
            </a:r>
            <a:endParaRPr/>
          </a:p>
        </p:txBody>
      </p:sp>
      <p:sp>
        <p:nvSpPr>
          <p:cNvPr id="789" name="Google Shape;78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r>
              <a:rPr lang="en"/>
              <a:t>:</a:t>
            </a:r>
            <a:endParaRPr/>
          </a:p>
        </p:txBody>
      </p:sp>
      <p:sp>
        <p:nvSpPr>
          <p:cNvPr id="790" name="Google Shape;790;p29"/>
          <p:cNvSpPr txBox="1"/>
          <p:nvPr>
            <p:ph idx="1" type="subTitle"/>
          </p:nvPr>
        </p:nvSpPr>
        <p:spPr>
          <a:xfrm>
            <a:off x="4318650" y="2037101"/>
            <a:ext cx="33843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#define SIZE 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#define X -1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#define O 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#define EMPTY 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FILE *fp=fopen("tic-tac-toe-log.txt","a");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board1[SIZE][SIZE]; //board for PvC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char board2[SIZE][SIZE]; //board for PvP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1" name="Google Shape;791;p29"/>
          <p:cNvSpPr txBox="1"/>
          <p:nvPr>
            <p:ph idx="2" type="subTitle"/>
          </p:nvPr>
        </p:nvSpPr>
        <p:spPr>
          <a:xfrm>
            <a:off x="720000" y="19680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&lt;stdio.h&gt;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&lt;stdlib.h&gt;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&lt;time.h&gt;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&lt;conio.h&gt;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9"/>
          <p:cNvSpPr txBox="1"/>
          <p:nvPr>
            <p:ph idx="3" type="subTitle"/>
          </p:nvPr>
        </p:nvSpPr>
        <p:spPr>
          <a:xfrm>
            <a:off x="720011" y="1395375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Files Used</a:t>
            </a:r>
            <a:endParaRPr/>
          </a:p>
        </p:txBody>
      </p:sp>
      <p:grpSp>
        <p:nvGrpSpPr>
          <p:cNvPr id="793" name="Google Shape;793;p29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794" name="Google Shape;794;p29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5" name="Google Shape;795;p29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796" name="Google Shape;796;p29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797" name="Google Shape;797;p29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798" name="Google Shape;798;p29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9" name="Google Shape;799;p29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0" name="Google Shape;800;p29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801" name="Google Shape;801;p29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2" name="Google Shape;802;p29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3" name="Google Shape;803;p29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804" name="Google Shape;804;p29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5" name="Google Shape;805;p29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06" name="Google Shape;806;p29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09" name="Google Shape;8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Components:</a:t>
            </a:r>
            <a:endParaRPr/>
          </a:p>
        </p:txBody>
      </p:sp>
      <p:sp>
        <p:nvSpPr>
          <p:cNvPr id="815" name="Google Shape;815;p30"/>
          <p:cNvSpPr txBox="1"/>
          <p:nvPr>
            <p:ph idx="2" type="subTitle"/>
          </p:nvPr>
        </p:nvSpPr>
        <p:spPr>
          <a:xfrm>
            <a:off x="3927000" y="981277"/>
            <a:ext cx="33843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initializeBoardPvC(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initializeBoardPvP(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showBoard1(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showBoard2(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printBoard1(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printBoard2(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checkWinner(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isWin(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evaluateBoard(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minimax(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findBestMove(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userMove(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playerVsComputer_Hard(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playerVsComputer_Easy(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computerMove();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playerVsComputer(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playerVsPlayer( )</a:t>
            </a:r>
            <a:endParaRPr sz="1400"/>
          </a:p>
        </p:txBody>
      </p:sp>
      <p:sp>
        <p:nvSpPr>
          <p:cNvPr id="816" name="Google Shape;816;p30"/>
          <p:cNvSpPr txBox="1"/>
          <p:nvPr>
            <p:ph idx="3" type="subTitle"/>
          </p:nvPr>
        </p:nvSpPr>
        <p:spPr>
          <a:xfrm>
            <a:off x="613386" y="2586675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 Functions:</a:t>
            </a:r>
            <a:endParaRPr/>
          </a:p>
        </p:txBody>
      </p:sp>
      <p:grpSp>
        <p:nvGrpSpPr>
          <p:cNvPr id="817" name="Google Shape;817;p30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818" name="Google Shape;818;p30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30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820" name="Google Shape;820;p30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821" name="Google Shape;821;p30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822" name="Google Shape;822;p30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3" name="Google Shape;823;p30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4" name="Google Shape;824;p30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825" name="Google Shape;825;p30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30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7" name="Google Shape;827;p30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828" name="Google Shape;828;p30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9" name="Google Shape;829;p30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30" name="Google Shape;830;p30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3" name="Google Shape;8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1"/>
          <p:cNvSpPr txBox="1"/>
          <p:nvPr>
            <p:ph type="title"/>
          </p:nvPr>
        </p:nvSpPr>
        <p:spPr>
          <a:xfrm>
            <a:off x="721200" y="1589550"/>
            <a:ext cx="7701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Demonstration:</a:t>
            </a:r>
            <a:endParaRPr sz="6300"/>
          </a:p>
        </p:txBody>
      </p:sp>
      <p:pic>
        <p:nvPicPr>
          <p:cNvPr id="839" name="Google Shape;8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075" y="223813"/>
            <a:ext cx="757475" cy="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