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4"/>
  </p:sldMasterIdLst>
  <p:notesMasterIdLst>
    <p:notesMasterId r:id="rId22"/>
  </p:notesMasterIdLst>
  <p:sldIdLst>
    <p:sldId id="714" r:id="rId5"/>
    <p:sldId id="769" r:id="rId6"/>
    <p:sldId id="777" r:id="rId7"/>
    <p:sldId id="770" r:id="rId8"/>
    <p:sldId id="771" r:id="rId9"/>
    <p:sldId id="753" r:id="rId10"/>
    <p:sldId id="774" r:id="rId11"/>
    <p:sldId id="778" r:id="rId12"/>
    <p:sldId id="779" r:id="rId13"/>
    <p:sldId id="772" r:id="rId14"/>
    <p:sldId id="781" r:id="rId15"/>
    <p:sldId id="782" r:id="rId16"/>
    <p:sldId id="785" r:id="rId17"/>
    <p:sldId id="780" r:id="rId18"/>
    <p:sldId id="783" r:id="rId19"/>
    <p:sldId id="784" r:id="rId20"/>
    <p:sldId id="7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4DB75-AB18-511D-A9BB-4F1322D93C77}" v="7" dt="2024-11-25T08:44:34.228"/>
    <p1510:client id="{8FE3A404-45BA-FC4C-457B-8732D7ADAA94}" v="297" dt="2024-11-25T09:32:23.998"/>
    <p1510:client id="{DC29B4C2-0EDA-4B8E-059B-D6EFF37C6987}" v="299" dt="2024-11-25T10:15:15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1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11/25/2024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96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29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11/25/2024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741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666763"/>
            <a:ext cx="6026946" cy="2841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Agile and waterfall Methodology              </a:t>
            </a:r>
            <a:endParaRPr lang="en-US" sz="6000">
              <a:solidFill>
                <a:srgbClr val="676767"/>
              </a:solidFill>
              <a:latin typeface="Fira Sans Condensed SemiBold"/>
              <a:ea typeface="Fira Sans Condensed SemiBold"/>
              <a:cs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A384-3C89-9852-BADA-7208D5D03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5814" y="1020762"/>
            <a:ext cx="11303908" cy="50497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Continuous Improvement</a:t>
            </a:r>
            <a:r>
              <a:rPr lang="en-US" sz="1400" dirty="0">
                <a:ea typeface="+mn-lt"/>
                <a:cs typeface="+mn-lt"/>
              </a:rPr>
              <a:t>: Regular retrospectives encourage teams to improve their processes and practices with each iteration.</a:t>
            </a:r>
            <a:endParaRPr lang="en-US" sz="14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Faster Problem Resolution</a:t>
            </a:r>
            <a:r>
              <a:rPr lang="en-US" sz="1400" dirty="0">
                <a:ea typeface="+mn-lt"/>
                <a:cs typeface="+mn-lt"/>
              </a:rPr>
              <a:t>: Due to the iterative nature, problems are identified early and can be addressed quickly.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Adaptability to Market Changes</a:t>
            </a:r>
            <a:r>
              <a:rPr lang="en-US" sz="1400" dirty="0">
                <a:ea typeface="+mn-lt"/>
                <a:cs typeface="+mn-lt"/>
              </a:rPr>
              <a:t>: Agile allows for quick pivoting in response to changing market conditions, technologies, or customer preferences.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Stakeholder Engagement</a:t>
            </a:r>
            <a:r>
              <a:rPr lang="en-US" sz="1400" dirty="0">
                <a:ea typeface="+mn-lt"/>
                <a:cs typeface="+mn-lt"/>
              </a:rPr>
              <a:t>: Regular reviews and sprint demos provide ongoing opportunities for stakeholders to provide feedback and stay aligned with project progress.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Improved Transparency and Communication</a:t>
            </a:r>
            <a:r>
              <a:rPr lang="en-US" sz="1400" dirty="0">
                <a:ea typeface="+mn-lt"/>
                <a:cs typeface="+mn-lt"/>
              </a:rPr>
              <a:t>: Daily stand-ups and sprint reviews foster open communication within the team and with external stakeholders, ensuring all parties are well-informed.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Focus on High-Value Features</a:t>
            </a:r>
            <a:r>
              <a:rPr lang="en-US" sz="1400" dirty="0">
                <a:ea typeface="+mn-lt"/>
                <a:cs typeface="+mn-lt"/>
              </a:rPr>
              <a:t>: Agile focuses on delivering the most valuable features first, ensuring that customer needs are met early on.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Enhanced Innovation</a:t>
            </a:r>
            <a:r>
              <a:rPr lang="en-US" sz="1400" dirty="0">
                <a:ea typeface="+mn-lt"/>
                <a:cs typeface="+mn-lt"/>
              </a:rPr>
              <a:t>: The flexibility of Agile encourages creative problem-solving and innovative solutions as teams are not constrained by rigid requirements.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Easier Maintenance</a:t>
            </a:r>
            <a:r>
              <a:rPr lang="en-US" sz="1400" dirty="0">
                <a:ea typeface="+mn-lt"/>
                <a:cs typeface="+mn-lt"/>
              </a:rPr>
              <a:t>: With smaller, incremental releases, it's easier to maintain and update the software without disrupting the whole system.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Reduced Time Wastage</a:t>
            </a:r>
            <a:r>
              <a:rPr lang="en-US" sz="1400" dirty="0">
                <a:ea typeface="+mn-lt"/>
                <a:cs typeface="+mn-lt"/>
              </a:rPr>
              <a:t>: Frequent feedback and testing ensure that developers stay on track, preventing unnecessary rework and wasted efforts.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Scalability</a:t>
            </a:r>
            <a:r>
              <a:rPr lang="en-US" sz="1400" dirty="0">
                <a:ea typeface="+mn-lt"/>
                <a:cs typeface="+mn-lt"/>
              </a:rPr>
              <a:t>: Agile frameworks, such as </a:t>
            </a:r>
            <a:r>
              <a:rPr lang="en-US" sz="1400" err="1">
                <a:ea typeface="+mn-lt"/>
                <a:cs typeface="+mn-lt"/>
              </a:rPr>
              <a:t>SAFe</a:t>
            </a:r>
            <a:r>
              <a:rPr lang="en-US" sz="1400" dirty="0">
                <a:ea typeface="+mn-lt"/>
                <a:cs typeface="+mn-lt"/>
              </a:rPr>
              <a:t> and Scrum, can be scaled to work for large, enterprise-level projects, ensuring alignment across multiple teams.</a:t>
            </a:r>
            <a:endParaRPr lang="en-US" sz="14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Better Risk Management</a:t>
            </a:r>
            <a:r>
              <a:rPr lang="en-US" sz="1400" dirty="0">
                <a:ea typeface="+mn-lt"/>
                <a:cs typeface="+mn-lt"/>
              </a:rPr>
              <a:t>: Regular reassessments allow teams to manage and mitigate risks more effectively than in traditional models like Waterfall.</a:t>
            </a:r>
            <a:endParaRPr lang="en-US" sz="1400" dirty="0"/>
          </a:p>
          <a:p>
            <a:pPr>
              <a:buFont typeface="Arial"/>
              <a:buChar char="•"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Advantages of Agile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8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A384-3C89-9852-BADA-7208D5D03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5814" y="1020762"/>
            <a:ext cx="11485336" cy="5403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Clear and Defined Phases</a:t>
            </a:r>
            <a:r>
              <a:rPr lang="en-US" sz="1600">
                <a:ea typeface="+mn-lt"/>
                <a:cs typeface="+mn-lt"/>
              </a:rPr>
              <a:t>: Each phase has specific goals and deliverables, providing structure and clarity to the project timeline.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Predictable Outcomes</a:t>
            </a:r>
            <a:r>
              <a:rPr lang="en-US" sz="1600">
                <a:ea typeface="+mn-lt"/>
                <a:cs typeface="+mn-lt"/>
              </a:rPr>
              <a:t>: The linear approach and detailed documentation make it easier to predict the project scope, timeline, and cost.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Easier Project Tracking</a:t>
            </a:r>
            <a:r>
              <a:rPr lang="en-US" sz="1600" dirty="0">
                <a:ea typeface="+mn-lt"/>
                <a:cs typeface="+mn-lt"/>
              </a:rPr>
              <a:t>: Progress is easy to monitor since each phase must be completed before the next, making it simpler to track milestones.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Well-Documented Process</a:t>
            </a:r>
            <a:r>
              <a:rPr lang="en-US" sz="1600">
                <a:ea typeface="+mn-lt"/>
                <a:cs typeface="+mn-lt"/>
              </a:rPr>
              <a:t>: The extensive documentation at each stage helps ensure everyone is on the same page, making it easier to onboard new team members or work with external vendors.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Ideal for Fixed Budgets and Deadlines</a:t>
            </a:r>
            <a:r>
              <a:rPr lang="en-US" sz="1600">
                <a:ea typeface="+mn-lt"/>
                <a:cs typeface="+mn-lt"/>
              </a:rPr>
              <a:t>: Since all requirements are defined upfront, it’s easier to estimate the resources, budget, and timeline accurately.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Quality Assurance Focused</a:t>
            </a:r>
            <a:r>
              <a:rPr lang="en-US" sz="1600">
                <a:ea typeface="+mn-lt"/>
                <a:cs typeface="+mn-lt"/>
              </a:rPr>
              <a:t>: QA and testing phases are separate from development, allowing for detailed and rigorous testing of the final product before deployment.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Low Risk of Scope Creep</a:t>
            </a:r>
            <a:r>
              <a:rPr lang="en-US" sz="1600" dirty="0">
                <a:ea typeface="+mn-lt"/>
                <a:cs typeface="+mn-lt"/>
              </a:rPr>
              <a:t>: The fixed nature of the project plan limits changes, reducing the risk of scope creep and ensuring the project stays on track.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Best for Regulatory or Compliance Projects</a:t>
            </a:r>
            <a:r>
              <a:rPr lang="en-US" sz="1600" dirty="0">
                <a:ea typeface="+mn-lt"/>
                <a:cs typeface="+mn-lt"/>
              </a:rPr>
              <a:t>: Waterfall’s structured approach is ideal for projects in regulated industries where each phase must meet strict compliance standards (e.g., healthcare, finance, government).</a:t>
            </a:r>
            <a:endParaRPr lang="en-US" sz="16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Clear Roles and Responsibilities</a:t>
            </a:r>
            <a:r>
              <a:rPr lang="en-US" sz="1600" dirty="0">
                <a:ea typeface="+mn-lt"/>
                <a:cs typeface="+mn-lt"/>
              </a:rPr>
              <a:t>: Waterfall's structure often involves clearly defined roles and responsibilities, which can help ensure that all team members know their tasks at each phase.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Advantages of Waterfall</a:t>
            </a:r>
            <a:endParaRPr lang="en-US" dirty="0">
              <a:solidFill>
                <a:srgbClr val="000000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549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A384-3C89-9852-BADA-7208D5D03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5814" y="1020762"/>
            <a:ext cx="11485336" cy="54035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Limited Flexibility</a:t>
            </a:r>
            <a:r>
              <a:rPr lang="en-US" sz="1600" dirty="0">
                <a:ea typeface="+mn-lt"/>
                <a:cs typeface="+mn-lt"/>
              </a:rPr>
              <a:t>: Once a phase is completed, it is difficult to go back and make changes, limiting adaptability to new insights or market changes.</a:t>
            </a:r>
          </a:p>
          <a:p>
            <a:r>
              <a:rPr lang="en-US" sz="1600" b="1" dirty="0">
                <a:ea typeface="+mn-lt"/>
                <a:cs typeface="+mn-lt"/>
              </a:rPr>
              <a:t>Late Discovery of Issues</a:t>
            </a:r>
            <a:r>
              <a:rPr lang="en-US" sz="1600" dirty="0">
                <a:ea typeface="+mn-lt"/>
                <a:cs typeface="+mn-lt"/>
              </a:rPr>
              <a:t>: Since testing happens after development is complete, defects and design flaws might only be discovered later in the process, leading to higher correction costs.</a:t>
            </a:r>
          </a:p>
          <a:p>
            <a:r>
              <a:rPr lang="en-US" sz="1600" b="1" dirty="0">
                <a:ea typeface="+mn-lt"/>
                <a:cs typeface="+mn-lt"/>
              </a:rPr>
              <a:t>Lack of Customer Involvement</a:t>
            </a:r>
            <a:r>
              <a:rPr lang="en-US" sz="1600" dirty="0">
                <a:ea typeface="+mn-lt"/>
                <a:cs typeface="+mn-lt"/>
              </a:rPr>
              <a:t>: Customers are usually involved at the start for requirement gathering and at the end for final delivery, reducing opportunities for ongoing feedback and collaboration.</a:t>
            </a:r>
          </a:p>
          <a:p>
            <a:r>
              <a:rPr lang="en-US" sz="1600" b="1" dirty="0">
                <a:ea typeface="+mn-lt"/>
                <a:cs typeface="+mn-lt"/>
              </a:rPr>
              <a:t>Increased Cost for Changes</a:t>
            </a:r>
            <a:r>
              <a:rPr lang="en-US" sz="1600" dirty="0">
                <a:ea typeface="+mn-lt"/>
                <a:cs typeface="+mn-lt"/>
              </a:rPr>
              <a:t>: Any changes to the project after development has started are difficult to implement and can lead to significant delays and increased costs.</a:t>
            </a:r>
          </a:p>
          <a:p>
            <a:r>
              <a:rPr lang="en-US" sz="1600" b="1" dirty="0">
                <a:ea typeface="+mn-lt"/>
                <a:cs typeface="+mn-lt"/>
              </a:rPr>
              <a:t>Potential for Scope Creep</a:t>
            </a:r>
            <a:r>
              <a:rPr lang="en-US" sz="1600" dirty="0">
                <a:ea typeface="+mn-lt"/>
                <a:cs typeface="+mn-lt"/>
              </a:rPr>
              <a:t>: While scope is defined upfront, if stakeholders request changes during the process, it can lead to scope creep due to lack of ongoing evaluation and feedback.</a:t>
            </a:r>
          </a:p>
          <a:p>
            <a:r>
              <a:rPr lang="en-US" sz="1600" b="1" dirty="0">
                <a:ea typeface="+mn-lt"/>
                <a:cs typeface="+mn-lt"/>
              </a:rPr>
              <a:t>Overemphasis on Documentation</a:t>
            </a:r>
            <a:r>
              <a:rPr lang="en-US" sz="1600" dirty="0">
                <a:ea typeface="+mn-lt"/>
                <a:cs typeface="+mn-lt"/>
              </a:rPr>
              <a:t>: Extensive documentation in each phase can slow down progress and make the process cumbersome, especially if frequent changes are needed.</a:t>
            </a:r>
          </a:p>
          <a:p>
            <a:r>
              <a:rPr lang="en-US" sz="1600" b="1" dirty="0">
                <a:ea typeface="+mn-lt"/>
                <a:cs typeface="+mn-lt"/>
              </a:rPr>
              <a:t>Inflexible for Uncertain or Evolving Projects</a:t>
            </a:r>
            <a:r>
              <a:rPr lang="en-US" sz="1600" dirty="0">
                <a:ea typeface="+mn-lt"/>
                <a:cs typeface="+mn-lt"/>
              </a:rPr>
              <a:t>: Waterfall is not suitable for projects where the requirements are unclear or evolve over time, as it doesn't accommodate changes once development begins.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Misalignment with Business Needs</a:t>
            </a:r>
            <a:r>
              <a:rPr lang="en-US" sz="1600" dirty="0">
                <a:ea typeface="+mn-lt"/>
                <a:cs typeface="+mn-lt"/>
              </a:rPr>
              <a:t>: If the project scope changes or business needs evolve during the development phase, Waterfall's rigid structure can misalign the final product with the current needs.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High Initial Planning Overhead</a:t>
            </a:r>
            <a:r>
              <a:rPr lang="en-US" sz="1600" dirty="0">
                <a:ea typeface="+mn-lt"/>
                <a:cs typeface="+mn-lt"/>
              </a:rPr>
              <a:t>: Waterfall requires a comprehensive and detailed plan upfront, which can be time-consuming and costly before the project even begins.</a:t>
            </a: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050" dirty="0">
                <a:ea typeface="+mn-lt"/>
                <a:cs typeface="+mn-lt"/>
              </a:rPr>
              <a:t>}</a:t>
            </a:r>
            <a:endParaRPr lang="en-US" sz="1050" dirty="0">
              <a:cs typeface="Calibri" panose="020F0502020204030204"/>
            </a:endParaRPr>
          </a:p>
          <a:p>
            <a:pPr marL="0" indent="0">
              <a:buNone/>
            </a:pPr>
            <a:endParaRPr lang="en-US" sz="1050"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Waterfall Challenges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1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A384-3C89-9852-BADA-7208D5D03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5814" y="1020762"/>
            <a:ext cx="11485336" cy="54035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Requires experienced teams familiar with Agile principles and practices.</a:t>
            </a:r>
            <a:endParaRPr lang="en-US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May lead to </a:t>
            </a:r>
            <a:r>
              <a:rPr lang="en-US" sz="1800" b="1" dirty="0">
                <a:ea typeface="+mn-lt"/>
                <a:cs typeface="+mn-lt"/>
              </a:rPr>
              <a:t>scope creep</a:t>
            </a:r>
            <a:r>
              <a:rPr lang="en-US" sz="1800" dirty="0">
                <a:ea typeface="+mn-lt"/>
                <a:cs typeface="+mn-lt"/>
              </a:rPr>
              <a:t> if not managed carefully, as continuous changes can affect timelines and costs.</a:t>
            </a:r>
            <a:endParaRPr lang="en-US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Relies heavily on continuous </a:t>
            </a:r>
            <a:r>
              <a:rPr lang="en-US" sz="1800" b="1" dirty="0">
                <a:ea typeface="+mn-lt"/>
                <a:cs typeface="+mn-lt"/>
              </a:rPr>
              <a:t>customer involvement</a:t>
            </a:r>
            <a:r>
              <a:rPr lang="en-US" sz="1800" dirty="0">
                <a:ea typeface="+mn-lt"/>
                <a:cs typeface="+mn-lt"/>
              </a:rPr>
              <a:t>, which may not always be feasible, especially in projects with busy stakeholders.</a:t>
            </a:r>
            <a:endParaRPr lang="en-US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Difficult to apply in </a:t>
            </a:r>
            <a:r>
              <a:rPr lang="en-US" sz="1800" b="1" dirty="0">
                <a:ea typeface="+mn-lt"/>
                <a:cs typeface="+mn-lt"/>
              </a:rPr>
              <a:t>industries with strict regulations</a:t>
            </a:r>
            <a:r>
              <a:rPr lang="en-US" sz="1800" dirty="0">
                <a:ea typeface="+mn-lt"/>
                <a:cs typeface="+mn-lt"/>
              </a:rPr>
              <a:t> or long approval cycles due to the iterative nature of development.</a:t>
            </a:r>
            <a:endParaRPr lang="en-US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Managing multiple priorities</a:t>
            </a:r>
            <a:r>
              <a:rPr lang="en-US" sz="1800" dirty="0">
                <a:ea typeface="+mn-lt"/>
                <a:cs typeface="+mn-lt"/>
              </a:rPr>
              <a:t> can be challenging without clear focus on the most important tasks.</a:t>
            </a:r>
            <a:endParaRPr lang="en-US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Maintaining consistent velocity</a:t>
            </a:r>
            <a:r>
              <a:rPr lang="en-US" sz="1800" dirty="0">
                <a:ea typeface="+mn-lt"/>
                <a:cs typeface="+mn-lt"/>
              </a:rPr>
              <a:t> may be difficult as teams adapt to changing requirements or priorities.</a:t>
            </a:r>
            <a:endParaRPr lang="en-US" sz="1800"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Agile Challenges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6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A384-3C89-9852-BADA-7208D5D03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5814" y="1020762"/>
            <a:ext cx="11485336" cy="5403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Scrum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Sprints</a:t>
            </a:r>
            <a:r>
              <a:rPr lang="en-US" sz="1600" dirty="0">
                <a:ea typeface="+mn-lt"/>
                <a:cs typeface="+mn-lt"/>
              </a:rPr>
              <a:t>: Short, time-boxed iterations to deliver product increments.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Daily Stand-ups</a:t>
            </a:r>
            <a:r>
              <a:rPr lang="en-US" sz="1600" dirty="0">
                <a:ea typeface="+mn-lt"/>
                <a:cs typeface="+mn-lt"/>
              </a:rPr>
              <a:t>: Daily meetings to discuss progress and obstacles.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Kanban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Visual Workflow</a:t>
            </a:r>
            <a:r>
              <a:rPr lang="en-US" sz="1600" dirty="0">
                <a:ea typeface="+mn-lt"/>
                <a:cs typeface="+mn-lt"/>
              </a:rPr>
              <a:t>: Uses boards to manage and track work through different stages.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WIP Limits</a:t>
            </a:r>
            <a:r>
              <a:rPr lang="en-US" sz="1600" dirty="0">
                <a:ea typeface="+mn-lt"/>
                <a:cs typeface="+mn-lt"/>
              </a:rPr>
              <a:t>: Restricts the number of tasks in each stage to avoid overload.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Extreme Programming (XP)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Test-Driven Development (TDD)</a:t>
            </a:r>
            <a:r>
              <a:rPr lang="en-US" sz="1600" dirty="0">
                <a:ea typeface="+mn-lt"/>
                <a:cs typeface="+mn-lt"/>
              </a:rPr>
              <a:t>: Writing tests before code to ensure quality.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Pair Programming</a:t>
            </a:r>
            <a:r>
              <a:rPr lang="en-US" sz="1600" dirty="0">
                <a:ea typeface="+mn-lt"/>
                <a:cs typeface="+mn-lt"/>
              </a:rPr>
              <a:t>: Two developers collaborate on the same code for better quality and knowledge sharing.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SAFe</a:t>
            </a:r>
            <a:r>
              <a:rPr lang="en-US" sz="1600" b="1" dirty="0">
                <a:ea typeface="+mn-lt"/>
                <a:cs typeface="+mn-lt"/>
              </a:rPr>
              <a:t> (Scaled Agile Framework)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Scaling Agile</a:t>
            </a:r>
            <a:r>
              <a:rPr lang="en-US" sz="1600" dirty="0">
                <a:ea typeface="+mn-lt"/>
                <a:cs typeface="+mn-lt"/>
              </a:rPr>
              <a:t>: A framework for applying Agile across large organizations.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Program Increment (PI)</a:t>
            </a:r>
            <a:r>
              <a:rPr lang="en-US" sz="1600" dirty="0">
                <a:ea typeface="+mn-lt"/>
                <a:cs typeface="+mn-lt"/>
              </a:rPr>
              <a:t>: Delivers features through iterations across multiple teams.</a:t>
            </a:r>
            <a:endParaRPr lang="en-US" sz="16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Lean Development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Waste Reduction</a:t>
            </a:r>
            <a:r>
              <a:rPr lang="en-US" sz="1600" dirty="0">
                <a:ea typeface="+mn-lt"/>
                <a:cs typeface="+mn-lt"/>
              </a:rPr>
              <a:t>: Eliminates non-value-added activities and delays.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 </a:t>
            </a:r>
            <a:r>
              <a:rPr lang="en-US" sz="1600" b="1" dirty="0">
                <a:ea typeface="+mn-lt"/>
                <a:cs typeface="+mn-lt"/>
              </a:rPr>
              <a:t>Continuous Improvement</a:t>
            </a:r>
            <a:r>
              <a:rPr lang="en-US" sz="1600" dirty="0">
                <a:ea typeface="+mn-lt"/>
                <a:cs typeface="+mn-lt"/>
              </a:rPr>
              <a:t>: Focuses on iterative improvement based on feedback.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1600" dirty="0">
              <a:cs typeface="Calibri" panose="020F0502020204030204"/>
            </a:endParaRPr>
          </a:p>
          <a:p>
            <a:pPr marL="0" indent="0">
              <a:buNone/>
            </a:pPr>
            <a:endParaRPr lang="en-US" sz="1050"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Agile Frameworks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0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FBFCB4-E4D3-9BC8-F560-1174F82EC3C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78016513"/>
              </p:ext>
            </p:extLst>
          </p:nvPr>
        </p:nvGraphicFramePr>
        <p:xfrm>
          <a:off x="419100" y="1020763"/>
          <a:ext cx="11322048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74016">
                  <a:extLst>
                    <a:ext uri="{9D8B030D-6E8A-4147-A177-3AD203B41FA5}">
                      <a16:colId xmlns:a16="http://schemas.microsoft.com/office/drawing/2014/main" val="3880908820"/>
                    </a:ext>
                  </a:extLst>
                </a:gridCol>
                <a:gridCol w="3774016">
                  <a:extLst>
                    <a:ext uri="{9D8B030D-6E8A-4147-A177-3AD203B41FA5}">
                      <a16:colId xmlns:a16="http://schemas.microsoft.com/office/drawing/2014/main" val="2044874180"/>
                    </a:ext>
                  </a:extLst>
                </a:gridCol>
                <a:gridCol w="3774016">
                  <a:extLst>
                    <a:ext uri="{9D8B030D-6E8A-4147-A177-3AD203B41FA5}">
                      <a16:colId xmlns:a16="http://schemas.microsoft.com/office/drawing/2014/main" val="2610835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When to Use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Agile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Waterfall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016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Project Type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Complex, evolving requirements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well-defined requirements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12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Timeline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releases and updates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Fixed, linear with clear milestones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8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Team Experience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Experienced, cross-functional teams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 with less experience, structured roles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7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Budget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Flexible, adapts as the project evolves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Strict, with predefined costs and scope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02229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Comparison Table for Decision Making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55E88F-6B79-F0B3-CF05-81F5B0D1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cs typeface="Calibri Light"/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0BDD1-2451-1F79-EC93-29758C3E2C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Agile</a:t>
            </a:r>
            <a:r>
              <a:rPr lang="en-US" dirty="0">
                <a:ea typeface="+mn-lt"/>
                <a:cs typeface="+mn-lt"/>
              </a:rPr>
              <a:t> suits projects with evolving requirements and focuses on flexibility and customer feedback.</a:t>
            </a:r>
            <a:endParaRPr lang="en-US" dirty="0">
              <a:cs typeface="Calibri" panose="020F0502020204030204"/>
            </a:endParaRPr>
          </a:p>
          <a:p>
            <a:r>
              <a:rPr lang="en-US" b="1" dirty="0">
                <a:ea typeface="+mn-lt"/>
                <a:cs typeface="+mn-lt"/>
              </a:rPr>
              <a:t>Waterfall</a:t>
            </a:r>
            <a:r>
              <a:rPr lang="en-US" dirty="0">
                <a:ea typeface="+mn-lt"/>
                <a:cs typeface="+mn-lt"/>
              </a:rPr>
              <a:t> is ideal for projects with clear, stable requirements and emphasizes predictability and detailed planning.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choice between Agile and Waterfall depends on the project’s complexity, timeline, and industry standards.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Agile</a:t>
            </a:r>
            <a:r>
              <a:rPr lang="en-US" dirty="0">
                <a:ea typeface="+mn-lt"/>
                <a:cs typeface="+mn-lt"/>
              </a:rPr>
              <a:t> offers faster delivery and greater adaptability, but may lack predictability in some cases.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Waterfall</a:t>
            </a:r>
            <a:r>
              <a:rPr lang="en-US" dirty="0">
                <a:ea typeface="+mn-lt"/>
                <a:cs typeface="+mn-lt"/>
              </a:rPr>
              <a:t> provides a clear, structured approach but can struggle with changes once development is underway.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8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-35510"/>
            <a:ext cx="6287912" cy="6933646"/>
            <a:chOff x="-1" y="2"/>
            <a:chExt cx="4715933" cy="5150232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143" y="3524053"/>
              <a:ext cx="4090006" cy="1626181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US" sz="8000" b="1" dirty="0">
                  <a:latin typeface="Brush Script MT"/>
                </a:rPr>
                <a:t>Thank you..</a:t>
              </a:r>
              <a:endParaRPr lang="en-US" sz="8000" b="1" dirty="0">
                <a:latin typeface="Brush Script MT" panose="03060802040406070304" pitchFamily="66" charset="0"/>
              </a:endParaRP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4" y="2809411"/>
            <a:ext cx="4121936" cy="1406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8284-4F95-4BBC-12D6-0C29DED66C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451" y="956368"/>
            <a:ext cx="5063276" cy="51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Software development methodologies are frameworks guiding how teams develop, deliver, and maintain software.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Agile</a:t>
            </a:r>
            <a:r>
              <a:rPr lang="en-US">
                <a:ea typeface="+mn-lt"/>
                <a:cs typeface="+mn-lt"/>
              </a:rPr>
              <a:t>: Iterative, flexible, and adaptive.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Waterfall</a:t>
            </a:r>
            <a:r>
              <a:rPr lang="en-US">
                <a:ea typeface="+mn-lt"/>
                <a:cs typeface="+mn-lt"/>
              </a:rPr>
              <a:t>: Linear, sequential, and rigid.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Choosing the right methodology affects project success, quality, and time-to-market.</a:t>
            </a: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C6482-DAEE-96A2-9082-16AB88D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Understanding Development Methodologies</a:t>
            </a:r>
            <a:endParaRPr lang="en-US"/>
          </a:p>
        </p:txBody>
      </p:sp>
      <p:pic>
        <p:nvPicPr>
          <p:cNvPr id="4" name="Picture 3" descr="A diagram of a process and a waterfall method&#10;&#10;Description automatically generated">
            <a:extLst>
              <a:ext uri="{FF2B5EF4-FFF2-40B4-BE49-F238E27FC236}">
                <a16:creationId xmlns:a16="http://schemas.microsoft.com/office/drawing/2014/main" id="{FCE5175B-7735-133C-9C1A-5981B745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29" y="1197429"/>
            <a:ext cx="5914572" cy="42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608284-4F95-4BBC-12D6-0C29DED66C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4451" y="956368"/>
            <a:ext cx="11794276" cy="518182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Responds to Change Efficiently: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  Prioritizes flexibility to accommodate evolving customer needs or market trends.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Continuous Delivery of Valuable Software: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  Ensures frequent updates and improvements to maintain relevance and user satisfaction.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Customer Feedback Drives Development: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  Regular feedback loops to refine and align the product with user expectations.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Team Collaboration: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  Encourages close teamwork across all roles to enhance efficiency and innovation.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Time-Boxed Iterations: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  Uses short development cycles (sprints) to deliver measurable progress.</a:t>
            </a: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lvl="1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Real-world usage</a:t>
            </a:r>
            <a:r>
              <a:rPr lang="en-US">
                <a:ea typeface="+mn-lt"/>
                <a:cs typeface="+mn-lt"/>
              </a:rPr>
              <a:t>: Ideal for dynamic, fast-paced industries like software startups or mobile app development.</a:t>
            </a:r>
          </a:p>
          <a:p>
            <a:pPr marL="0" indent="0">
              <a:buNone/>
            </a:pPr>
            <a:endParaRPr lang="en-US" b="1">
              <a:solidFill>
                <a:srgbClr val="992E3A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C6482-DAEE-96A2-9082-16AB88D2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Agile Methodology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2C64D9-33BE-B480-4A53-8B41AF08E9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Individuals and Interactions</a:t>
            </a:r>
            <a:r>
              <a:rPr lang="en-US">
                <a:ea typeface="+mn-lt"/>
                <a:cs typeface="+mn-lt"/>
              </a:rPr>
              <a:t>: Over processes and tools.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  Emphasizes collaboration and communication among team members.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  Encourages a culture where people are valued over rigid workflows.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Working Software</a:t>
            </a:r>
            <a:r>
              <a:rPr lang="en-US">
                <a:ea typeface="+mn-lt"/>
                <a:cs typeface="+mn-lt"/>
              </a:rPr>
              <a:t>: Over comprehensive documentation.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  Prioritizes delivering functional products to users quickly.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  Documentation is maintained, but the focus remains on tangible results.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Customer Collaboration</a:t>
            </a:r>
            <a:r>
              <a:rPr lang="en-US">
                <a:ea typeface="+mn-lt"/>
                <a:cs typeface="+mn-lt"/>
              </a:rPr>
              <a:t>: Over contract negotiation.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  Involves the customer throughout the development process.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  Facilitates real-time feedback and adjustments to meet expectations.</a:t>
            </a: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Responding to Change</a:t>
            </a:r>
            <a:r>
              <a:rPr lang="en-US">
                <a:ea typeface="+mn-lt"/>
                <a:cs typeface="+mn-lt"/>
              </a:rPr>
              <a:t>: Over following a plan.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  Adapts to evolving requirements and market conditions.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  Ensures the product remains relevant and competitive.</a:t>
            </a:r>
          </a:p>
          <a:p>
            <a:pPr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8D1506-887A-67BB-EE08-F564C446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>
                <a:latin typeface="Calibri"/>
                <a:cs typeface="Calibri"/>
              </a:rPr>
              <a:t>Agile Manifesto: Core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D6B76-8203-7CE1-104E-04631DF1C1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/>
              <a:t>Key Principles: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Deliver Frequently: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Emphasizes regular delivery of working software, favoring shorter development cycles for faster feedback.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Sustainable Development: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Maintains a consistent pace that the team can sustain indefinitely without burnout.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Face-to-Face Communication: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Prioritizes direct communication as the most efficient and clear method of collaboration.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Regular Reflection: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Teams periodically review their processes to identify improvements and optimize performance.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Embrace Change: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Welcomes changing requirements, even late in the development process, to enhance the product's relevance.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Measure Progress by Working Software: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Uses functioning deliverables as the primary indicator of progress, ensuring practical results.</a:t>
            </a:r>
            <a:endParaRPr lang="en-US"/>
          </a:p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66F174-247B-FE35-A516-D092F002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b="1">
                <a:latin typeface="Calibri"/>
                <a:cs typeface="Calibri"/>
              </a:rPr>
              <a:t>Agile Principles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386723-410C-876C-7FEE-F8A15440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992E3A"/>
                </a:solidFill>
                <a:ea typeface="+mj-lt"/>
                <a:cs typeface="+mj-lt"/>
              </a:rPr>
              <a:t>User Stories in Agile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E1EC-6950-F768-8B7B-DC1BD1069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902833"/>
            <a:ext cx="6069695" cy="480479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b="1">
                <a:ea typeface="+mn-lt"/>
                <a:cs typeface="+mn-lt"/>
              </a:rPr>
              <a:t>Definition: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Short, user-focused descriptions of features or functionality to capture requirements.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Key Characteristics: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User-Centric:</a:t>
            </a:r>
            <a:r>
              <a:rPr lang="en-US">
                <a:ea typeface="+mn-lt"/>
                <a:cs typeface="+mn-lt"/>
              </a:rPr>
              <a:t> Focus on user needs and goals.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Simple:</a:t>
            </a:r>
            <a:r>
              <a:rPr lang="en-US">
                <a:ea typeface="+mn-lt"/>
                <a:cs typeface="+mn-lt"/>
              </a:rPr>
              <a:t> Concise and easy to understand.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Independent:</a:t>
            </a:r>
            <a:r>
              <a:rPr lang="en-US">
                <a:ea typeface="+mn-lt"/>
                <a:cs typeface="+mn-lt"/>
              </a:rPr>
              <a:t> Standalone, not dependent on others.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Valuable:</a:t>
            </a:r>
            <a:r>
              <a:rPr lang="en-US">
                <a:ea typeface="+mn-lt"/>
                <a:cs typeface="+mn-lt"/>
              </a:rPr>
              <a:t> Deliver clear value to users and businesses.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Testable:</a:t>
            </a:r>
            <a:r>
              <a:rPr lang="en-US">
                <a:ea typeface="+mn-lt"/>
                <a:cs typeface="+mn-lt"/>
              </a:rPr>
              <a:t> Include acceptance criteria for validation.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Prioritized:</a:t>
            </a:r>
            <a:r>
              <a:rPr lang="en-US">
                <a:ea typeface="+mn-lt"/>
                <a:cs typeface="+mn-lt"/>
              </a:rPr>
              <a:t> Ranked by importance and business goals.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Purpose: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Drive development process and align with user needs.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Enable iterative development and continuous feedback.</a:t>
            </a:r>
            <a:endParaRPr lang="en-US"/>
          </a:p>
          <a:p>
            <a:endParaRPr lang="en-US">
              <a:cs typeface="Calibri"/>
            </a:endParaRPr>
          </a:p>
        </p:txBody>
      </p:sp>
      <p:pic>
        <p:nvPicPr>
          <p:cNvPr id="6" name="Picture 5" descr="A diagram of a user story&#10;&#10;Description automatically generated">
            <a:extLst>
              <a:ext uri="{FF2B5EF4-FFF2-40B4-BE49-F238E27FC236}">
                <a16:creationId xmlns:a16="http://schemas.microsoft.com/office/drawing/2014/main" id="{D1C8F762-6A73-3766-DF30-5637AE7EB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104502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99A14F-2FD1-F814-4DCE-8305A1444B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5126266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Definition: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A sequential, linear approach where each phase is completed before moving to the next.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b="1"/>
              <a:t>Phases:</a:t>
            </a:r>
            <a:endParaRPr lang="en-US" b="1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Gathering:</a:t>
            </a:r>
            <a:r>
              <a:rPr lang="en-US" sz="2000">
                <a:ea typeface="+mn-lt"/>
                <a:cs typeface="+mn-lt"/>
              </a:rPr>
              <a:t> Document all project needs upfront.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Design:</a:t>
            </a:r>
            <a:r>
              <a:rPr lang="en-US" sz="2000">
                <a:ea typeface="+mn-lt"/>
                <a:cs typeface="+mn-lt"/>
              </a:rPr>
              <a:t> Create detailed system architecture.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Implementation:</a:t>
            </a:r>
            <a:r>
              <a:rPr lang="en-US" sz="2000">
                <a:ea typeface="+mn-lt"/>
                <a:cs typeface="+mn-lt"/>
              </a:rPr>
              <a:t> Develop and code the solution.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Verification:</a:t>
            </a:r>
            <a:r>
              <a:rPr lang="en-US" sz="2000">
                <a:ea typeface="+mn-lt"/>
                <a:cs typeface="+mn-lt"/>
              </a:rPr>
              <a:t> Test to ensure requirements are met.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Maintenance:</a:t>
            </a:r>
            <a:r>
              <a:rPr lang="en-US" sz="2000">
                <a:ea typeface="+mn-lt"/>
                <a:cs typeface="+mn-lt"/>
              </a:rPr>
              <a:t> Provide ongoing support and updates.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D37D6-124D-AFC1-76FF-D1D3020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>
                <a:solidFill>
                  <a:srgbClr val="000000"/>
                </a:solidFill>
                <a:latin typeface="Calibri"/>
                <a:cs typeface="Calibri"/>
              </a:rPr>
              <a:t>Waterfall Methodology Overview</a:t>
            </a:r>
            <a:endParaRPr lang="en-US"/>
          </a:p>
        </p:txBody>
      </p:sp>
      <p:pic>
        <p:nvPicPr>
          <p:cNvPr id="4" name="Picture 3" descr="A diagram of a waterfall model&#10;&#10;Description automatically generated">
            <a:extLst>
              <a:ext uri="{FF2B5EF4-FFF2-40B4-BE49-F238E27FC236}">
                <a16:creationId xmlns:a16="http://schemas.microsoft.com/office/drawing/2014/main" id="{4E7C6578-5B2A-120B-C44B-15E8F722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57" y="1338036"/>
            <a:ext cx="5245099" cy="40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99A14F-2FD1-F814-4DCE-8305A1444B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385" y="911905"/>
            <a:ext cx="5661480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Predictability: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Defined phases ensure clarity in timelines and deliverables.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Documentation-Driven:</a:t>
            </a:r>
            <a:endParaRPr lang="en-US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Each phase requires comprehensive documentation.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Minimal Changes Allowed: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Changes are difficult and costly after development begins.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 sz="2000" b="1">
                <a:ea typeface="+mn-lt"/>
                <a:cs typeface="+mn-lt"/>
              </a:rPr>
              <a:t>Case Study Example: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Building an ERP system for a regulated government agency, where compliance and structured processes are essential.</a:t>
            </a:r>
            <a:endParaRPr lang="en-US"/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D37D6-124D-AFC1-76FF-D1D3020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/>
                <a:cs typeface="Calibri"/>
              </a:rPr>
              <a:t>Key Features of Waterfall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A diagram of a method&#10;&#10;Description automatically generated">
            <a:extLst>
              <a:ext uri="{FF2B5EF4-FFF2-40B4-BE49-F238E27FC236}">
                <a16:creationId xmlns:a16="http://schemas.microsoft.com/office/drawing/2014/main" id="{ECA8EBBE-FE2E-F6DE-C802-5592E0B4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5131"/>
            <a:ext cx="5461001" cy="41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0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1AA1F6-EB04-5E28-F863-8D4C8D83190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09666560"/>
              </p:ext>
            </p:extLst>
          </p:nvPr>
        </p:nvGraphicFramePr>
        <p:xfrm>
          <a:off x="417285" y="825499"/>
          <a:ext cx="11322048" cy="52280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74016">
                  <a:extLst>
                    <a:ext uri="{9D8B030D-6E8A-4147-A177-3AD203B41FA5}">
                      <a16:colId xmlns:a16="http://schemas.microsoft.com/office/drawing/2014/main" val="206737535"/>
                    </a:ext>
                  </a:extLst>
                </a:gridCol>
                <a:gridCol w="3774016">
                  <a:extLst>
                    <a:ext uri="{9D8B030D-6E8A-4147-A177-3AD203B41FA5}">
                      <a16:colId xmlns:a16="http://schemas.microsoft.com/office/drawing/2014/main" val="800330758"/>
                    </a:ext>
                  </a:extLst>
                </a:gridCol>
                <a:gridCol w="3774016">
                  <a:extLst>
                    <a:ext uri="{9D8B030D-6E8A-4147-A177-3AD203B41FA5}">
                      <a16:colId xmlns:a16="http://schemas.microsoft.com/office/drawing/2014/main" val="3892749013"/>
                    </a:ext>
                  </a:extLst>
                </a:gridCol>
              </a:tblGrid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Agile</a:t>
                      </a: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Waterfall</a:t>
                      </a:r>
                      <a:endParaRPr 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830526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Flexibility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Adapts to evolving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once the project begins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26682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Phases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and overlapping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666360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Frequent, small releases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Delivered as a complete package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13246"/>
                  </a:ext>
                </a:extLst>
              </a:tr>
              <a:tr h="654761">
                <a:tc>
                  <a:txBody>
                    <a:bodyPr/>
                    <a:lstStyle/>
                    <a:p>
                      <a:r>
                        <a:rPr lang="en-US" b="1" dirty="0"/>
                        <a:t>Testing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during development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 after all development is complete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291227"/>
                  </a:ext>
                </a:extLst>
              </a:tr>
              <a:tr h="654761">
                <a:tc>
                  <a:txBody>
                    <a:bodyPr/>
                    <a:lstStyle/>
                    <a:p>
                      <a:r>
                        <a:rPr lang="en-US" b="1" dirty="0"/>
                        <a:t>Risk Management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incrementally with each iteration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near the end of the process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915295"/>
                  </a:ext>
                </a:extLst>
              </a:tr>
              <a:tr h="654761">
                <a:tc>
                  <a:txBody>
                    <a:bodyPr/>
                    <a:lstStyle/>
                    <a:p>
                      <a:r>
                        <a:rPr lang="en-US" b="1" dirty="0"/>
                        <a:t>Customer Involvement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High, with regular feedback loops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Minimal, usually only during initial and final phases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51018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Documentation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and adaptive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and detailed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848226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Team Structure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Cross-functional and collaborative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 and siloed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51856"/>
                  </a:ext>
                </a:extLst>
              </a:tr>
              <a:tr h="372710">
                <a:tc>
                  <a:txBody>
                    <a:bodyPr/>
                    <a:lstStyle/>
                    <a:p>
                      <a:r>
                        <a:rPr lang="en-US" b="1" dirty="0"/>
                        <a:t>Cost Changes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accommodate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 and difficult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692896"/>
                  </a:ext>
                </a:extLst>
              </a:tr>
              <a:tr h="654761">
                <a:tc>
                  <a:txBody>
                    <a:bodyPr/>
                    <a:lstStyle/>
                    <a:p>
                      <a:r>
                        <a:rPr lang="en-US" b="1" dirty="0"/>
                        <a:t>Project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Suited for dynamic and evolving projects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for fixed, well-defined projects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4865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08EBCCB-D726-EEFD-14E7-226755AF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Agile vs. Waterfall: Key Differences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9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Understanding Development Methodologies</vt:lpstr>
      <vt:lpstr>Agile Methodology Overview</vt:lpstr>
      <vt:lpstr>Agile Manifesto: Core Values</vt:lpstr>
      <vt:lpstr>Agile Principles</vt:lpstr>
      <vt:lpstr>User Stories in Agile</vt:lpstr>
      <vt:lpstr>Waterfall Methodology Overview</vt:lpstr>
      <vt:lpstr>Key Features of Waterfall</vt:lpstr>
      <vt:lpstr>Agile vs. Waterfall: Key Differences</vt:lpstr>
      <vt:lpstr>Advantages of Agile</vt:lpstr>
      <vt:lpstr>Advantages of Waterfall</vt:lpstr>
      <vt:lpstr>Waterfall Challenges</vt:lpstr>
      <vt:lpstr>Agile Challenges</vt:lpstr>
      <vt:lpstr>Agile Frameworks</vt:lpstr>
      <vt:lpstr>Comparison Table for Decision Making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Hemanth Ediga</dc:creator>
  <cp:revision>118</cp:revision>
  <dcterms:created xsi:type="dcterms:W3CDTF">2018-04-13T08:56:00Z</dcterms:created>
  <dcterms:modified xsi:type="dcterms:W3CDTF">2024-11-25T10:15:24Z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