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89100"/>
            <a:ext cx="10464800" cy="3467100"/>
          </a:xfrm>
          <a:prstGeom prst="rect">
            <a:avLst/>
          </a:prstGeom>
        </p:spPr>
        <p:txBody>
          <a:bodyPr anchor="b"/>
          <a:lstStyle>
            <a:lvl1pPr algn="ctr"/>
          </a:lstStyle>
          <a:p>
            <a:pPr/>
            <a:r>
              <a:t>Title Text</a:t>
            </a:r>
          </a:p>
        </p:txBody>
      </p:sp>
      <p:sp>
        <p:nvSpPr>
          <p:cNvPr id="12" name="Body Level One…"/>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13"/>
          </p:nvPr>
        </p:nvSpPr>
        <p:spPr>
          <a:xfrm>
            <a:off x="1270000" y="4267200"/>
            <a:ext cx="10464800" cy="850900"/>
          </a:xfrm>
          <a:prstGeom prst="rect">
            <a:avLst/>
          </a:prstGeom>
        </p:spPr>
        <p:txBody>
          <a:bodyPr>
            <a:spAutoFit/>
          </a:bodyPr>
          <a:lstStyle>
            <a:lvl1pPr marL="0" indent="0" algn="ctr">
              <a:spcBef>
                <a:spcPts val="0"/>
              </a:spcBef>
              <a:buSzTx/>
              <a:buNone/>
            </a:lvl1pPr>
          </a:lstStyle>
          <a:p>
            <a:pPr/>
            <a:r>
              <a:t>“Type a quote here.”</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270000" y="6680200"/>
            <a:ext cx="10464800" cy="1270000"/>
          </a:xfrm>
          <a:prstGeom prst="rect">
            <a:avLst/>
          </a:prstGeom>
        </p:spPr>
        <p:txBody>
          <a:bodyPr anchor="b"/>
          <a:lstStyle>
            <a:lvl1pPr algn="ctr"/>
          </a:lstStyle>
          <a:p>
            <a:pPr/>
            <a:r>
              <a:t>Title Text</a:t>
            </a:r>
          </a:p>
        </p:txBody>
      </p:sp>
      <p:sp>
        <p:nvSpPr>
          <p:cNvPr id="22" name="Body Level One…"/>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89300"/>
            <a:ext cx="10464800" cy="3175000"/>
          </a:xfrm>
          <a:prstGeom prst="rect">
            <a:avLst/>
          </a:prstGeom>
        </p:spPr>
        <p:txBody>
          <a:bodyPr/>
          <a:lstStyle>
            <a:lvl1pPr algn="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965200" y="1397000"/>
            <a:ext cx="5600700" cy="4038600"/>
          </a:xfrm>
          <a:prstGeom prst="rect">
            <a:avLst/>
          </a:prstGeom>
        </p:spPr>
        <p:txBody>
          <a:bodyPr anchor="b"/>
          <a:lstStyle>
            <a:lvl1pPr algn="ctr">
              <a:defRPr sz="6800"/>
            </a:lvl1pPr>
          </a:lstStyle>
          <a:p>
            <a:pPr/>
            <a:r>
              <a:t>Title Text</a:t>
            </a:r>
          </a:p>
        </p:txBody>
      </p:sp>
      <p:sp>
        <p:nvSpPr>
          <p:cNvPr id="40" name="Body Level One…"/>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lvl1pPr algn="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lvl1pPr algn="ctr"/>
          </a:lstStyle>
          <a:p>
            <a:pPr/>
            <a:r>
              <a:t>Title Text</a:t>
            </a:r>
          </a:p>
        </p:txBody>
      </p:sp>
      <p:sp>
        <p:nvSpPr>
          <p:cNvPr id="57" name="Body Level One…"/>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lvl1pPr algn="ctr"/>
          </a:lstStyle>
          <a:p>
            <a:pPr/>
            <a:r>
              <a:t>Title Text</a:t>
            </a:r>
          </a:p>
        </p:txBody>
      </p:sp>
      <p:sp>
        <p:nvSpPr>
          <p:cNvPr id="67" name="Body Level One…"/>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pPr/>
          </a:p>
        </p:txBody>
      </p:sp>
      <p:sp>
        <p:nvSpPr>
          <p:cNvPr id="85" name="Image"/>
          <p:cNvSpPr/>
          <p:nvPr>
            <p:ph type="pic" sz="half" idx="15"/>
          </p:nvPr>
        </p:nvSpPr>
        <p:spPr>
          <a:xfrm>
            <a:off x="952500" y="825500"/>
            <a:ext cx="6197600" cy="8089900"/>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1pPr>
      <a:lvl2pPr marL="0" marR="0" indent="2286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2pPr>
      <a:lvl3pPr marL="0" marR="0" indent="4572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3pPr>
      <a:lvl4pPr marL="0" marR="0" indent="6858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4pPr>
      <a:lvl5pPr marL="0" marR="0" indent="9144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5pPr>
      <a:lvl6pPr marL="0" marR="0" indent="11430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6pPr>
      <a:lvl7pPr marL="0" marR="0" indent="13716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7pPr>
      <a:lvl8pPr marL="0" marR="0" indent="16002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8pPr>
      <a:lvl9pPr marL="0" marR="0" indent="18288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IDS Project…"/>
          <p:cNvSpPr txBox="1"/>
          <p:nvPr>
            <p:ph type="ctrTitle"/>
          </p:nvPr>
        </p:nvSpPr>
        <p:spPr>
          <a:xfrm>
            <a:off x="1270000" y="723900"/>
            <a:ext cx="10464800" cy="3467100"/>
          </a:xfrm>
          <a:prstGeom prst="rect">
            <a:avLst/>
          </a:prstGeom>
        </p:spPr>
        <p:txBody>
          <a:bodyPr/>
          <a:lstStyle/>
          <a:p>
            <a:pPr/>
            <a:r>
              <a:t>IDS Project</a:t>
            </a:r>
          </a:p>
          <a:p>
            <a:pPr/>
            <a:r>
              <a:t>[UE17CS203]</a:t>
            </a:r>
          </a:p>
        </p:txBody>
      </p:sp>
      <p:sp>
        <p:nvSpPr>
          <p:cNvPr id="120" name="Team Name: AIM…"/>
          <p:cNvSpPr txBox="1"/>
          <p:nvPr>
            <p:ph type="subTitle" sz="quarter" idx="1"/>
          </p:nvPr>
        </p:nvSpPr>
        <p:spPr>
          <a:xfrm>
            <a:off x="1409700" y="6477000"/>
            <a:ext cx="10464800" cy="2233464"/>
          </a:xfrm>
          <a:prstGeom prst="rect">
            <a:avLst/>
          </a:prstGeom>
        </p:spPr>
        <p:txBody>
          <a:bodyPr/>
          <a:lstStyle/>
          <a:p>
            <a:pPr defTabSz="350520">
              <a:defRPr sz="2160"/>
            </a:pPr>
            <a:r>
              <a:t>Team Name: AIM</a:t>
            </a:r>
          </a:p>
          <a:p>
            <a:pPr defTabSz="350520">
              <a:defRPr sz="2160"/>
            </a:pPr>
          </a:p>
          <a:p>
            <a:pPr defTabSz="350520">
              <a:defRPr sz="2160"/>
            </a:pPr>
            <a:r>
              <a:t>AARYA ARUN (PES1201700009)</a:t>
            </a:r>
          </a:p>
          <a:p>
            <a:pPr lvl="1" indent="137160" defTabSz="350520">
              <a:defRPr sz="2160"/>
            </a:pPr>
            <a:r>
              <a:t>MANEESHA S (PES1201700024)</a:t>
            </a:r>
          </a:p>
          <a:p>
            <a:pPr lvl="1" indent="137160" defTabSz="350520">
              <a:defRPr sz="2160"/>
            </a:pPr>
            <a:r>
              <a:t>INDU ANUHYA R (PES1201700795)</a:t>
            </a:r>
          </a:p>
        </p:txBody>
      </p:sp>
      <p:sp>
        <p:nvSpPr>
          <p:cNvPr id="121" name="Data Set : IBRD Statement of Loans"/>
          <p:cNvSpPr txBox="1"/>
          <p:nvPr/>
        </p:nvSpPr>
        <p:spPr>
          <a:xfrm>
            <a:off x="2274846" y="4908549"/>
            <a:ext cx="8734508"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Data Set : IBRD Statement of Loans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Interest Rate"/>
          <p:cNvSpPr txBox="1"/>
          <p:nvPr>
            <p:ph type="title"/>
          </p:nvPr>
        </p:nvSpPr>
        <p:spPr>
          <a:prstGeom prst="rect">
            <a:avLst/>
          </a:prstGeom>
        </p:spPr>
        <p:txBody>
          <a:bodyPr/>
          <a:lstStyle/>
          <a:p>
            <a:pPr/>
            <a:r>
              <a:t>Interest Rate</a:t>
            </a:r>
          </a:p>
        </p:txBody>
      </p:sp>
      <p:pic>
        <p:nvPicPr>
          <p:cNvPr id="148" name="interest_rate_cleaned.png" descr="interest_rate_cleaned.png"/>
          <p:cNvPicPr>
            <a:picLocks noChangeAspect="1"/>
          </p:cNvPicPr>
          <p:nvPr/>
        </p:nvPicPr>
        <p:blipFill>
          <a:blip r:embed="rId2">
            <a:extLst/>
          </a:blip>
          <a:stretch>
            <a:fillRect/>
          </a:stretch>
        </p:blipFill>
        <p:spPr>
          <a:xfrm>
            <a:off x="1294094" y="3088431"/>
            <a:ext cx="9845543" cy="571676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Interest Rate after normalization"/>
          <p:cNvSpPr txBox="1"/>
          <p:nvPr>
            <p:ph type="title"/>
          </p:nvPr>
        </p:nvSpPr>
        <p:spPr>
          <a:prstGeom prst="rect">
            <a:avLst/>
          </a:prstGeom>
        </p:spPr>
        <p:txBody>
          <a:bodyPr/>
          <a:lstStyle>
            <a:lvl1pPr defTabSz="461518">
              <a:defRPr sz="5688"/>
            </a:lvl1pPr>
          </a:lstStyle>
          <a:p>
            <a:pPr/>
            <a:r>
              <a:t>Interest Rate after normalization</a:t>
            </a:r>
          </a:p>
        </p:txBody>
      </p:sp>
      <p:pic>
        <p:nvPicPr>
          <p:cNvPr id="151" name="normalization_interest_rate.png" descr="normalization_interest_rate.png"/>
          <p:cNvPicPr>
            <a:picLocks noChangeAspect="1"/>
          </p:cNvPicPr>
          <p:nvPr/>
        </p:nvPicPr>
        <p:blipFill>
          <a:blip r:embed="rId2">
            <a:extLst/>
          </a:blip>
          <a:stretch>
            <a:fillRect/>
          </a:stretch>
        </p:blipFill>
        <p:spPr>
          <a:xfrm>
            <a:off x="3525925" y="2409629"/>
            <a:ext cx="6413432" cy="655974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Interpolation"/>
          <p:cNvSpPr txBox="1"/>
          <p:nvPr>
            <p:ph type="title"/>
          </p:nvPr>
        </p:nvSpPr>
        <p:spPr>
          <a:prstGeom prst="rect">
            <a:avLst/>
          </a:prstGeom>
        </p:spPr>
        <p:txBody>
          <a:bodyPr/>
          <a:lstStyle/>
          <a:p>
            <a:pPr/>
            <a:r>
              <a:t>Interpolation</a:t>
            </a:r>
          </a:p>
        </p:txBody>
      </p:sp>
      <p:pic>
        <p:nvPicPr>
          <p:cNvPr id="154" name="interpolation.png" descr="interpolation.png"/>
          <p:cNvPicPr>
            <a:picLocks noChangeAspect="1"/>
          </p:cNvPicPr>
          <p:nvPr/>
        </p:nvPicPr>
        <p:blipFill>
          <a:blip r:embed="rId2">
            <a:extLst/>
          </a:blip>
          <a:stretch>
            <a:fillRect/>
          </a:stretch>
        </p:blipFill>
        <p:spPr>
          <a:xfrm>
            <a:off x="1090319" y="2770800"/>
            <a:ext cx="10824162" cy="488208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Normalized Data"/>
          <p:cNvSpPr txBox="1"/>
          <p:nvPr>
            <p:ph type="title"/>
          </p:nvPr>
        </p:nvSpPr>
        <p:spPr>
          <a:prstGeom prst="rect">
            <a:avLst/>
          </a:prstGeom>
        </p:spPr>
        <p:txBody>
          <a:bodyPr/>
          <a:lstStyle/>
          <a:p>
            <a:pPr/>
            <a:r>
              <a:t>Normalized Data</a:t>
            </a:r>
          </a:p>
        </p:txBody>
      </p:sp>
      <p:pic>
        <p:nvPicPr>
          <p:cNvPr id="157" name="normalised_data.png" descr="normalised_data.png"/>
          <p:cNvPicPr>
            <a:picLocks noChangeAspect="1"/>
          </p:cNvPicPr>
          <p:nvPr/>
        </p:nvPicPr>
        <p:blipFill>
          <a:blip r:embed="rId2">
            <a:extLst/>
          </a:blip>
          <a:stretch>
            <a:fillRect/>
          </a:stretch>
        </p:blipFill>
        <p:spPr>
          <a:xfrm>
            <a:off x="754165" y="2777569"/>
            <a:ext cx="11496470" cy="440115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Data Visualisation"/>
          <p:cNvSpPr txBox="1"/>
          <p:nvPr>
            <p:ph type="ctrTitle"/>
          </p:nvPr>
        </p:nvSpPr>
        <p:spPr>
          <a:prstGeom prst="rect">
            <a:avLst/>
          </a:prstGeom>
        </p:spPr>
        <p:txBody>
          <a:bodyPr/>
          <a:lstStyle/>
          <a:p>
            <a:pPr/>
            <a:r>
              <a:t>Data Visualisation</a:t>
            </a:r>
          </a:p>
        </p:txBody>
      </p:sp>
      <p:sp>
        <p:nvSpPr>
          <p:cNvPr id="160" name="Targets: Interest Rates, Loan Status"/>
          <p:cNvSpPr txBox="1"/>
          <p:nvPr>
            <p:ph type="subTitle" sz="quarter" idx="1"/>
          </p:nvPr>
        </p:nvSpPr>
        <p:spPr>
          <a:prstGeom prst="rect">
            <a:avLst/>
          </a:prstGeom>
        </p:spPr>
        <p:txBody>
          <a:bodyPr/>
          <a:lstStyle/>
          <a:p>
            <a:pPr/>
            <a:r>
              <a:t>Targets: Interest Rates, Loan Status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Box plot"/>
          <p:cNvSpPr txBox="1"/>
          <p:nvPr>
            <p:ph type="title"/>
          </p:nvPr>
        </p:nvSpPr>
        <p:spPr>
          <a:prstGeom prst="rect">
            <a:avLst/>
          </a:prstGeom>
        </p:spPr>
        <p:txBody>
          <a:bodyPr/>
          <a:lstStyle/>
          <a:p>
            <a:pPr/>
            <a:r>
              <a:t>Box plot</a:t>
            </a:r>
          </a:p>
        </p:txBody>
      </p:sp>
      <p:pic>
        <p:nvPicPr>
          <p:cNvPr id="163" name="Screen Shot 2018-11-20 at 9.16.16 AM.png" descr="Screen Shot 2018-11-20 at 9.16.16 AM.png"/>
          <p:cNvPicPr>
            <a:picLocks noChangeAspect="1"/>
          </p:cNvPicPr>
          <p:nvPr/>
        </p:nvPicPr>
        <p:blipFill>
          <a:blip r:embed="rId2">
            <a:extLst/>
          </a:blip>
          <a:stretch>
            <a:fillRect/>
          </a:stretch>
        </p:blipFill>
        <p:spPr>
          <a:xfrm>
            <a:off x="933508" y="2879101"/>
            <a:ext cx="11137784" cy="399539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catter plot"/>
          <p:cNvSpPr txBox="1"/>
          <p:nvPr>
            <p:ph type="title"/>
          </p:nvPr>
        </p:nvSpPr>
        <p:spPr>
          <a:prstGeom prst="rect">
            <a:avLst/>
          </a:prstGeom>
        </p:spPr>
        <p:txBody>
          <a:bodyPr/>
          <a:lstStyle/>
          <a:p>
            <a:pPr/>
            <a:r>
              <a:t>Scatter plot</a:t>
            </a:r>
          </a:p>
        </p:txBody>
      </p:sp>
      <p:pic>
        <p:nvPicPr>
          <p:cNvPr id="166" name="Screen Shot 2018-11-20 at 9.37.18 AM.png" descr="Screen Shot 2018-11-20 at 9.37.18 AM.png"/>
          <p:cNvPicPr>
            <a:picLocks noChangeAspect="1"/>
          </p:cNvPicPr>
          <p:nvPr/>
        </p:nvPicPr>
        <p:blipFill>
          <a:blip r:embed="rId2">
            <a:extLst/>
          </a:blip>
          <a:stretch>
            <a:fillRect/>
          </a:stretch>
        </p:blipFill>
        <p:spPr>
          <a:xfrm>
            <a:off x="877094" y="3479325"/>
            <a:ext cx="10949043" cy="488241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Screen Shot 2018-11-20 at 9.38.15 AM.png" descr="Screen Shot 2018-11-20 at 9.38.15 AM.png"/>
          <p:cNvPicPr>
            <a:picLocks noChangeAspect="1"/>
          </p:cNvPicPr>
          <p:nvPr/>
        </p:nvPicPr>
        <p:blipFill>
          <a:blip r:embed="rId2">
            <a:extLst/>
          </a:blip>
          <a:stretch>
            <a:fillRect/>
          </a:stretch>
        </p:blipFill>
        <p:spPr>
          <a:xfrm>
            <a:off x="1039879" y="3730028"/>
            <a:ext cx="10925042" cy="4895427"/>
          </a:xfrm>
          <a:prstGeom prst="rect">
            <a:avLst/>
          </a:prstGeom>
          <a:ln w="12700">
            <a:miter lim="400000"/>
          </a:ln>
        </p:spPr>
      </p:pic>
      <p:sp>
        <p:nvSpPr>
          <p:cNvPr id="169" name="Scatter plot"/>
          <p:cNvSpPr txBox="1"/>
          <p:nvPr>
            <p:ph type="title" idx="4294967295"/>
          </p:nvPr>
        </p:nvSpPr>
        <p:spPr>
          <a:xfrm>
            <a:off x="1270000" y="723900"/>
            <a:ext cx="10464800" cy="2108200"/>
          </a:xfrm>
          <a:prstGeom prst="rect">
            <a:avLst/>
          </a:prstGeom>
        </p:spPr>
        <p:txBody>
          <a:bodyPr/>
          <a:lstStyle>
            <a:lvl1pPr algn="ctr"/>
          </a:lstStyle>
          <a:p>
            <a:pPr/>
            <a:r>
              <a:t>Scatter plot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catter plot"/>
          <p:cNvSpPr txBox="1"/>
          <p:nvPr>
            <p:ph type="title"/>
          </p:nvPr>
        </p:nvSpPr>
        <p:spPr>
          <a:prstGeom prst="rect">
            <a:avLst/>
          </a:prstGeom>
        </p:spPr>
        <p:txBody>
          <a:bodyPr/>
          <a:lstStyle/>
          <a:p>
            <a:pPr/>
            <a:r>
              <a:t>Scatter plot</a:t>
            </a:r>
          </a:p>
        </p:txBody>
      </p:sp>
      <p:pic>
        <p:nvPicPr>
          <p:cNvPr id="172" name="Screen Shot 2018-11-20 at 9.39.17 AM.png" descr="Screen Shot 2018-11-20 at 9.39.17 AM.png"/>
          <p:cNvPicPr>
            <a:picLocks noChangeAspect="1"/>
          </p:cNvPicPr>
          <p:nvPr/>
        </p:nvPicPr>
        <p:blipFill>
          <a:blip r:embed="rId2">
            <a:extLst/>
          </a:blip>
          <a:stretch>
            <a:fillRect/>
          </a:stretch>
        </p:blipFill>
        <p:spPr>
          <a:xfrm>
            <a:off x="1170813" y="2741929"/>
            <a:ext cx="10957687" cy="499944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Pie Chart"/>
          <p:cNvSpPr txBox="1"/>
          <p:nvPr>
            <p:ph type="title"/>
          </p:nvPr>
        </p:nvSpPr>
        <p:spPr>
          <a:prstGeom prst="rect">
            <a:avLst/>
          </a:prstGeom>
        </p:spPr>
        <p:txBody>
          <a:bodyPr/>
          <a:lstStyle/>
          <a:p>
            <a:pPr/>
            <a:r>
              <a:t>Pie Chart</a:t>
            </a:r>
          </a:p>
        </p:txBody>
      </p:sp>
      <p:pic>
        <p:nvPicPr>
          <p:cNvPr id="175" name="Screen Shot 2018-11-20 at 9.17.47 AM.png" descr="Screen Shot 2018-11-20 at 9.17.47 AM.png"/>
          <p:cNvPicPr>
            <a:picLocks noChangeAspect="1"/>
          </p:cNvPicPr>
          <p:nvPr/>
        </p:nvPicPr>
        <p:blipFill>
          <a:blip r:embed="rId2">
            <a:extLst/>
          </a:blip>
          <a:stretch>
            <a:fillRect/>
          </a:stretch>
        </p:blipFill>
        <p:spPr>
          <a:xfrm>
            <a:off x="908728" y="2741178"/>
            <a:ext cx="8877680" cy="4911833"/>
          </a:xfrm>
          <a:prstGeom prst="rect">
            <a:avLst/>
          </a:prstGeom>
          <a:ln w="12700">
            <a:miter lim="400000"/>
          </a:ln>
        </p:spPr>
      </p:pic>
      <p:pic>
        <p:nvPicPr>
          <p:cNvPr id="176" name="Screen Shot 2018-11-20 at 9.17.56 AM.png" descr="Screen Shot 2018-11-20 at 9.17.56 AM.png"/>
          <p:cNvPicPr>
            <a:picLocks noChangeAspect="1"/>
          </p:cNvPicPr>
          <p:nvPr/>
        </p:nvPicPr>
        <p:blipFill>
          <a:blip r:embed="rId3">
            <a:extLst/>
          </a:blip>
          <a:stretch>
            <a:fillRect/>
          </a:stretch>
        </p:blipFill>
        <p:spPr>
          <a:xfrm>
            <a:off x="5422022" y="2742634"/>
            <a:ext cx="6914772" cy="314028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Data Set"/>
          <p:cNvSpPr txBox="1"/>
          <p:nvPr>
            <p:ph type="title"/>
          </p:nvPr>
        </p:nvSpPr>
        <p:spPr>
          <a:xfrm>
            <a:off x="1270000" y="533400"/>
            <a:ext cx="10464800" cy="2108200"/>
          </a:xfrm>
          <a:prstGeom prst="rect">
            <a:avLst/>
          </a:prstGeom>
        </p:spPr>
        <p:txBody>
          <a:bodyPr/>
          <a:lstStyle/>
          <a:p>
            <a:pPr/>
            <a:r>
              <a:t>Data Set</a:t>
            </a:r>
          </a:p>
        </p:txBody>
      </p:sp>
      <p:pic>
        <p:nvPicPr>
          <p:cNvPr id="124" name="data_before_cleaning.png" descr="data_before_cleaning.png"/>
          <p:cNvPicPr>
            <a:picLocks noChangeAspect="1"/>
          </p:cNvPicPr>
          <p:nvPr/>
        </p:nvPicPr>
        <p:blipFill>
          <a:blip r:embed="rId2">
            <a:extLst/>
          </a:blip>
          <a:stretch>
            <a:fillRect/>
          </a:stretch>
        </p:blipFill>
        <p:spPr>
          <a:xfrm>
            <a:off x="818789" y="3240423"/>
            <a:ext cx="11367222" cy="557441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Screen Shot 2018-11-20 at 10.05.45 AM.png" descr="Screen Shot 2018-11-20 at 10.05.45 AM.png"/>
          <p:cNvPicPr>
            <a:picLocks noChangeAspect="1"/>
          </p:cNvPicPr>
          <p:nvPr/>
        </p:nvPicPr>
        <p:blipFill>
          <a:blip r:embed="rId2">
            <a:extLst/>
          </a:blip>
          <a:stretch>
            <a:fillRect/>
          </a:stretch>
        </p:blipFill>
        <p:spPr>
          <a:xfrm>
            <a:off x="871438" y="776693"/>
            <a:ext cx="5385301" cy="2617332"/>
          </a:xfrm>
          <a:prstGeom prst="rect">
            <a:avLst/>
          </a:prstGeom>
          <a:ln w="12700">
            <a:miter lim="400000"/>
          </a:ln>
        </p:spPr>
      </p:pic>
      <p:pic>
        <p:nvPicPr>
          <p:cNvPr id="179" name="Screen Shot 2018-11-20 at 10.05.52 AM.png" descr="Screen Shot 2018-11-20 at 10.05.52 AM.png"/>
          <p:cNvPicPr>
            <a:picLocks noChangeAspect="1"/>
          </p:cNvPicPr>
          <p:nvPr/>
        </p:nvPicPr>
        <p:blipFill>
          <a:blip r:embed="rId3">
            <a:extLst/>
          </a:blip>
          <a:stretch>
            <a:fillRect/>
          </a:stretch>
        </p:blipFill>
        <p:spPr>
          <a:xfrm>
            <a:off x="6213969" y="776980"/>
            <a:ext cx="4909198" cy="2803744"/>
          </a:xfrm>
          <a:prstGeom prst="rect">
            <a:avLst/>
          </a:prstGeom>
          <a:ln w="12700">
            <a:miter lim="400000"/>
          </a:ln>
        </p:spPr>
      </p:pic>
      <p:pic>
        <p:nvPicPr>
          <p:cNvPr id="180" name="Screen Shot 2018-11-20 at 10.06.01 AM.png" descr="Screen Shot 2018-11-20 at 10.06.01 AM.png"/>
          <p:cNvPicPr>
            <a:picLocks noChangeAspect="1"/>
          </p:cNvPicPr>
          <p:nvPr/>
        </p:nvPicPr>
        <p:blipFill>
          <a:blip r:embed="rId4">
            <a:extLst/>
          </a:blip>
          <a:stretch>
            <a:fillRect/>
          </a:stretch>
        </p:blipFill>
        <p:spPr>
          <a:xfrm>
            <a:off x="871438" y="3319461"/>
            <a:ext cx="5385301" cy="3114678"/>
          </a:xfrm>
          <a:prstGeom prst="rect">
            <a:avLst/>
          </a:prstGeom>
          <a:ln w="12700">
            <a:miter lim="400000"/>
          </a:ln>
        </p:spPr>
      </p:pic>
      <p:pic>
        <p:nvPicPr>
          <p:cNvPr id="181" name="Screen Shot 2018-11-20 at 10.07.43 AM.png" descr="Screen Shot 2018-11-20 at 10.07.43 AM.png"/>
          <p:cNvPicPr>
            <a:picLocks noChangeAspect="1"/>
          </p:cNvPicPr>
          <p:nvPr/>
        </p:nvPicPr>
        <p:blipFill>
          <a:blip r:embed="rId5">
            <a:extLst/>
          </a:blip>
          <a:stretch>
            <a:fillRect/>
          </a:stretch>
        </p:blipFill>
        <p:spPr>
          <a:xfrm>
            <a:off x="5975917" y="3365012"/>
            <a:ext cx="5152534" cy="3023576"/>
          </a:xfrm>
          <a:prstGeom prst="rect">
            <a:avLst/>
          </a:prstGeom>
          <a:ln w="12700">
            <a:miter lim="400000"/>
          </a:ln>
        </p:spPr>
      </p:pic>
      <p:pic>
        <p:nvPicPr>
          <p:cNvPr id="182" name="Screen Shot 2018-11-20 at 10.09.06 AM.png" descr="Screen Shot 2018-11-20 at 10.09.06 AM.png"/>
          <p:cNvPicPr>
            <a:picLocks noChangeAspect="1"/>
          </p:cNvPicPr>
          <p:nvPr/>
        </p:nvPicPr>
        <p:blipFill>
          <a:blip r:embed="rId6">
            <a:extLst/>
          </a:blip>
          <a:stretch>
            <a:fillRect/>
          </a:stretch>
        </p:blipFill>
        <p:spPr>
          <a:xfrm>
            <a:off x="3438880" y="6164811"/>
            <a:ext cx="5332292" cy="319937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Screen Shot 2018-11-20 at 10.07.52 AM.png" descr="Screen Shot 2018-11-20 at 10.07.52 AM.png"/>
          <p:cNvPicPr>
            <a:picLocks noChangeAspect="1"/>
          </p:cNvPicPr>
          <p:nvPr/>
        </p:nvPicPr>
        <p:blipFill>
          <a:blip r:embed="rId2">
            <a:extLst/>
          </a:blip>
          <a:stretch>
            <a:fillRect/>
          </a:stretch>
        </p:blipFill>
        <p:spPr>
          <a:xfrm>
            <a:off x="903733" y="952797"/>
            <a:ext cx="4981544" cy="3110428"/>
          </a:xfrm>
          <a:prstGeom prst="rect">
            <a:avLst/>
          </a:prstGeom>
          <a:ln w="12700">
            <a:miter lim="400000"/>
          </a:ln>
        </p:spPr>
      </p:pic>
      <p:pic>
        <p:nvPicPr>
          <p:cNvPr id="185" name="Screen Shot 2018-11-20 at 10.07.59 AM.png" descr="Screen Shot 2018-11-20 at 10.07.59 AM.png"/>
          <p:cNvPicPr>
            <a:picLocks noChangeAspect="1"/>
          </p:cNvPicPr>
          <p:nvPr/>
        </p:nvPicPr>
        <p:blipFill>
          <a:blip r:embed="rId3">
            <a:extLst/>
          </a:blip>
          <a:stretch>
            <a:fillRect/>
          </a:stretch>
        </p:blipFill>
        <p:spPr>
          <a:xfrm>
            <a:off x="5543727" y="938442"/>
            <a:ext cx="6479032" cy="3110428"/>
          </a:xfrm>
          <a:prstGeom prst="rect">
            <a:avLst/>
          </a:prstGeom>
          <a:ln w="12700">
            <a:miter lim="400000"/>
          </a:ln>
        </p:spPr>
      </p:pic>
      <p:pic>
        <p:nvPicPr>
          <p:cNvPr id="186" name="Screen Shot 2018-11-20 at 10.09.06 AM.png" descr="Screen Shot 2018-11-20 at 10.09.06 AM.png"/>
          <p:cNvPicPr>
            <a:picLocks noChangeAspect="1"/>
          </p:cNvPicPr>
          <p:nvPr/>
        </p:nvPicPr>
        <p:blipFill>
          <a:blip r:embed="rId4">
            <a:extLst/>
          </a:blip>
          <a:stretch>
            <a:fillRect/>
          </a:stretch>
        </p:blipFill>
        <p:spPr>
          <a:xfrm>
            <a:off x="3333005" y="4778672"/>
            <a:ext cx="6159501" cy="36957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8" name="Screen Shot 2018-11-20 at 10.13.21 AM.png" descr="Screen Shot 2018-11-20 at 10.13.21 AM.png"/>
          <p:cNvPicPr>
            <a:picLocks noChangeAspect="1"/>
          </p:cNvPicPr>
          <p:nvPr/>
        </p:nvPicPr>
        <p:blipFill>
          <a:blip r:embed="rId2">
            <a:extLst/>
          </a:blip>
          <a:stretch>
            <a:fillRect/>
          </a:stretch>
        </p:blipFill>
        <p:spPr>
          <a:xfrm>
            <a:off x="3523107" y="1497225"/>
            <a:ext cx="5296002" cy="3114678"/>
          </a:xfrm>
          <a:prstGeom prst="rect">
            <a:avLst/>
          </a:prstGeom>
          <a:ln w="12700">
            <a:miter lim="400000"/>
          </a:ln>
        </p:spPr>
      </p:pic>
      <p:pic>
        <p:nvPicPr>
          <p:cNvPr id="189" name="Screen Shot 2018-11-20 at 10.06.01 AM.png" descr="Screen Shot 2018-11-20 at 10.06.01 AM.png"/>
          <p:cNvPicPr>
            <a:picLocks noChangeAspect="1"/>
          </p:cNvPicPr>
          <p:nvPr/>
        </p:nvPicPr>
        <p:blipFill>
          <a:blip r:embed="rId3">
            <a:extLst/>
          </a:blip>
          <a:stretch>
            <a:fillRect/>
          </a:stretch>
        </p:blipFill>
        <p:spPr>
          <a:xfrm>
            <a:off x="3605252" y="5267033"/>
            <a:ext cx="5385301" cy="311467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Bar Graph"/>
          <p:cNvSpPr txBox="1"/>
          <p:nvPr>
            <p:ph type="ctrTitle"/>
          </p:nvPr>
        </p:nvSpPr>
        <p:spPr>
          <a:xfrm>
            <a:off x="1270000" y="1206500"/>
            <a:ext cx="10464800" cy="1460500"/>
          </a:xfrm>
          <a:prstGeom prst="rect">
            <a:avLst/>
          </a:prstGeom>
        </p:spPr>
        <p:txBody>
          <a:bodyPr/>
          <a:lstStyle>
            <a:lvl1pPr defTabSz="560831">
              <a:defRPr sz="6911"/>
            </a:lvl1pPr>
          </a:lstStyle>
          <a:p>
            <a:pPr/>
            <a:r>
              <a:t>Bar Graph</a:t>
            </a:r>
          </a:p>
        </p:txBody>
      </p:sp>
      <p:pic>
        <p:nvPicPr>
          <p:cNvPr id="192" name="Screen Shot 2018-11-20 at 10.02.30 AM.png" descr="Screen Shot 2018-11-20 at 10.02.30 AM.png"/>
          <p:cNvPicPr>
            <a:picLocks noChangeAspect="1"/>
          </p:cNvPicPr>
          <p:nvPr/>
        </p:nvPicPr>
        <p:blipFill>
          <a:blip r:embed="rId2">
            <a:extLst/>
          </a:blip>
          <a:stretch>
            <a:fillRect/>
          </a:stretch>
        </p:blipFill>
        <p:spPr>
          <a:xfrm>
            <a:off x="1838122" y="2730500"/>
            <a:ext cx="9040480" cy="6054075"/>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Screen Shot 2018-11-20 at 11.36.44 AM.png" descr="Screen Shot 2018-11-20 at 11.36.44 AM.png"/>
          <p:cNvPicPr>
            <a:picLocks noChangeAspect="1"/>
          </p:cNvPicPr>
          <p:nvPr/>
        </p:nvPicPr>
        <p:blipFill>
          <a:blip r:embed="rId2">
            <a:extLst/>
          </a:blip>
          <a:stretch>
            <a:fillRect/>
          </a:stretch>
        </p:blipFill>
        <p:spPr>
          <a:xfrm>
            <a:off x="962471" y="2482552"/>
            <a:ext cx="5029201" cy="3175001"/>
          </a:xfrm>
          <a:prstGeom prst="rect">
            <a:avLst/>
          </a:prstGeom>
          <a:ln w="12700">
            <a:miter lim="400000"/>
          </a:ln>
        </p:spPr>
      </p:pic>
      <p:pic>
        <p:nvPicPr>
          <p:cNvPr id="195" name="Screen Shot 2018-11-20 at 11.37.42 AM.png" descr="Screen Shot 2018-11-20 at 11.37.42 AM.png"/>
          <p:cNvPicPr>
            <a:picLocks noChangeAspect="1"/>
          </p:cNvPicPr>
          <p:nvPr/>
        </p:nvPicPr>
        <p:blipFill>
          <a:blip r:embed="rId3">
            <a:extLst/>
          </a:blip>
          <a:stretch>
            <a:fillRect/>
          </a:stretch>
        </p:blipFill>
        <p:spPr>
          <a:xfrm>
            <a:off x="6620420" y="2527002"/>
            <a:ext cx="5321301" cy="3086101"/>
          </a:xfrm>
          <a:prstGeom prst="rect">
            <a:avLst/>
          </a:prstGeom>
          <a:ln w="12700">
            <a:miter lim="400000"/>
          </a:ln>
        </p:spPr>
      </p:pic>
      <p:pic>
        <p:nvPicPr>
          <p:cNvPr id="196" name="Screen Shot 2018-11-20 at 11.38.16 AM.png" descr="Screen Shot 2018-11-20 at 11.38.16 AM.png"/>
          <p:cNvPicPr>
            <a:picLocks noChangeAspect="1"/>
          </p:cNvPicPr>
          <p:nvPr/>
        </p:nvPicPr>
        <p:blipFill>
          <a:blip r:embed="rId4">
            <a:extLst/>
          </a:blip>
          <a:stretch>
            <a:fillRect/>
          </a:stretch>
        </p:blipFill>
        <p:spPr>
          <a:xfrm>
            <a:off x="4078783" y="5989835"/>
            <a:ext cx="5448301" cy="3124201"/>
          </a:xfrm>
          <a:prstGeom prst="rect">
            <a:avLst/>
          </a:prstGeom>
          <a:ln w="12700">
            <a:miter lim="400000"/>
          </a:ln>
        </p:spPr>
      </p:pic>
      <p:sp>
        <p:nvSpPr>
          <p:cNvPr id="197" name="Principle and cancelled amount visualization"/>
          <p:cNvSpPr txBox="1"/>
          <p:nvPr/>
        </p:nvSpPr>
        <p:spPr>
          <a:xfrm>
            <a:off x="1990675" y="1181100"/>
            <a:ext cx="902345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Principle and cancelled amount visualization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Hypothesis Testing"/>
          <p:cNvSpPr txBox="1"/>
          <p:nvPr>
            <p:ph type="title"/>
          </p:nvPr>
        </p:nvSpPr>
        <p:spPr>
          <a:prstGeom prst="rect">
            <a:avLst/>
          </a:prstGeom>
        </p:spPr>
        <p:txBody>
          <a:bodyPr/>
          <a:lstStyle/>
          <a:p>
            <a:pPr/>
            <a:r>
              <a:t>Hypothesis Testing</a:t>
            </a:r>
          </a:p>
        </p:txBody>
      </p:sp>
      <p:sp>
        <p:nvSpPr>
          <p:cNvPr id="200" name="2 sided hypothesis test Performed on Interest rate column…"/>
          <p:cNvSpPr txBox="1"/>
          <p:nvPr>
            <p:ph type="body" idx="1"/>
          </p:nvPr>
        </p:nvSpPr>
        <p:spPr>
          <a:prstGeom prst="rect">
            <a:avLst/>
          </a:prstGeom>
        </p:spPr>
        <p:txBody>
          <a:bodyPr/>
          <a:lstStyle/>
          <a:p>
            <a:pPr marL="357123" indent="-357123" defTabSz="443991">
              <a:spcBef>
                <a:spcPts val="2200"/>
              </a:spcBef>
              <a:buBlip>
                <a:blip r:embed="rId2"/>
              </a:buBlip>
              <a:defRPr sz="2888"/>
            </a:pPr>
            <a:r>
              <a:t>2 sided hypothesis test Performed on Interest rate column</a:t>
            </a:r>
          </a:p>
          <a:p>
            <a:pPr marL="357123" indent="-357123" defTabSz="443991">
              <a:spcBef>
                <a:spcPts val="2200"/>
              </a:spcBef>
              <a:buBlip>
                <a:blip r:embed="rId2"/>
              </a:buBlip>
              <a:defRPr sz="2888"/>
            </a:pPr>
            <a:r>
              <a:t>NULL hypothesis: Population mean= 6.028</a:t>
            </a:r>
          </a:p>
          <a:p>
            <a:pPr marL="357123" indent="-357123" defTabSz="443991">
              <a:spcBef>
                <a:spcPts val="2200"/>
              </a:spcBef>
              <a:buBlip>
                <a:blip r:embed="rId2"/>
              </a:buBlip>
              <a:defRPr sz="2888"/>
            </a:pPr>
            <a:r>
              <a:t>Alternate hypothesis: Population mean != 6.028</a:t>
            </a:r>
          </a:p>
          <a:p>
            <a:pPr marL="357123" indent="-357123" defTabSz="443991">
              <a:spcBef>
                <a:spcPts val="2200"/>
              </a:spcBef>
              <a:buBlip>
                <a:blip r:embed="rId2"/>
              </a:buBlip>
              <a:defRPr sz="2888"/>
            </a:pPr>
            <a:r>
              <a:t>alpha value= 0.05</a:t>
            </a:r>
          </a:p>
          <a:p>
            <a:pPr marL="357123" indent="-357123" defTabSz="443991">
              <a:spcBef>
                <a:spcPts val="2200"/>
              </a:spcBef>
              <a:buBlip>
                <a:blip r:embed="rId2"/>
              </a:buBlip>
              <a:defRPr sz="2888"/>
            </a:pPr>
            <a:r>
              <a:t>actual z value : 1.9599639845400545</a:t>
            </a:r>
          </a:p>
          <a:p>
            <a:pPr marL="357123" indent="-357123" defTabSz="443991">
              <a:spcBef>
                <a:spcPts val="2200"/>
              </a:spcBef>
              <a:buBlip>
                <a:blip r:embed="rId2"/>
              </a:buBlip>
              <a:defRPr sz="2888"/>
            </a:pPr>
            <a:r>
              <a:t>hypothesis z value : 0.7116184375208856</a:t>
            </a:r>
          </a:p>
          <a:p>
            <a:pPr marL="357123" indent="-357123" defTabSz="443991">
              <a:spcBef>
                <a:spcPts val="2200"/>
              </a:spcBef>
              <a:buBlip>
                <a:blip r:embed="rId2"/>
              </a:buBlip>
              <a:defRPr sz="2888"/>
            </a:pPr>
            <a:r>
              <a:t>Conclusion: Failed to reject NULL Hypothesis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Hypothesis Testing"/>
          <p:cNvSpPr txBox="1"/>
          <p:nvPr>
            <p:ph type="title"/>
          </p:nvPr>
        </p:nvSpPr>
        <p:spPr>
          <a:prstGeom prst="rect">
            <a:avLst/>
          </a:prstGeom>
        </p:spPr>
        <p:txBody>
          <a:bodyPr/>
          <a:lstStyle/>
          <a:p>
            <a:pPr/>
            <a:r>
              <a:t>Hypothesis Testing</a:t>
            </a:r>
          </a:p>
        </p:txBody>
      </p:sp>
      <p:sp>
        <p:nvSpPr>
          <p:cNvPr id="203" name="1 sided hypothesis test Performed on Interest rate column…"/>
          <p:cNvSpPr txBox="1"/>
          <p:nvPr>
            <p:ph type="body" idx="1"/>
          </p:nvPr>
        </p:nvSpPr>
        <p:spPr>
          <a:prstGeom prst="rect">
            <a:avLst/>
          </a:prstGeom>
        </p:spPr>
        <p:txBody>
          <a:bodyPr/>
          <a:lstStyle/>
          <a:p>
            <a:pPr marL="357123" indent="-357123" defTabSz="443991">
              <a:spcBef>
                <a:spcPts val="2200"/>
              </a:spcBef>
              <a:buBlip>
                <a:blip r:embed="rId2"/>
              </a:buBlip>
              <a:defRPr sz="2888"/>
            </a:pPr>
            <a:r>
              <a:t>1 sided hypothesis test Performed on Interest rate column</a:t>
            </a:r>
          </a:p>
          <a:p>
            <a:pPr marL="357123" indent="-357123" defTabSz="443991">
              <a:spcBef>
                <a:spcPts val="2200"/>
              </a:spcBef>
              <a:buBlip>
                <a:blip r:embed="rId2"/>
              </a:buBlip>
              <a:defRPr sz="2888"/>
            </a:pPr>
            <a:r>
              <a:t>NULL hypothesis: Population mean &lt;= 6.028</a:t>
            </a:r>
          </a:p>
          <a:p>
            <a:pPr marL="357123" indent="-357123" defTabSz="443991">
              <a:spcBef>
                <a:spcPts val="2200"/>
              </a:spcBef>
              <a:buBlip>
                <a:blip r:embed="rId2"/>
              </a:buBlip>
              <a:defRPr sz="2888"/>
            </a:pPr>
            <a:r>
              <a:t>Alternate hypothesis: Population mean &gt; 6.028</a:t>
            </a:r>
          </a:p>
          <a:p>
            <a:pPr marL="357123" indent="-357123" defTabSz="443991">
              <a:spcBef>
                <a:spcPts val="2200"/>
              </a:spcBef>
              <a:buBlip>
                <a:blip r:embed="rId2"/>
              </a:buBlip>
              <a:defRPr sz="2888"/>
            </a:pPr>
            <a:r>
              <a:t>alpha value= 0.05</a:t>
            </a:r>
          </a:p>
          <a:p>
            <a:pPr marL="357123" indent="-357123" defTabSz="443991">
              <a:spcBef>
                <a:spcPts val="2200"/>
              </a:spcBef>
              <a:buBlip>
                <a:blip r:embed="rId2"/>
              </a:buBlip>
              <a:defRPr sz="2888"/>
            </a:pPr>
            <a:r>
              <a:t>actual z value : 1.6448536269514729</a:t>
            </a:r>
          </a:p>
          <a:p>
            <a:pPr marL="357123" indent="-357123" defTabSz="443991">
              <a:spcBef>
                <a:spcPts val="2200"/>
              </a:spcBef>
              <a:buBlip>
                <a:blip r:embed="rId2"/>
              </a:buBlip>
              <a:defRPr sz="2888"/>
            </a:pPr>
            <a:r>
              <a:t>hypothesis z value : 0.7116184375208856</a:t>
            </a:r>
          </a:p>
          <a:p>
            <a:pPr marL="357123" indent="-357123" defTabSz="443991">
              <a:spcBef>
                <a:spcPts val="2200"/>
              </a:spcBef>
              <a:buBlip>
                <a:blip r:embed="rId2"/>
              </a:buBlip>
              <a:defRPr sz="2888"/>
            </a:pPr>
            <a:r>
              <a:t>Conclusion: Failed to reject NULL Hypothesis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Hypothesis testing"/>
          <p:cNvSpPr txBox="1"/>
          <p:nvPr>
            <p:ph type="title"/>
          </p:nvPr>
        </p:nvSpPr>
        <p:spPr>
          <a:prstGeom prst="rect">
            <a:avLst/>
          </a:prstGeom>
        </p:spPr>
        <p:txBody>
          <a:bodyPr/>
          <a:lstStyle/>
          <a:p>
            <a:pPr/>
            <a:r>
              <a:t>Hypothesis testing </a:t>
            </a:r>
          </a:p>
        </p:txBody>
      </p:sp>
      <p:pic>
        <p:nvPicPr>
          <p:cNvPr id="206" name="Screen Shot 2018-11-20 at 8.55.21 AM.png" descr="Screen Shot 2018-11-20 at 8.55.21 AM.png"/>
          <p:cNvPicPr>
            <a:picLocks noChangeAspect="1"/>
          </p:cNvPicPr>
          <p:nvPr/>
        </p:nvPicPr>
        <p:blipFill>
          <a:blip r:embed="rId2">
            <a:extLst/>
          </a:blip>
          <a:stretch>
            <a:fillRect/>
          </a:stretch>
        </p:blipFill>
        <p:spPr>
          <a:xfrm>
            <a:off x="930820" y="2890421"/>
            <a:ext cx="11366069" cy="5678019"/>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Hypothesis testing"/>
          <p:cNvSpPr txBox="1"/>
          <p:nvPr>
            <p:ph type="title"/>
          </p:nvPr>
        </p:nvSpPr>
        <p:spPr>
          <a:prstGeom prst="rect">
            <a:avLst/>
          </a:prstGeom>
        </p:spPr>
        <p:txBody>
          <a:bodyPr/>
          <a:lstStyle/>
          <a:p>
            <a:pPr/>
            <a:r>
              <a:t>Hypothesis testing </a:t>
            </a:r>
          </a:p>
        </p:txBody>
      </p:sp>
      <p:pic>
        <p:nvPicPr>
          <p:cNvPr id="209" name="Screen Shot 2018-11-20 at 8.55.37 AM.png" descr="Screen Shot 2018-11-20 at 8.55.37 AM.png"/>
          <p:cNvPicPr>
            <a:picLocks noChangeAspect="1"/>
          </p:cNvPicPr>
          <p:nvPr/>
        </p:nvPicPr>
        <p:blipFill>
          <a:blip r:embed="rId2">
            <a:extLst/>
          </a:blip>
          <a:stretch>
            <a:fillRect/>
          </a:stretch>
        </p:blipFill>
        <p:spPr>
          <a:xfrm>
            <a:off x="959296" y="2722721"/>
            <a:ext cx="11297524" cy="564876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Hypothesis testing"/>
          <p:cNvSpPr txBox="1"/>
          <p:nvPr>
            <p:ph type="title"/>
          </p:nvPr>
        </p:nvSpPr>
        <p:spPr>
          <a:prstGeom prst="rect">
            <a:avLst/>
          </a:prstGeom>
        </p:spPr>
        <p:txBody>
          <a:bodyPr/>
          <a:lstStyle/>
          <a:p>
            <a:pPr/>
            <a:r>
              <a:t>Hypothesis testing </a:t>
            </a:r>
          </a:p>
        </p:txBody>
      </p:sp>
      <p:pic>
        <p:nvPicPr>
          <p:cNvPr id="212" name="Screen Shot 2018-11-20 at 8.56.27 AM.png" descr="Screen Shot 2018-11-20 at 8.56.27 AM.png"/>
          <p:cNvPicPr>
            <a:picLocks noChangeAspect="1"/>
          </p:cNvPicPr>
          <p:nvPr/>
        </p:nvPicPr>
        <p:blipFill>
          <a:blip r:embed="rId2">
            <a:extLst/>
          </a:blip>
          <a:stretch>
            <a:fillRect/>
          </a:stretch>
        </p:blipFill>
        <p:spPr>
          <a:xfrm>
            <a:off x="1018879" y="3184408"/>
            <a:ext cx="10967042" cy="406408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Why this data set?"/>
          <p:cNvSpPr txBox="1"/>
          <p:nvPr>
            <p:ph type="title"/>
          </p:nvPr>
        </p:nvSpPr>
        <p:spPr>
          <a:prstGeom prst="rect">
            <a:avLst/>
          </a:prstGeom>
        </p:spPr>
        <p:txBody>
          <a:bodyPr/>
          <a:lstStyle/>
          <a:p>
            <a:pPr/>
            <a:r>
              <a:t>Why this data set?</a:t>
            </a:r>
          </a:p>
        </p:txBody>
      </p:sp>
      <p:sp>
        <p:nvSpPr>
          <p:cNvPr id="127" name="A. How well it meets the criteria mentioned in the guidelines?…"/>
          <p:cNvSpPr txBox="1"/>
          <p:nvPr/>
        </p:nvSpPr>
        <p:spPr>
          <a:xfrm>
            <a:off x="876299" y="2367121"/>
            <a:ext cx="11517605" cy="63401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rPr b="1"/>
              <a:t>A. How well it meets the criteria mentioned in the guidelines?</a:t>
            </a:r>
            <a:r>
              <a:t>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We have chosen IBRD Statement of Loans Data as our dataset. The dataset contains 8710 rows and 33 columns, out of which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13 are numeric data columns and the remaining columns are categorical. The dataset also contains minimum of 4% NaN values.</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 Thus, the chosen dataset meets all the criteria for being called a good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dataset as per the guidelines.</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rPr b="1"/>
              <a:t>B. No of attributes (columns) and rows (tuples) </a:t>
            </a:r>
            <a:endParaRPr b="1"/>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As mentioned earlier, our dataset contains 33 attributes and 8710 rows(tuples).</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rPr b="1"/>
              <a:t>C. How much value do the attributes contribute?</a:t>
            </a:r>
            <a:endParaRPr b="1"/>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It’s the attributes due to which we are able to understand the loan pattern and policy, transaction pattern,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interest rate in the World Bank, information about how many levels the money is transferred to, in order to reach the borrower etc.</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rPr b="1"/>
              <a:t> D. Missing Values, NANs </a:t>
            </a:r>
            <a:endParaRPr b="1"/>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About 4% of NaN values are found in Project ID, Project Name columns and nearly 5% NaNs in Borrower, Guarantor Country etc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attributes.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rPr b="1"/>
              <a:t>E. Categorical and Numerical column presence</a:t>
            </a:r>
            <a:endParaRPr b="1"/>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There are 13 numerical attributes and 20 categorical attributes in our dataset. Also, we have dropped few unnecessary columns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that doesn’t provide any useful information regarding the loan statements, or have already been specified along with other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attributes or have the same meaning as of other attributes. Such columns are dropped to make the dataset look neater, and </a:t>
            </a:r>
          </a:p>
          <a:p>
            <a:pPr algn="just" defTabSz="457200">
              <a:lnSpc>
                <a:spcPct val="107916"/>
              </a:lnSpc>
              <a:spcBef>
                <a:spcPts val="800"/>
              </a:spcBef>
              <a:defRPr sz="1500">
                <a:solidFill>
                  <a:srgbClr val="000000"/>
                </a:solidFill>
                <a:uFill>
                  <a:solidFill>
                    <a:srgbClr val="000000"/>
                  </a:solidFill>
                </a:uFill>
                <a:latin typeface="Calibri"/>
                <a:ea typeface="Calibri"/>
                <a:cs typeface="Calibri"/>
                <a:sym typeface="Calibri"/>
              </a:defRPr>
            </a:pPr>
            <a:r>
              <a:t>less clumsy.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Thank You"/>
          <p:cNvSpPr txBox="1"/>
          <p:nvPr/>
        </p:nvSpPr>
        <p:spPr>
          <a:xfrm>
            <a:off x="3848075" y="4019550"/>
            <a:ext cx="5308650" cy="179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600"/>
            </a:lvl1p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Data Cleaning"/>
          <p:cNvSpPr txBox="1"/>
          <p:nvPr>
            <p:ph type="title"/>
          </p:nvPr>
        </p:nvSpPr>
        <p:spPr>
          <a:prstGeom prst="rect">
            <a:avLst/>
          </a:prstGeom>
        </p:spPr>
        <p:txBody>
          <a:bodyPr/>
          <a:lstStyle/>
          <a:p>
            <a:pPr/>
            <a:r>
              <a:t>Data Cleaning</a:t>
            </a:r>
          </a:p>
        </p:txBody>
      </p:sp>
      <p:sp>
        <p:nvSpPr>
          <p:cNvPr id="130" name="A. Identification of missing data.…"/>
          <p:cNvSpPr txBox="1"/>
          <p:nvPr/>
        </p:nvSpPr>
        <p:spPr>
          <a:xfrm>
            <a:off x="801752" y="2446654"/>
            <a:ext cx="11401296" cy="6257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rPr b="1"/>
              <a:t>A. Identification of missing data. </a:t>
            </a:r>
            <a:endParaRPr b="1"/>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There are values missing in Borrower, Guarantor, Project ID, Project Name etc., attributes. Also there are 0s as </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values to certain numerical attributes that does not enable the attribute to be normally distributed.  </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rPr b="1"/>
              <a:t>B. Missing data is categorical/numeric and how well are missing values replaced. (Min of methods mentioned </a:t>
            </a:r>
            <a:endParaRPr b="1"/>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rPr b="1"/>
              <a:t>in the guidelines (More weightage) </a:t>
            </a:r>
            <a:endParaRPr b="1"/>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Missing data in categorical columns are replaced by the value in the cell right above it for cleaning purpose.</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 Missing values in numerical columns are replaced by the mean of that column for better normalization and tidying </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the dataset.  </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   The 0s in few numeric columns are of no use for us and also affect normalization and standardization which</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 is overcome by replacement of such 0s with NaNs that are further replaced by the mean of the respected column. </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rPr b="1"/>
              <a:t>C. If they have tried some different methods for missing values, well and good. </a:t>
            </a:r>
            <a:endParaRPr b="1"/>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Interpolation of Cancelled Amount attribute for analysing that all the NaNs need not be filled or replaced</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 with some other values for interpreting the behaviour of cancelled amount for a certain part of data. (from</a:t>
            </a:r>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r>
              <a:t> index 4-16)</a:t>
            </a:r>
          </a:p>
          <a:p>
            <a:pPr algn="just" defTabSz="457200">
              <a:lnSpc>
                <a:spcPct val="107916"/>
              </a:lnSpc>
              <a:spcBef>
                <a:spcPts val="800"/>
              </a:spcBef>
              <a:defRPr sz="1100">
                <a:solidFill>
                  <a:srgbClr val="000000"/>
                </a:solidFill>
                <a:uFill>
                  <a:solidFill>
                    <a:srgbClr val="000000"/>
                  </a:solidFill>
                </a:uFill>
                <a:latin typeface="Calibri"/>
                <a:ea typeface="Calibri"/>
                <a:cs typeface="Calibri"/>
                <a:sym typeface="Calibri"/>
              </a:defRPr>
            </a:pPr>
            <a:endParaRPr b="1"/>
          </a:p>
          <a:p>
            <a:pPr algn="just" defTabSz="457200">
              <a:lnSpc>
                <a:spcPct val="107916"/>
              </a:lnSpc>
              <a:spcBef>
                <a:spcPts val="800"/>
              </a:spcBef>
              <a:defRPr sz="1700">
                <a:solidFill>
                  <a:srgbClr val="000000"/>
                </a:solidFill>
                <a:uFill>
                  <a:solidFill>
                    <a:srgbClr val="000000"/>
                  </a:solidFill>
                </a:u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Data Cleaning"/>
          <p:cNvSpPr txBox="1"/>
          <p:nvPr>
            <p:ph type="title"/>
          </p:nvPr>
        </p:nvSpPr>
        <p:spPr>
          <a:prstGeom prst="rect">
            <a:avLst/>
          </a:prstGeom>
        </p:spPr>
        <p:txBody>
          <a:bodyPr/>
          <a:lstStyle/>
          <a:p>
            <a:pPr/>
            <a:r>
              <a:t>Data Cleaning</a:t>
            </a:r>
          </a:p>
        </p:txBody>
      </p:sp>
      <p:sp>
        <p:nvSpPr>
          <p:cNvPr id="133" name="D. If they have chosen to drop any attribute instead of replacing it, valid reason for it. (Since attribute dropping should have strong reasons and one cannot simply attribute as it may carry important info pertaining to individual tuples)…"/>
          <p:cNvSpPr txBox="1"/>
          <p:nvPr>
            <p:ph type="body" idx="1"/>
          </p:nvPr>
        </p:nvSpPr>
        <p:spPr>
          <a:prstGeom prst="rect">
            <a:avLst/>
          </a:prstGeom>
        </p:spPr>
        <p:txBody>
          <a:bodyPr/>
          <a:lstStyle/>
          <a:p>
            <a:pPr marL="0" indent="0" algn="just" defTabSz="443484">
              <a:lnSpc>
                <a:spcPct val="107916"/>
              </a:lnSpc>
              <a:spcBef>
                <a:spcPts val="700"/>
              </a:spcBef>
              <a:buSzTx/>
              <a:buNone/>
              <a:defRPr sz="1455">
                <a:solidFill>
                  <a:srgbClr val="000000"/>
                </a:solidFill>
                <a:uFill>
                  <a:solidFill>
                    <a:srgbClr val="000000"/>
                  </a:solidFill>
                </a:uFill>
                <a:latin typeface="Calibri"/>
                <a:ea typeface="Calibri"/>
                <a:cs typeface="Calibri"/>
                <a:sym typeface="Calibri"/>
              </a:defRPr>
            </a:pPr>
            <a:r>
              <a:rPr b="1"/>
              <a:t>D. If they have chosen to drop any attribute instead of replacing it, valid reason for it. (Since attribute dropping should have strong reasons and one cannot simply attribute as it may carry important info pertaining to individual tuples)</a:t>
            </a:r>
            <a:endParaRPr b="1"/>
          </a:p>
          <a:p>
            <a:pPr marL="0" indent="0" algn="just" defTabSz="443484">
              <a:lnSpc>
                <a:spcPct val="107916"/>
              </a:lnSpc>
              <a:spcBef>
                <a:spcPts val="700"/>
              </a:spcBef>
              <a:buSzTx/>
              <a:buNone/>
              <a:defRPr sz="1455">
                <a:solidFill>
                  <a:srgbClr val="000000"/>
                </a:solidFill>
                <a:uFill>
                  <a:solidFill>
                    <a:srgbClr val="000000"/>
                  </a:solidFill>
                </a:uFill>
                <a:latin typeface="Calibri"/>
                <a:ea typeface="Calibri"/>
                <a:cs typeface="Calibri"/>
                <a:sym typeface="Calibri"/>
              </a:defRPr>
            </a:pPr>
            <a:r>
              <a:t>We have dropped 'Currency of Commitment', 'Due 3rd Party', 'Loans Held', 'Agreement Signing Date', 'Board Approval Date’, 'Effective Date (Most Recent)', 'Closed Date (Most Recent)', 'Last Disbursement Date', 'Undisbursed Amount', 'Disbursed Amount', 'Country Code', 'Guarantor Country Code',' Exchange Adjustment', 'Borrower's Obligation', 'Due to IBRD', 'Repaid 3rd Party', 'Sold 3rd Party' (17 attributes) as these attributes do not contribute to the transaction history or loan history of world bank directly. </a:t>
            </a:r>
          </a:p>
          <a:p>
            <a:pPr marL="0" indent="0" algn="just" defTabSz="443484">
              <a:lnSpc>
                <a:spcPct val="107916"/>
              </a:lnSpc>
              <a:spcBef>
                <a:spcPts val="700"/>
              </a:spcBef>
              <a:buSzTx/>
              <a:buNone/>
              <a:defRPr sz="1455">
                <a:solidFill>
                  <a:srgbClr val="000000"/>
                </a:solidFill>
                <a:uFill>
                  <a:solidFill>
                    <a:srgbClr val="000000"/>
                  </a:solidFill>
                </a:uFill>
                <a:latin typeface="Calibri"/>
                <a:ea typeface="Calibri"/>
                <a:cs typeface="Calibri"/>
                <a:sym typeface="Calibri"/>
              </a:defRPr>
            </a:pPr>
            <a:r>
              <a:t>As per the dataset before cleaning, the “currency of commitment” attribute was 100% null which is not a good sign for data cleaning as that column is nowhere useful. </a:t>
            </a:r>
          </a:p>
          <a:p>
            <a:pPr marL="0" indent="0" algn="just" defTabSz="443484">
              <a:lnSpc>
                <a:spcPct val="107916"/>
              </a:lnSpc>
              <a:spcBef>
                <a:spcPts val="700"/>
              </a:spcBef>
              <a:buSzTx/>
              <a:buNone/>
              <a:defRPr sz="1455">
                <a:solidFill>
                  <a:srgbClr val="000000"/>
                </a:solidFill>
                <a:uFill>
                  <a:solidFill>
                    <a:srgbClr val="000000"/>
                  </a:solidFill>
                </a:uFill>
                <a:latin typeface="Calibri"/>
                <a:ea typeface="Calibri"/>
                <a:cs typeface="Calibri"/>
                <a:sym typeface="Calibri"/>
              </a:defRPr>
            </a:pPr>
            <a:r>
              <a:t>“Due 3</a:t>
            </a:r>
            <a:r>
              <a:rPr baseline="31999"/>
              <a:t>rd</a:t>
            </a:r>
            <a:r>
              <a:t> Party”, “Due to IBRD” etc attributes had many 0s as their values which can directly be calculated as the difference of “Sold 3</a:t>
            </a:r>
            <a:r>
              <a:rPr baseline="31999"/>
              <a:t>rd</a:t>
            </a:r>
            <a:r>
              <a:t> Party” and “Repaid 3</a:t>
            </a:r>
            <a:r>
              <a:rPr baseline="31999"/>
              <a:t>rd</a:t>
            </a:r>
            <a:r>
              <a:t> Party” attributes itself or can be understood by the “Exchange Adjustment” or through other relevant columns. There need not be specific columns for just representing 0s. </a:t>
            </a:r>
          </a:p>
          <a:p>
            <a:pPr marL="0" indent="0" algn="just" defTabSz="443484">
              <a:lnSpc>
                <a:spcPct val="107916"/>
              </a:lnSpc>
              <a:spcBef>
                <a:spcPts val="700"/>
              </a:spcBef>
              <a:buSzTx/>
              <a:buNone/>
              <a:defRPr sz="1455">
                <a:solidFill>
                  <a:srgbClr val="000000"/>
                </a:solidFill>
                <a:uFill>
                  <a:solidFill>
                    <a:srgbClr val="000000"/>
                  </a:solidFill>
                </a:uFill>
                <a:latin typeface="Calibri"/>
                <a:ea typeface="Calibri"/>
                <a:cs typeface="Calibri"/>
                <a:sym typeface="Calibri"/>
              </a:defRPr>
            </a:pPr>
            <a:r>
              <a:t>Also, as we are concerned just about the normalization of data and to understand the behaviour of loan data, we already have many timestamps in our dataset and thus removing few timestamps related to already dropped columns would not affect our dataset. Thus, we have dropped “Agreement Signing Date”, “Board Approval Date”, “Effective Date”, “Closed Date” and “Last Disbursement Date” attributes. The less the timestamps more uniform is the data and is related to common time values and more is the dependence of data on a common timestamp. This decreases the irregularity of the data.</a:t>
            </a:r>
          </a:p>
          <a:p>
            <a:pPr marL="0" indent="0" algn="just" defTabSz="443484">
              <a:lnSpc>
                <a:spcPct val="107916"/>
              </a:lnSpc>
              <a:spcBef>
                <a:spcPts val="700"/>
              </a:spcBef>
              <a:buSzTx/>
              <a:buNone/>
              <a:defRPr sz="1455">
                <a:solidFill>
                  <a:srgbClr val="000000"/>
                </a:solidFill>
                <a:uFill>
                  <a:solidFill>
                    <a:srgbClr val="000000"/>
                  </a:solidFill>
                </a:uFill>
                <a:latin typeface="Calibri"/>
                <a:ea typeface="Calibri"/>
                <a:cs typeface="Calibri"/>
                <a:sym typeface="Calibri"/>
              </a:defRPr>
            </a:pPr>
            <a:r>
              <a:t>We have dropped “Country Code” and “Guarantor Country Code” attributes as we are not referring to these columns anywhere else in the dataset and if necessary, the “Country Name” and “Guarantor Country Name” are present in the cleaned dataset as well, which can be used to refer to that particular country and its information.</a:t>
            </a:r>
          </a:p>
          <a:p>
            <a:pPr marL="0" indent="0" algn="just" defTabSz="443484">
              <a:lnSpc>
                <a:spcPct val="107916"/>
              </a:lnSpc>
              <a:spcBef>
                <a:spcPts val="700"/>
              </a:spcBef>
              <a:buSzTx/>
              <a:buNone/>
              <a:defRPr sz="1455">
                <a:solidFill>
                  <a:srgbClr val="000000"/>
                </a:solidFill>
                <a:uFill>
                  <a:solidFill>
                    <a:srgbClr val="000000"/>
                  </a:solidFill>
                </a:uFill>
                <a:latin typeface="Calibri"/>
                <a:ea typeface="Calibri"/>
                <a:cs typeface="Calibri"/>
                <a:sym typeface="Calibri"/>
              </a:defRPr>
            </a:pPr>
            <a:r>
              <a:t>As data related to 3</a:t>
            </a:r>
            <a:r>
              <a:rPr baseline="31999"/>
              <a:t>rd</a:t>
            </a:r>
            <a:r>
              <a:t> party is not much necessary and since “Borrower’s Obligation” attribute depends on 3</a:t>
            </a:r>
            <a:r>
              <a:rPr baseline="31999"/>
              <a:t>rd</a:t>
            </a:r>
            <a:r>
              <a:t> party information we have dropped “Borrower’s Obligation” as well.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Data after dropping columns"/>
          <p:cNvSpPr txBox="1"/>
          <p:nvPr>
            <p:ph type="title"/>
          </p:nvPr>
        </p:nvSpPr>
        <p:spPr>
          <a:prstGeom prst="rect">
            <a:avLst/>
          </a:prstGeom>
        </p:spPr>
        <p:txBody>
          <a:bodyPr/>
          <a:lstStyle>
            <a:lvl1pPr defTabSz="514095">
              <a:defRPr sz="6336"/>
            </a:lvl1pPr>
          </a:lstStyle>
          <a:p>
            <a:pPr/>
            <a:r>
              <a:t>Data after dropping columns</a:t>
            </a:r>
          </a:p>
        </p:txBody>
      </p:sp>
      <p:pic>
        <p:nvPicPr>
          <p:cNvPr id="136" name="after_dropping.png" descr="after_dropping.png"/>
          <p:cNvPicPr>
            <a:picLocks noChangeAspect="1"/>
          </p:cNvPicPr>
          <p:nvPr/>
        </p:nvPicPr>
        <p:blipFill>
          <a:blip r:embed="rId2">
            <a:extLst/>
          </a:blip>
          <a:stretch>
            <a:fillRect/>
          </a:stretch>
        </p:blipFill>
        <p:spPr>
          <a:xfrm>
            <a:off x="858329" y="3814618"/>
            <a:ext cx="11288142" cy="482743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Replacing 0s with NaNs"/>
          <p:cNvSpPr txBox="1"/>
          <p:nvPr>
            <p:ph type="title"/>
          </p:nvPr>
        </p:nvSpPr>
        <p:spPr>
          <a:prstGeom prst="rect">
            <a:avLst/>
          </a:prstGeom>
        </p:spPr>
        <p:txBody>
          <a:bodyPr/>
          <a:lstStyle/>
          <a:p>
            <a:pPr/>
            <a:r>
              <a:t>Replacing 0s with NaNs</a:t>
            </a:r>
          </a:p>
        </p:txBody>
      </p:sp>
      <p:pic>
        <p:nvPicPr>
          <p:cNvPr id="139" name="replace0with_nan.png" descr="replace0with_nan.png"/>
          <p:cNvPicPr>
            <a:picLocks noChangeAspect="1"/>
          </p:cNvPicPr>
          <p:nvPr/>
        </p:nvPicPr>
        <p:blipFill>
          <a:blip r:embed="rId2">
            <a:extLst/>
          </a:blip>
          <a:stretch>
            <a:fillRect/>
          </a:stretch>
        </p:blipFill>
        <p:spPr>
          <a:xfrm>
            <a:off x="965200" y="3825942"/>
            <a:ext cx="11328400" cy="465181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Filling NaNs in categorical columns with previous values"/>
          <p:cNvSpPr txBox="1"/>
          <p:nvPr>
            <p:ph type="title"/>
          </p:nvPr>
        </p:nvSpPr>
        <p:spPr>
          <a:prstGeom prst="rect">
            <a:avLst/>
          </a:prstGeom>
        </p:spPr>
        <p:txBody>
          <a:bodyPr/>
          <a:lstStyle>
            <a:lvl1pPr defTabSz="414781">
              <a:defRPr sz="5112"/>
            </a:lvl1pPr>
          </a:lstStyle>
          <a:p>
            <a:pPr/>
            <a:r>
              <a:t>Filling NaNs in categorical columns with previous values</a:t>
            </a:r>
          </a:p>
        </p:txBody>
      </p:sp>
      <p:pic>
        <p:nvPicPr>
          <p:cNvPr id="142" name="filling_nans_categorical.png" descr="filling_nans_categorical.png"/>
          <p:cNvPicPr>
            <a:picLocks noChangeAspect="1"/>
          </p:cNvPicPr>
          <p:nvPr/>
        </p:nvPicPr>
        <p:blipFill>
          <a:blip r:embed="rId2">
            <a:extLst/>
          </a:blip>
          <a:stretch>
            <a:fillRect/>
          </a:stretch>
        </p:blipFill>
        <p:spPr>
          <a:xfrm>
            <a:off x="942168" y="3520909"/>
            <a:ext cx="11120464" cy="445433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Filling NaNs in numerical columns with mean values"/>
          <p:cNvSpPr txBox="1"/>
          <p:nvPr>
            <p:ph type="title"/>
          </p:nvPr>
        </p:nvSpPr>
        <p:spPr>
          <a:prstGeom prst="rect">
            <a:avLst/>
          </a:prstGeom>
        </p:spPr>
        <p:txBody>
          <a:bodyPr/>
          <a:lstStyle>
            <a:lvl1pPr defTabSz="414781">
              <a:defRPr sz="5112"/>
            </a:lvl1pPr>
          </a:lstStyle>
          <a:p>
            <a:pPr/>
            <a:r>
              <a:t>Filling NaNs in numerical columns with mean values</a:t>
            </a:r>
          </a:p>
        </p:txBody>
      </p:sp>
      <p:pic>
        <p:nvPicPr>
          <p:cNvPr id="145" name="replacing_nan_numeric.png" descr="replacing_nan_numeric.png"/>
          <p:cNvPicPr>
            <a:picLocks noChangeAspect="1"/>
          </p:cNvPicPr>
          <p:nvPr/>
        </p:nvPicPr>
        <p:blipFill>
          <a:blip r:embed="rId2">
            <a:extLst/>
          </a:blip>
          <a:stretch>
            <a:fillRect/>
          </a:stretch>
        </p:blipFill>
        <p:spPr>
          <a:xfrm>
            <a:off x="3031426" y="2686028"/>
            <a:ext cx="7268473" cy="586772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