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F78371-2EDB-9355-8D14-5E75D3FB57FB}" v="94" dt="2025-02-07T00:15:36.334"/>
    <p1510:client id="{17ABA078-790F-1350-0339-E869C27EF616}" v="587" dt="2025-02-06T22:34:08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0C4F9-5EE7-47B7-B965-368EB53A43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7700" y="1181099"/>
            <a:ext cx="6864724" cy="3581399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4A1F1-374F-4FC8-89F7-83065EA4F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7700" y="5075227"/>
            <a:ext cx="6864724" cy="868374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CB5F-AE9B-4C02-B16F-C462CAFC1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14B1CC-830B-4695-B174-D9E9100A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CD43F-E516-4123-A6D8-DB72C3CC5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908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C0AF-44D0-4830-AF13-49B8522BE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1B4D8C-6045-47B3-9A0C-F2215A904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9A9F1-F398-416A-A8C0-0A36D838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7F801-C9FB-4A34-8386-BA9FBACC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05176-F6E9-4997-8355-74F2A4560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47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BC807-13E1-4F3F-83FA-FD9BD24F3B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986520" y="647699"/>
            <a:ext cx="2291080" cy="52959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7E2EAA-155E-482E-A2B8-547653B25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52371" y="647699"/>
            <a:ext cx="8120789" cy="52959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A4BDC-BDD0-417D-AF7C-516EE556D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63EC-23F9-4202-80F3-F8E550884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C8402D-7367-485B-AEA6-5AB2B8209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90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FF197-4D72-4945-8068-57D52018E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81FA8-039D-4BAF-8AAB-7B6616AFE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7357F-46A1-493A-A5E4-1D7FAE5B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277BC-26F9-4B14-A2DC-C7575C5A6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BC3FF-EE25-45FB-A7A8-AAA522F70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2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96BE-9AF9-4E97-9204-5B672D797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362200"/>
            <a:ext cx="7696200" cy="24003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DF98A-E8AE-4443-9A8C-CB35DEB2CE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81200" y="5067300"/>
            <a:ext cx="7696200" cy="87630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7114B-35CB-40C5-BCC8-C5039524F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AA324-982E-42C4-8002-5F236877C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01596-9353-4C1A-972E-6522F2B42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24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0BC9-7469-437A-B92B-0A2627E4B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D887-595C-4649-AF8E-E78307000D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825625"/>
            <a:ext cx="49911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FE29C-ED37-4DD9-949F-00243426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48400" y="1825625"/>
            <a:ext cx="5029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F6AA34-8CC0-4E5B-8396-0AC75633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F7398-73FE-4D27-AFF9-91BEBFED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700880-10EE-4115-8BBB-13DDF270D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336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F3C9B-D20D-43FA-BA18-D50F86A91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699"/>
            <a:ext cx="10625229" cy="11506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52F00A-F4EE-40FC-9325-373840422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863" y="1879599"/>
            <a:ext cx="5157787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75DD90-A306-4A8B-A54C-8033B7F7F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863" y="2560955"/>
            <a:ext cx="5157787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40E0AA-F8F8-4862-B27B-50FAF2F34D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4412" y="1879599"/>
            <a:ext cx="5183188" cy="675641"/>
          </a:xfrm>
        </p:spPr>
        <p:txBody>
          <a:bodyPr anchor="b">
            <a:no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FEBDD6-EDA1-4CE7-9DDC-9D977E12DD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4412" y="2560955"/>
            <a:ext cx="5183188" cy="36493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044487-D350-4434-A5C7-A96942FFC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9DC43-E591-42BF-82EE-E4887E4B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8CD421-2D00-41DD-A393-4739E389D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189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39A8B-0FAF-431C-9657-9003FA03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BBA2A1-331D-40F8-867B-CE1501136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995C1-5121-47B6-AC6D-F60C0FF66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BE022-9B54-431C-80D5-5D8F2AFCB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11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B6E5-6347-41F6-85FC-3BF3652D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6A93F6-45F8-4453-B5DC-B2F3D5D0B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364E1-213B-4AF0-80D7-8101EFD5E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110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90B5D-E76D-4797-AD77-15625D675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44D8D-C9CF-43B2-905D-2368B17A5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0188" y="914400"/>
            <a:ext cx="5737412" cy="50291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4BF0C-D14C-46D7-ACDD-1885DDD8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79"/>
            <a:ext cx="4119654" cy="32461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D7D8D-72E7-4ABD-BB87-80BB49003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D9C1CE-C8CE-4364-A021-ADC2D647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E6FA33-09EF-495A-853E-63750CA37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50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F023E-952E-40DF-A101-74D22789D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2" y="647700"/>
            <a:ext cx="4119654" cy="1714500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1E98DD-BF5D-4CCA-8C66-F2A6CE1127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486400" y="914400"/>
            <a:ext cx="5791200" cy="50291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C22A6-F2C2-4A88-BEE5-2D6CEB520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2372" y="2697480"/>
            <a:ext cx="4119654" cy="31715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1F755-C7AF-4C50-8CA8-828612A7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DE175-E818-477C-A3F6-7DD65C126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D0B8E3-DB91-440B-818F-71E4248BB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22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EB7D6-B8CB-49E3-874F-2255BEE82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371" y="647700"/>
            <a:ext cx="10625229" cy="114705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EEAC5-A8AB-4FE8-A270-D70F7DED4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2371" y="2095500"/>
            <a:ext cx="10620855" cy="3848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B6506C-52BF-4C05-AD31-7C08B8015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2371" y="6332538"/>
            <a:ext cx="300649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D341B595-366B-43E2-A22E-EA6A78C03F06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34630-6C67-4A40-A499-CB025B243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34169" y="6332538"/>
            <a:ext cx="3505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4E14B-0EE8-4015-809C-DD36B5459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44747" y="6332538"/>
            <a:ext cx="5398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spc="100" baseline="0">
                <a:solidFill>
                  <a:schemeClr val="tx1"/>
                </a:solidFill>
              </a:defRPr>
            </a:lvl1pPr>
          </a:lstStyle>
          <a:p>
            <a:fld id="{4BA915EE-10CB-4CF1-8569-6154455DA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703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600" kern="1200" cap="all" spc="300" baseline="0">
          <a:solidFill>
            <a:srgbClr val="FFFFFF"/>
          </a:solidFill>
          <a:highlight>
            <a:srgbClr val="0000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SzPct val="7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7ED8913-0295-4A95-B0E8-D143E80D7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ython Tutorials - Exception Handling | try, except and finally keywords">
            <a:extLst>
              <a:ext uri="{FF2B5EF4-FFF2-40B4-BE49-F238E27FC236}">
                <a16:creationId xmlns:a16="http://schemas.microsoft.com/office/drawing/2014/main" id="{4F82EA9B-AD90-9C8F-6B3E-EF0097FCB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11" b="6215"/>
          <a:stretch/>
        </p:blipFill>
        <p:spPr>
          <a:xfrm>
            <a:off x="166777" y="914400"/>
            <a:ext cx="11872823" cy="543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9D78-0778-09F3-C2E2-B23860E9F5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278424"/>
            <a:ext cx="11099547" cy="6192714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/>
              <a:t>Two ways to define Custom Context manager:</a:t>
            </a: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Using class, enter and exit.</a:t>
            </a:r>
          </a:p>
          <a:p>
            <a:pPr marL="457200" indent="-457200">
              <a:buClr>
                <a:srgbClr val="000000"/>
              </a:buClr>
              <a:buAutoNum type="arabicPeriod"/>
            </a:pPr>
            <a:r>
              <a:rPr lang="en-US" dirty="0"/>
              <a:t>Using </a:t>
            </a:r>
            <a:r>
              <a:rPr lang="en-US" dirty="0" err="1"/>
              <a:t>Contextlib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708382-B70D-AA1A-68D4-06E799AF3B8E}"/>
              </a:ext>
            </a:extLst>
          </p:cNvPr>
          <p:cNvSpPr txBox="1"/>
          <p:nvPr/>
        </p:nvSpPr>
        <p:spPr>
          <a:xfrm>
            <a:off x="4008801" y="522446"/>
            <a:ext cx="3959188" cy="4616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Custom Context Manager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3665711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F79CD-8FC7-18E2-9068-805C2F0A6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830" y="506924"/>
            <a:ext cx="11598358" cy="1842781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pPr>
              <a:buClr>
                <a:srgbClr val="000000"/>
              </a:buClr>
            </a:pPr>
            <a:r>
              <a:rPr lang="en-US" sz="2400" b="1" dirty="0">
                <a:ea typeface="+mn-lt"/>
                <a:cs typeface="+mn-lt"/>
              </a:rPr>
              <a:t>Error handling is the process of managing and responding to runtime errors in a program to prevent it from crashing unexpectedly. Instead of allowing the program to stop, we catch errors and handle them gracefully using techniques like </a:t>
            </a:r>
            <a:r>
              <a:rPr lang="en-US" sz="2400" b="1" dirty="0">
                <a:latin typeface="Consolas"/>
                <a:ea typeface="+mn-lt"/>
                <a:cs typeface="+mn-lt"/>
              </a:rPr>
              <a:t>try-except</a:t>
            </a:r>
            <a:r>
              <a:rPr lang="en-US" sz="2400" b="1" dirty="0">
                <a:ea typeface="+mn-lt"/>
                <a:cs typeface="+mn-lt"/>
              </a:rPr>
              <a:t> blocks.</a:t>
            </a:r>
          </a:p>
          <a:p>
            <a:pPr>
              <a:buClr>
                <a:srgbClr val="000000"/>
              </a:buClr>
            </a:pPr>
            <a:endParaRPr lang="en-US" sz="2400" b="1" dirty="0">
              <a:ea typeface="+mn-lt"/>
              <a:cs typeface="+mn-lt"/>
            </a:endParaRPr>
          </a:p>
          <a:p>
            <a:pPr marL="0" indent="0">
              <a:buClr>
                <a:srgbClr val="000000"/>
              </a:buClr>
              <a:buNone/>
            </a:pPr>
            <a:endParaRPr lang="en-US" b="1" dirty="0">
              <a:ea typeface="+mn-lt"/>
              <a:cs typeface="+mn-lt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B24813A-C9E5-3637-7EDB-388BE74FBBB1}"/>
              </a:ext>
            </a:extLst>
          </p:cNvPr>
          <p:cNvSpPr/>
          <p:nvPr/>
        </p:nvSpPr>
        <p:spPr>
          <a:xfrm>
            <a:off x="5108838" y="2644361"/>
            <a:ext cx="1308957" cy="526606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Why?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63DCF-06CA-B8DB-0D96-839BB4A703DB}"/>
              </a:ext>
            </a:extLst>
          </p:cNvPr>
          <p:cNvSpPr txBox="1"/>
          <p:nvPr/>
        </p:nvSpPr>
        <p:spPr>
          <a:xfrm>
            <a:off x="-6917" y="3685180"/>
            <a:ext cx="12167234" cy="319061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Prevents program crashes</a:t>
            </a:r>
            <a:r>
              <a:rPr lang="en-US" sz="2000" dirty="0">
                <a:latin typeface="Arial"/>
                <a:cs typeface="Arial"/>
              </a:rPr>
              <a:t> – Without error handling, the program stops execution when an error occurs.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Improves user experience</a:t>
            </a:r>
            <a:r>
              <a:rPr lang="en-US" sz="2000" dirty="0">
                <a:latin typeface="Arial"/>
                <a:cs typeface="Arial"/>
              </a:rPr>
              <a:t> – Provides meaningful error messages instead of cryptic system errors.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Ensures data integrity</a:t>
            </a:r>
            <a:r>
              <a:rPr lang="en-US" sz="2000" dirty="0">
                <a:latin typeface="Arial"/>
                <a:cs typeface="Arial"/>
              </a:rPr>
              <a:t> – Prevents data corruption due to unexpected failures.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Makes debugging easier</a:t>
            </a:r>
            <a:r>
              <a:rPr lang="en-US" sz="2000" dirty="0">
                <a:latin typeface="Arial"/>
                <a:cs typeface="Arial"/>
              </a:rPr>
              <a:t> – Helps track down and log errors for fixing.</a:t>
            </a: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 b="1" dirty="0">
                <a:latin typeface="Arial"/>
                <a:cs typeface="Arial"/>
              </a:rPr>
              <a:t>Maintains system reliability</a:t>
            </a:r>
            <a:r>
              <a:rPr lang="en-US" sz="2000" dirty="0">
                <a:latin typeface="Arial"/>
                <a:cs typeface="Arial"/>
              </a:rPr>
              <a:t> – Especially in critical applications like banking and healthcare.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8053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CD540-66FA-FDF5-93C0-08F8528455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1591" y="274450"/>
            <a:ext cx="11847804" cy="652155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ea typeface="+mn-lt"/>
                <a:cs typeface="+mn-lt"/>
              </a:rPr>
              <a:t>try:</a:t>
            </a:r>
            <a:endParaRPr lang="en-US" sz="2400" b="1"/>
          </a:p>
          <a:p>
            <a:pPr>
              <a:buClr>
                <a:srgbClr val="000000"/>
              </a:buClr>
            </a:pPr>
            <a:r>
              <a:rPr lang="en-US" sz="2400" b="1" dirty="0">
                <a:ea typeface="+mn-lt"/>
                <a:cs typeface="+mn-lt"/>
              </a:rPr>
              <a:t>    age=int(input("Enter the age"))</a:t>
            </a:r>
            <a:endParaRPr lang="en-US" sz="2400" b="1"/>
          </a:p>
          <a:p>
            <a:pPr>
              <a:buClr>
                <a:srgbClr val="000000"/>
              </a:buClr>
            </a:pPr>
            <a:r>
              <a:rPr lang="en-US" sz="2400" b="1" dirty="0">
                <a:ea typeface="+mn-lt"/>
                <a:cs typeface="+mn-lt"/>
              </a:rPr>
              <a:t>    print(</a:t>
            </a:r>
            <a:r>
              <a:rPr lang="en-US" sz="2400" b="1" dirty="0" err="1">
                <a:ea typeface="+mn-lt"/>
                <a:cs typeface="+mn-lt"/>
              </a:rPr>
              <a:t>f"Your</a:t>
            </a:r>
            <a:r>
              <a:rPr lang="en-US" sz="2400" b="1" dirty="0">
                <a:ea typeface="+mn-lt"/>
                <a:cs typeface="+mn-lt"/>
              </a:rPr>
              <a:t> age is {age}")</a:t>
            </a:r>
            <a:endParaRPr lang="en-US" sz="2400" b="1"/>
          </a:p>
          <a:p>
            <a:pPr>
              <a:buClr>
                <a:srgbClr val="000000"/>
              </a:buClr>
            </a:pPr>
            <a:r>
              <a:rPr lang="en-US" sz="2400" b="1" dirty="0">
                <a:ea typeface="+mn-lt"/>
                <a:cs typeface="+mn-lt"/>
              </a:rPr>
              <a:t>except </a:t>
            </a:r>
            <a:r>
              <a:rPr lang="en-US" sz="2400" b="1" dirty="0" err="1">
                <a:ea typeface="+mn-lt"/>
                <a:cs typeface="+mn-lt"/>
              </a:rPr>
              <a:t>ValueError</a:t>
            </a:r>
            <a:r>
              <a:rPr lang="en-US" sz="2400" b="1" dirty="0">
                <a:ea typeface="+mn-lt"/>
                <a:cs typeface="+mn-lt"/>
              </a:rPr>
              <a:t>:</a:t>
            </a:r>
            <a:endParaRPr lang="en-US" sz="2400" b="1"/>
          </a:p>
          <a:p>
            <a:pPr>
              <a:buClr>
                <a:srgbClr val="000000"/>
              </a:buClr>
            </a:pPr>
            <a:r>
              <a:rPr lang="en-US" sz="2400" b="1" dirty="0">
                <a:ea typeface="+mn-lt"/>
                <a:cs typeface="+mn-lt"/>
              </a:rPr>
              <a:t>    print("Error: Enter the number Format only")</a:t>
            </a:r>
          </a:p>
          <a:p>
            <a:pPr>
              <a:buClr>
                <a:srgbClr val="000000"/>
              </a:buClr>
            </a:pPr>
            <a:endParaRPr lang="en-US" b="1" dirty="0">
              <a:solidFill>
                <a:srgbClr val="0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A391DC-2554-8682-9052-5DD18D340716}"/>
              </a:ext>
            </a:extLst>
          </p:cNvPr>
          <p:cNvSpPr txBox="1"/>
          <p:nvPr/>
        </p:nvSpPr>
        <p:spPr>
          <a:xfrm>
            <a:off x="1413470" y="3214194"/>
            <a:ext cx="9689561" cy="36697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import pandas as pd</a:t>
            </a:r>
            <a:endParaRPr lang="en-US" sz="2400">
              <a:solidFill>
                <a:schemeClr val="tx2">
                  <a:lumMod val="90000"/>
                  <a:lumOff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try:</a:t>
            </a:r>
            <a:endParaRPr lang="en-US" sz="2400">
              <a:solidFill>
                <a:schemeClr val="tx2">
                  <a:lumMod val="90000"/>
                  <a:lumOff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    </a:t>
            </a:r>
            <a:r>
              <a:rPr lang="en-US" sz="2400" b="1" err="1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df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=</a:t>
            </a:r>
            <a:r>
              <a:rPr lang="en-US" sz="2400" b="1" err="1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pd.read_json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(</a:t>
            </a:r>
            <a:r>
              <a:rPr lang="en-US" sz="2400" b="1" err="1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r"C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:\Users\</a:t>
            </a:r>
            <a:r>
              <a:rPr lang="en-US" sz="2400" b="1" err="1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nagal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\Downloads\data .</a:t>
            </a:r>
            <a:r>
              <a:rPr lang="en-US" sz="2400" b="1" err="1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json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")</a:t>
            </a:r>
            <a:endParaRPr lang="en-US" sz="2400">
              <a:solidFill>
                <a:schemeClr val="tx2">
                  <a:lumMod val="90000"/>
                  <a:lumOff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    print(</a:t>
            </a:r>
            <a:r>
              <a:rPr lang="en-US" sz="2400" b="1" err="1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df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)</a:t>
            </a:r>
            <a:endParaRPr lang="en-US" sz="2400">
              <a:solidFill>
                <a:schemeClr val="tx2">
                  <a:lumMod val="90000"/>
                  <a:lumOff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except </a:t>
            </a:r>
            <a:r>
              <a:rPr lang="en-US" sz="2400" b="1" err="1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FileNotFoundError</a:t>
            </a: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:</a:t>
            </a:r>
            <a:endParaRPr lang="en-US" sz="2400">
              <a:solidFill>
                <a:schemeClr val="tx2">
                  <a:lumMod val="90000"/>
                  <a:lumOff val="10000"/>
                </a:schemeClr>
              </a:solidFill>
              <a:latin typeface="Arial"/>
              <a:cs typeface="Arial"/>
            </a:endParaRPr>
          </a:p>
          <a:p>
            <a:pPr marL="285750" indent="-285750">
              <a:lnSpc>
                <a:spcPct val="12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Arial"/>
                <a:cs typeface="Arial"/>
              </a:rPr>
              <a:t>    print("Error: The file was not found")  </a:t>
            </a:r>
            <a:endParaRPr lang="en-US" sz="2400">
              <a:solidFill>
                <a:schemeClr val="tx2">
                  <a:lumMod val="90000"/>
                  <a:lumOff val="10000"/>
                </a:schemeClr>
              </a:solidFill>
              <a:latin typeface="Arial"/>
              <a:cs typeface="Arial"/>
            </a:endParaRP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40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BFFAE-EBE0-554A-52D6-168C77D38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370217"/>
            <a:ext cx="10620855" cy="585751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endParaRPr lang="en-US" b="1" dirty="0">
              <a:latin typeface="Consolas"/>
            </a:endParaRPr>
          </a:p>
          <a:p>
            <a:pPr>
              <a:buClr>
                <a:srgbClr val="000000"/>
              </a:buClr>
            </a:pPr>
            <a:endParaRPr lang="en-US" b="1" dirty="0">
              <a:latin typeface="Consolas"/>
            </a:endParaRPr>
          </a:p>
          <a:p>
            <a:pPr>
              <a:buClr>
                <a:srgbClr val="000000"/>
              </a:buClr>
            </a:pPr>
            <a:endParaRPr lang="en-US" b="1" dirty="0">
              <a:latin typeface="Consolas"/>
            </a:endParaRPr>
          </a:p>
          <a:p>
            <a:pPr>
              <a:buClr>
                <a:srgbClr val="000000"/>
              </a:buClr>
            </a:pPr>
            <a:r>
              <a:rPr lang="en-US" b="1" dirty="0">
                <a:latin typeface="Consolas"/>
              </a:rPr>
              <a:t>import pandas as pd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b="1" dirty="0">
                <a:latin typeface="Consolas"/>
              </a:rPr>
              <a:t>try: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b="1" dirty="0">
                <a:latin typeface="Consolas"/>
              </a:rPr>
              <a:t>    </a:t>
            </a:r>
            <a:r>
              <a:rPr lang="en-US" b="1" err="1">
                <a:latin typeface="Consolas"/>
              </a:rPr>
              <a:t>df</a:t>
            </a:r>
            <a:r>
              <a:rPr lang="en-US" b="1" dirty="0">
                <a:latin typeface="Consolas"/>
              </a:rPr>
              <a:t>=</a:t>
            </a:r>
            <a:r>
              <a:rPr lang="en-US" b="1" err="1">
                <a:latin typeface="Consolas"/>
              </a:rPr>
              <a:t>pd.read_csv</a:t>
            </a:r>
            <a:r>
              <a:rPr lang="en-US" b="1" dirty="0">
                <a:latin typeface="Consolas"/>
              </a:rPr>
              <a:t>(</a:t>
            </a:r>
            <a:r>
              <a:rPr lang="en-US" b="1" err="1">
                <a:latin typeface="Consolas"/>
              </a:rPr>
              <a:t>r"C</a:t>
            </a:r>
            <a:r>
              <a:rPr lang="en-US" b="1" dirty="0">
                <a:latin typeface="Consolas"/>
              </a:rPr>
              <a:t>:\Users\</a:t>
            </a:r>
            <a:r>
              <a:rPr lang="en-US" b="1" err="1">
                <a:latin typeface="Consolas"/>
              </a:rPr>
              <a:t>nagal</a:t>
            </a:r>
            <a:r>
              <a:rPr lang="en-US" b="1" dirty="0">
                <a:latin typeface="Consolas"/>
              </a:rPr>
              <a:t>\Downloads\</a:t>
            </a:r>
            <a:r>
              <a:rPr lang="en-US" b="1" err="1">
                <a:latin typeface="Consolas"/>
              </a:rPr>
              <a:t>text.txt",delimiter</a:t>
            </a:r>
            <a:r>
              <a:rPr lang="en-US" b="1" dirty="0">
                <a:latin typeface="Consolas"/>
              </a:rPr>
              <a:t>='\t')</a:t>
            </a:r>
            <a:endParaRPr lang="en-US" b="1"/>
          </a:p>
          <a:p>
            <a:pPr>
              <a:buClr>
                <a:srgbClr val="000000"/>
              </a:buClr>
            </a:pPr>
            <a:r>
              <a:rPr lang="en-US" b="1" dirty="0">
                <a:latin typeface="Consolas"/>
              </a:rPr>
              <a:t>    if </a:t>
            </a:r>
            <a:r>
              <a:rPr lang="en-US" b="1" err="1">
                <a:latin typeface="Consolas"/>
              </a:rPr>
              <a:t>df.empty</a:t>
            </a:r>
            <a:r>
              <a:rPr lang="en-US" b="1" dirty="0">
                <a:latin typeface="Consolas"/>
              </a:rPr>
              <a:t>:</a:t>
            </a:r>
            <a:endParaRPr lang="en-US" b="1"/>
          </a:p>
          <a:p>
            <a:pPr>
              <a:buClr>
                <a:srgbClr val="000000"/>
              </a:buClr>
            </a:pPr>
            <a:r>
              <a:rPr lang="en-US" b="1" dirty="0">
                <a:latin typeface="Consolas"/>
              </a:rPr>
              <a:t>        raise </a:t>
            </a:r>
            <a:r>
              <a:rPr lang="en-US" b="1" err="1">
                <a:latin typeface="Consolas"/>
              </a:rPr>
              <a:t>ValueError</a:t>
            </a:r>
            <a:r>
              <a:rPr lang="en-US" b="1" dirty="0">
                <a:latin typeface="Consolas"/>
              </a:rPr>
              <a:t>("Error: The file has no data to display")</a:t>
            </a:r>
            <a:endParaRPr lang="en-US" b="1"/>
          </a:p>
          <a:p>
            <a:pPr>
              <a:buClr>
                <a:srgbClr val="000000"/>
              </a:buClr>
            </a:pPr>
            <a:r>
              <a:rPr lang="en-US" b="1" dirty="0">
                <a:latin typeface="Consolas"/>
              </a:rPr>
              <a:t>    print(</a:t>
            </a:r>
            <a:r>
              <a:rPr lang="en-US" b="1" err="1">
                <a:latin typeface="Consolas"/>
              </a:rPr>
              <a:t>df</a:t>
            </a:r>
            <a:r>
              <a:rPr lang="en-US" b="1" dirty="0">
                <a:latin typeface="Consolas"/>
              </a:rPr>
              <a:t>)</a:t>
            </a:r>
            <a:endParaRPr lang="en-US" b="1"/>
          </a:p>
          <a:p>
            <a:pPr>
              <a:buClr>
                <a:srgbClr val="000000"/>
              </a:buClr>
            </a:pPr>
            <a:r>
              <a:rPr lang="en-US" b="1" dirty="0">
                <a:latin typeface="Consolas"/>
              </a:rPr>
              <a:t>except </a:t>
            </a:r>
            <a:r>
              <a:rPr lang="en-US" b="1" err="1">
                <a:latin typeface="Consolas"/>
              </a:rPr>
              <a:t>ValueError</a:t>
            </a:r>
            <a:r>
              <a:rPr lang="en-US" b="1" dirty="0">
                <a:latin typeface="Consolas"/>
              </a:rPr>
              <a:t> as e:</a:t>
            </a:r>
            <a:endParaRPr lang="en-US" b="1"/>
          </a:p>
          <a:p>
            <a:pPr>
              <a:buClr>
                <a:srgbClr val="000000"/>
              </a:buClr>
            </a:pPr>
            <a:r>
              <a:rPr lang="en-US" b="1" dirty="0">
                <a:latin typeface="Consolas"/>
              </a:rPr>
              <a:t>    print("Error: The file is completely empty")</a:t>
            </a:r>
            <a:endParaRPr lang="en-US" b="1"/>
          </a:p>
          <a:p>
            <a:pPr>
              <a:buClr>
                <a:srgbClr val="000000"/>
              </a:buClr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80141-CA12-46DB-77ED-64C97AC595D3}"/>
              </a:ext>
            </a:extLst>
          </p:cNvPr>
          <p:cNvSpPr txBox="1"/>
          <p:nvPr/>
        </p:nvSpPr>
        <p:spPr>
          <a:xfrm>
            <a:off x="1406834" y="638386"/>
            <a:ext cx="9313777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 dirty="0">
                <a:latin typeface="Arial"/>
                <a:cs typeface="Arial"/>
              </a:rPr>
              <a:t>Custom Raise Exception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121128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4267-2303-D158-F26F-42D927038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584416"/>
            <a:ext cx="10620855" cy="594037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solidFill>
                  <a:schemeClr val="accent2"/>
                </a:solidFill>
                <a:latin typeface="Consolas"/>
              </a:rPr>
              <a:t>#Custom raise Exception based on condition</a:t>
            </a:r>
            <a:endParaRPr lang="en-US" sz="2400" b="1">
              <a:solidFill>
                <a:schemeClr val="accent2"/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2400" b="1" dirty="0">
                <a:latin typeface="Consolas"/>
              </a:rPr>
              <a:t>try:</a:t>
            </a:r>
            <a:endParaRPr lang="en-US" sz="2400" b="1" dirty="0"/>
          </a:p>
          <a:p>
            <a:pPr>
              <a:buClr>
                <a:srgbClr val="000000"/>
              </a:buClr>
            </a:pPr>
            <a:r>
              <a:rPr lang="en-US" sz="2400" b="1" dirty="0">
                <a:latin typeface="Consolas"/>
              </a:rPr>
              <a:t>    </a:t>
            </a:r>
            <a:r>
              <a:rPr lang="en-US" sz="2400" b="1" err="1">
                <a:latin typeface="Consolas"/>
              </a:rPr>
              <a:t>df</a:t>
            </a:r>
            <a:r>
              <a:rPr lang="en-US" sz="2400" b="1" dirty="0">
                <a:latin typeface="Consolas"/>
              </a:rPr>
              <a:t>=</a:t>
            </a:r>
            <a:r>
              <a:rPr lang="en-US" sz="2400" b="1" err="1">
                <a:latin typeface="Consolas"/>
              </a:rPr>
              <a:t>pd.read_csv</a:t>
            </a:r>
            <a:r>
              <a:rPr lang="en-US" sz="2400" b="1" dirty="0">
                <a:latin typeface="Consolas"/>
              </a:rPr>
              <a:t>(</a:t>
            </a:r>
            <a:r>
              <a:rPr lang="en-US" sz="2400" b="1" err="1">
                <a:latin typeface="Consolas"/>
              </a:rPr>
              <a:t>r"c</a:t>
            </a:r>
            <a:r>
              <a:rPr lang="en-US" sz="2400" b="1" dirty="0">
                <a:latin typeface="Consolas"/>
              </a:rPr>
              <a:t>:\Users\</a:t>
            </a:r>
            <a:r>
              <a:rPr lang="en-US" sz="2400" b="1" err="1">
                <a:latin typeface="Consolas"/>
              </a:rPr>
              <a:t>nagal</a:t>
            </a:r>
            <a:r>
              <a:rPr lang="en-US" sz="2400" b="1" dirty="0">
                <a:latin typeface="Consolas"/>
              </a:rPr>
              <a:t>\</a:t>
            </a:r>
            <a:r>
              <a:rPr lang="en-US" sz="2400" b="1" err="1">
                <a:latin typeface="Consolas"/>
              </a:rPr>
              <a:t>oneDrive</a:t>
            </a:r>
            <a:r>
              <a:rPr lang="en-US" sz="2400" b="1" dirty="0">
                <a:latin typeface="Consolas"/>
              </a:rPr>
              <a:t>\Desktop\data Analysis\Tableau\new_york.csv")</a:t>
            </a:r>
            <a:endParaRPr lang="en-US" sz="2400" b="1"/>
          </a:p>
          <a:p>
            <a:pPr>
              <a:buClr>
                <a:srgbClr val="000000"/>
              </a:buClr>
            </a:pPr>
            <a:r>
              <a:rPr lang="en-US" sz="2400" b="1" dirty="0">
                <a:latin typeface="Consolas"/>
              </a:rPr>
              <a:t>    if </a:t>
            </a:r>
            <a:r>
              <a:rPr lang="en-US" sz="2400" b="1" dirty="0" err="1">
                <a:latin typeface="Consolas"/>
              </a:rPr>
              <a:t>df</a:t>
            </a:r>
            <a:r>
              <a:rPr lang="en-US" sz="2400" b="1" dirty="0">
                <a:latin typeface="Consolas"/>
              </a:rPr>
              <a:t>['price'].</a:t>
            </a:r>
            <a:r>
              <a:rPr lang="en-US" sz="2400" b="1" dirty="0" err="1">
                <a:latin typeface="Consolas"/>
              </a:rPr>
              <a:t>isnull</a:t>
            </a:r>
            <a:r>
              <a:rPr lang="en-US" sz="2400" b="1" dirty="0">
                <a:latin typeface="Consolas"/>
              </a:rPr>
              <a:t>().any():</a:t>
            </a:r>
            <a:endParaRPr lang="en-US" sz="2400" b="1"/>
          </a:p>
          <a:p>
            <a:pPr>
              <a:buClr>
                <a:srgbClr val="000000"/>
              </a:buClr>
            </a:pPr>
            <a:r>
              <a:rPr lang="en-US" sz="2400" b="1" dirty="0">
                <a:latin typeface="Consolas"/>
              </a:rPr>
              <a:t>        raise </a:t>
            </a:r>
            <a:r>
              <a:rPr lang="en-US" sz="2400" b="1" dirty="0" err="1">
                <a:latin typeface="Consolas"/>
              </a:rPr>
              <a:t>ValueError</a:t>
            </a:r>
            <a:r>
              <a:rPr lang="en-US" sz="2400" b="1" dirty="0">
                <a:latin typeface="Consolas"/>
              </a:rPr>
              <a:t>("❌ Error: Missing values found in the 'price' column!")</a:t>
            </a:r>
            <a:endParaRPr lang="en-US" sz="2400" b="1"/>
          </a:p>
          <a:p>
            <a:pPr>
              <a:buClr>
                <a:srgbClr val="000000"/>
              </a:buClr>
            </a:pPr>
            <a:r>
              <a:rPr lang="en-US" sz="2400" b="1" dirty="0">
                <a:latin typeface="Consolas"/>
              </a:rPr>
              <a:t>    print("✅ Price column is valid!")</a:t>
            </a:r>
            <a:endParaRPr lang="en-US" sz="2400" b="1"/>
          </a:p>
          <a:p>
            <a:pPr>
              <a:buClr>
                <a:srgbClr val="000000"/>
              </a:buClr>
            </a:pPr>
            <a:r>
              <a:rPr lang="en-US" sz="2400" b="1" dirty="0">
                <a:latin typeface="Consolas"/>
              </a:rPr>
              <a:t>except </a:t>
            </a:r>
            <a:r>
              <a:rPr lang="en-US" sz="2400" b="1" dirty="0" err="1">
                <a:latin typeface="Consolas"/>
              </a:rPr>
              <a:t>ValueError</a:t>
            </a:r>
            <a:r>
              <a:rPr lang="en-US" sz="2400" b="1" dirty="0">
                <a:latin typeface="Consolas"/>
              </a:rPr>
              <a:t> as e:</a:t>
            </a:r>
            <a:endParaRPr lang="en-US" sz="2400" b="1"/>
          </a:p>
          <a:p>
            <a:pPr>
              <a:buClr>
                <a:srgbClr val="000000"/>
              </a:buClr>
            </a:pPr>
            <a:r>
              <a:rPr lang="en-US" sz="2400" b="1" dirty="0">
                <a:latin typeface="Consolas"/>
              </a:rPr>
              <a:t>    print(e)</a:t>
            </a:r>
            <a:endParaRPr lang="en-US" sz="2400" b="1"/>
          </a:p>
          <a:p>
            <a:pPr>
              <a:buClr>
                <a:srgbClr val="000000"/>
              </a:buClr>
            </a:pP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62841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767C-3A53-7398-D480-347CC7737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541" y="168935"/>
            <a:ext cx="11771043" cy="669481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chemeClr val="accent2"/>
                </a:solidFill>
              </a:rPr>
              <a:t>Finally</a:t>
            </a:r>
            <a:endParaRPr lang="en-US" sz="3200">
              <a:solidFill>
                <a:schemeClr val="accent2"/>
              </a:solidFill>
            </a:endParaRPr>
          </a:p>
          <a:p>
            <a:pPr>
              <a:buClr>
                <a:srgbClr val="000000"/>
              </a:buClr>
            </a:pPr>
            <a:endParaRPr lang="en-US" dirty="0"/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The </a:t>
            </a:r>
            <a:r>
              <a:rPr lang="en-US" b="1" dirty="0">
                <a:latin typeface="Consolas"/>
              </a:rPr>
              <a:t>finally</a:t>
            </a:r>
            <a:r>
              <a:rPr lang="en-US" b="1" dirty="0">
                <a:ea typeface="+mn-lt"/>
                <a:cs typeface="+mn-lt"/>
              </a:rPr>
              <a:t> block in Python is used to execute cleanup operations, whether an exception occurs or not. This is especially useful for closing files, database connections, or releasing resources.</a:t>
            </a: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try: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   file=open(</a:t>
            </a:r>
            <a:r>
              <a:rPr lang="en-US" sz="1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r"C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:\Users\</a:t>
            </a:r>
            <a:r>
              <a:rPr lang="en-US" sz="1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nagal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\Downloads\text1.txt")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   data=</a:t>
            </a:r>
            <a:r>
              <a:rPr lang="en-US" sz="1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file.read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()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   print("File read </a:t>
            </a:r>
            <a:r>
              <a:rPr lang="en-US" sz="1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sucessfully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")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   print(data)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except </a:t>
            </a:r>
            <a:r>
              <a:rPr lang="en-US" sz="1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FileNotFoundError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: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   print("</a:t>
            </a:r>
            <a:r>
              <a:rPr lang="en-US" sz="1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Error:File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 not found")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finally: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   </a:t>
            </a:r>
            <a:r>
              <a:rPr lang="en-US" sz="1800" b="1" err="1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file.close</a:t>
            </a: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()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r>
              <a:rPr lang="en-US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/>
              </a:rPr>
              <a:t>    print("File Closed")      </a:t>
            </a:r>
            <a:endParaRPr lang="en-US" sz="1800" b="1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Clr>
                <a:srgbClr val="000000"/>
              </a:buClr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60832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4FFC8A-B0EF-C1CA-F93F-65BCF69E3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327085"/>
            <a:ext cx="10620855" cy="6407269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 err="1">
                <a:ea typeface="+mn-lt"/>
                <a:cs typeface="+mn-lt"/>
              </a:rPr>
              <a:t>BaseException</a:t>
            </a:r>
            <a:endParaRPr lang="en-US" b="1" dirty="0" err="1"/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├── </a:t>
            </a:r>
            <a:r>
              <a:rPr lang="en-US" b="1" dirty="0" err="1">
                <a:ea typeface="+mn-lt"/>
                <a:cs typeface="+mn-lt"/>
              </a:rPr>
              <a:t>SystemExit</a:t>
            </a:r>
            <a:r>
              <a:rPr lang="en-US" b="1" dirty="0">
                <a:ea typeface="+mn-lt"/>
                <a:cs typeface="+mn-lt"/>
              </a:rPr>
              <a:t>        (Raised when </a:t>
            </a:r>
            <a:r>
              <a:rPr lang="en-US" b="1" dirty="0" err="1">
                <a:ea typeface="+mn-lt"/>
                <a:cs typeface="+mn-lt"/>
              </a:rPr>
              <a:t>sys.exit</a:t>
            </a:r>
            <a:r>
              <a:rPr lang="en-US" b="1" dirty="0">
                <a:ea typeface="+mn-lt"/>
                <a:cs typeface="+mn-lt"/>
              </a:rPr>
              <a:t>() is called)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├── </a:t>
            </a:r>
            <a:r>
              <a:rPr lang="en-US" b="1" dirty="0" err="1">
                <a:ea typeface="+mn-lt"/>
                <a:cs typeface="+mn-lt"/>
              </a:rPr>
              <a:t>KeyboardInterrupt</a:t>
            </a:r>
            <a:r>
              <a:rPr lang="en-US" b="1" dirty="0">
                <a:ea typeface="+mn-lt"/>
                <a:cs typeface="+mn-lt"/>
              </a:rPr>
              <a:t> (Raised when user interrupts program, e.g., Ctrl+C)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├── Exception         (Base class for most exceptions)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      ├── ArithmeticError</a:t>
            </a:r>
            <a:endParaRPr lang="en-US" b="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      │   ├── </a:t>
            </a:r>
            <a:r>
              <a:rPr lang="en-US" b="1" dirty="0" err="1">
                <a:ea typeface="+mn-lt"/>
                <a:cs typeface="+mn-lt"/>
              </a:rPr>
              <a:t>ZeroDivisionError</a:t>
            </a:r>
            <a:r>
              <a:rPr lang="en-US" b="1" dirty="0">
                <a:ea typeface="+mn-lt"/>
                <a:cs typeface="+mn-lt"/>
              </a:rPr>
              <a:t>   (Division by zero)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      │   ├── </a:t>
            </a:r>
            <a:r>
              <a:rPr lang="en-US" b="1" dirty="0" err="1">
                <a:ea typeface="+mn-lt"/>
                <a:cs typeface="+mn-lt"/>
              </a:rPr>
              <a:t>OverflowError</a:t>
            </a:r>
            <a:r>
              <a:rPr lang="en-US" b="1" dirty="0">
                <a:ea typeface="+mn-lt"/>
                <a:cs typeface="+mn-lt"/>
              </a:rPr>
              <a:t>       (Number too large)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      │   ├── </a:t>
            </a:r>
            <a:r>
              <a:rPr lang="en-US" b="1" dirty="0" err="1">
                <a:ea typeface="+mn-lt"/>
                <a:cs typeface="+mn-lt"/>
              </a:rPr>
              <a:t>FloatingPointError</a:t>
            </a:r>
            <a:r>
              <a:rPr lang="en-US" b="1" dirty="0">
                <a:ea typeface="+mn-lt"/>
                <a:cs typeface="+mn-lt"/>
              </a:rPr>
              <a:t>  (Floating point error)</a:t>
            </a:r>
            <a:endParaRPr lang="en-US" b="1" dirty="0"/>
          </a:p>
          <a:p>
            <a:pPr>
              <a:buClr>
                <a:srgbClr val="000000"/>
              </a:buClr>
            </a:pPr>
            <a:r>
              <a:rPr lang="en-US" b="1">
                <a:ea typeface="+mn-lt"/>
                <a:cs typeface="+mn-lt"/>
              </a:rPr>
              <a:t>    </a:t>
            </a:r>
            <a:r>
              <a:rPr lang="en-US" b="1" dirty="0">
                <a:ea typeface="+mn-lt"/>
                <a:cs typeface="+mn-lt"/>
              </a:rPr>
              <a:t>  ├── </a:t>
            </a:r>
            <a:r>
              <a:rPr lang="en-US" b="1" dirty="0" err="1">
                <a:ea typeface="+mn-lt"/>
                <a:cs typeface="+mn-lt"/>
              </a:rPr>
              <a:t>LookupError</a:t>
            </a:r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      │   ├── </a:t>
            </a:r>
            <a:r>
              <a:rPr lang="en-US" b="1" dirty="0" err="1">
                <a:ea typeface="+mn-lt"/>
                <a:cs typeface="+mn-lt"/>
              </a:rPr>
              <a:t>IndexError</a:t>
            </a:r>
            <a:r>
              <a:rPr lang="en-US" b="1" dirty="0">
                <a:ea typeface="+mn-lt"/>
                <a:cs typeface="+mn-lt"/>
              </a:rPr>
              <a:t>   (List/tuple index out of range)</a:t>
            </a:r>
            <a:endParaRPr lang="en-US" b="1">
              <a:ea typeface="+mn-lt"/>
              <a:cs typeface="+mn-lt"/>
            </a:endParaRPr>
          </a:p>
          <a:p>
            <a:pPr>
              <a:buClr>
                <a:srgbClr val="000000"/>
              </a:buClr>
            </a:pPr>
            <a:r>
              <a:rPr lang="en-US" b="1" dirty="0">
                <a:ea typeface="+mn-lt"/>
                <a:cs typeface="+mn-lt"/>
              </a:rPr>
              <a:t>      │   ├── </a:t>
            </a:r>
            <a:r>
              <a:rPr lang="en-US" b="1" err="1">
                <a:ea typeface="+mn-lt"/>
                <a:cs typeface="+mn-lt"/>
              </a:rPr>
              <a:t>KeyError</a:t>
            </a:r>
            <a:r>
              <a:rPr lang="en-US" b="1">
                <a:ea typeface="+mn-lt"/>
                <a:cs typeface="+mn-lt"/>
              </a:rPr>
              <a:t>     (Dictionary key not found)</a:t>
            </a:r>
          </a:p>
        </p:txBody>
      </p:sp>
    </p:spTree>
    <p:extLst>
      <p:ext uri="{BB962C8B-B14F-4D97-AF65-F5344CB8AC3E}">
        <p14:creationId xmlns:p14="http://schemas.microsoft.com/office/powerpoint/2010/main" val="2115684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5255E0-73C0-25A3-FF07-EAF204B21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623162"/>
            <a:ext cx="10620855" cy="53204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r>
              <a:rPr lang="en-US" sz="1300" b="1" dirty="0"/>
              <a:t> </a:t>
            </a:r>
            <a:r>
              <a:rPr lang="en-US" sz="1600" dirty="0"/>
              <a:t> </a:t>
            </a:r>
            <a:r>
              <a:rPr lang="en-US" sz="2400" dirty="0">
                <a:latin typeface="Arial"/>
                <a:cs typeface="Arial"/>
              </a:rPr>
              <a:t>├── </a:t>
            </a:r>
            <a:r>
              <a:rPr lang="en-US" sz="2400" dirty="0" err="1">
                <a:latin typeface="Arial"/>
                <a:cs typeface="Arial"/>
              </a:rPr>
              <a:t>FileNotFoundError</a:t>
            </a:r>
            <a:r>
              <a:rPr lang="en-US" sz="2400" dirty="0">
                <a:latin typeface="Arial"/>
                <a:cs typeface="Arial"/>
              </a:rPr>
              <a:t>  (File does not exist)</a:t>
            </a:r>
          </a:p>
          <a:p>
            <a:pPr>
              <a:buClr>
                <a:srgbClr val="000000"/>
              </a:buClr>
            </a:pPr>
            <a:r>
              <a:rPr lang="en-US" sz="2400" dirty="0">
                <a:latin typeface="Arial"/>
                <a:cs typeface="Arial"/>
              </a:rPr>
              <a:t>      ├── </a:t>
            </a:r>
            <a:r>
              <a:rPr lang="en-US" sz="2400" err="1">
                <a:latin typeface="Arial"/>
                <a:cs typeface="Arial"/>
              </a:rPr>
              <a:t>ValueError</a:t>
            </a:r>
            <a:r>
              <a:rPr lang="en-US" sz="2400" dirty="0">
                <a:latin typeface="Arial"/>
                <a:cs typeface="Arial"/>
              </a:rPr>
              <a:t>         (Incorrect value type)</a:t>
            </a:r>
          </a:p>
          <a:p>
            <a:pPr>
              <a:buClr>
                <a:srgbClr val="000000"/>
              </a:buClr>
            </a:pPr>
            <a:r>
              <a:rPr lang="en-US" sz="2400" dirty="0">
                <a:latin typeface="Arial"/>
                <a:cs typeface="Arial"/>
              </a:rPr>
              <a:t>      ├── </a:t>
            </a:r>
            <a:r>
              <a:rPr lang="en-US" sz="2400" err="1">
                <a:latin typeface="Arial"/>
                <a:cs typeface="Arial"/>
              </a:rPr>
              <a:t>TypeError</a:t>
            </a:r>
            <a:r>
              <a:rPr lang="en-US" sz="2400" dirty="0">
                <a:latin typeface="Arial"/>
                <a:cs typeface="Arial"/>
              </a:rPr>
              <a:t>          (Wrong data type used)</a:t>
            </a:r>
          </a:p>
          <a:p>
            <a:pPr>
              <a:buClr>
                <a:srgbClr val="000000"/>
              </a:buClr>
            </a:pPr>
            <a:r>
              <a:rPr lang="en-US" sz="2400" dirty="0">
                <a:latin typeface="Arial"/>
                <a:cs typeface="Arial"/>
              </a:rPr>
              <a:t>      ├── </a:t>
            </a:r>
            <a:r>
              <a:rPr lang="en-US" sz="2400" err="1">
                <a:latin typeface="Arial"/>
                <a:cs typeface="Arial"/>
              </a:rPr>
              <a:t>AttributeError</a:t>
            </a:r>
            <a:r>
              <a:rPr lang="en-US" sz="2400" dirty="0">
                <a:latin typeface="Arial"/>
                <a:cs typeface="Arial"/>
              </a:rPr>
              <a:t>     (Accessing an invalid attribute)</a:t>
            </a:r>
          </a:p>
          <a:p>
            <a:pPr>
              <a:buClr>
                <a:srgbClr val="000000"/>
              </a:buClr>
            </a:pPr>
            <a:r>
              <a:rPr lang="en-US" sz="2400" dirty="0">
                <a:latin typeface="Arial"/>
                <a:cs typeface="Arial"/>
              </a:rPr>
              <a:t>      ├── </a:t>
            </a:r>
            <a:r>
              <a:rPr lang="en-US" sz="2400" err="1">
                <a:latin typeface="Arial"/>
                <a:cs typeface="Arial"/>
              </a:rPr>
              <a:t>ImportError</a:t>
            </a:r>
            <a:r>
              <a:rPr lang="en-US" sz="2400" dirty="0">
                <a:latin typeface="Arial"/>
                <a:cs typeface="Arial"/>
              </a:rPr>
              <a:t>        (Module import fails)</a:t>
            </a:r>
          </a:p>
          <a:p>
            <a:pPr>
              <a:buClr>
                <a:srgbClr val="000000"/>
              </a:buClr>
            </a:pPr>
            <a:r>
              <a:rPr lang="en-US" sz="2400" dirty="0">
                <a:latin typeface="Arial"/>
                <a:cs typeface="Arial"/>
              </a:rPr>
              <a:t>      ├── </a:t>
            </a:r>
            <a:r>
              <a:rPr lang="en-US" sz="2400" err="1">
                <a:latin typeface="Arial"/>
                <a:cs typeface="Arial"/>
              </a:rPr>
              <a:t>EOFError</a:t>
            </a:r>
            <a:r>
              <a:rPr lang="en-US" sz="2400" dirty="0">
                <a:latin typeface="Arial"/>
                <a:cs typeface="Arial"/>
              </a:rPr>
              <a:t>           (Unexpected end of input)</a:t>
            </a:r>
          </a:p>
          <a:p>
            <a:pPr>
              <a:buClr>
                <a:srgbClr val="000000"/>
              </a:buClr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60186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495C16-CA91-E6EE-F4FA-BF29855DD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371" y="623162"/>
            <a:ext cx="10620855" cy="5320438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dirty="0">
                <a:solidFill>
                  <a:schemeClr val="accent2"/>
                </a:solidFill>
                <a:latin typeface="Arial"/>
                <a:cs typeface="Arial"/>
              </a:rPr>
              <a:t>Context Manager</a:t>
            </a:r>
          </a:p>
          <a:p>
            <a:pPr>
              <a:buClr>
                <a:srgbClr val="000000"/>
              </a:buClr>
            </a:pPr>
            <a:r>
              <a:rPr lang="en-US" dirty="0"/>
              <a:t>A context manager is a tool in Python that helps manage resources automatically. It ensures that resources like files, databases, or network connections are properly opened and closed without manual handling.</a:t>
            </a:r>
          </a:p>
          <a:p>
            <a:pPr>
              <a:buClr>
                <a:srgbClr val="000000"/>
              </a:buClr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try:</a:t>
            </a:r>
          </a:p>
          <a:p>
            <a:pPr>
              <a:buClr>
                <a:srgbClr val="000000"/>
              </a:buClr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  with open(</a:t>
            </a:r>
            <a:r>
              <a:rPr lang="en-US" sz="1600" b="1" dirty="0" err="1">
                <a:solidFill>
                  <a:schemeClr val="tx1"/>
                </a:solidFill>
                <a:latin typeface="Arial"/>
                <a:cs typeface="Arial"/>
              </a:rPr>
              <a:t>r"C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:\Users\</a:t>
            </a:r>
            <a:r>
              <a:rPr lang="en-US" sz="1600" b="1" dirty="0" err="1">
                <a:solidFill>
                  <a:schemeClr val="tx1"/>
                </a:solidFill>
                <a:latin typeface="Arial"/>
                <a:cs typeface="Arial"/>
              </a:rPr>
              <a:t>nagal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\OneDrive\Desktop\Data Analysis\Tableau\new_york.csv")as csv:</a:t>
            </a:r>
          </a:p>
          <a:p>
            <a:pPr>
              <a:buClr>
                <a:srgbClr val="000000"/>
              </a:buClr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    content=</a:t>
            </a:r>
            <a:r>
              <a:rPr lang="en-US" sz="1600" b="1" dirty="0" err="1">
                <a:solidFill>
                  <a:schemeClr val="tx1"/>
                </a:solidFill>
                <a:latin typeface="Arial"/>
                <a:cs typeface="Arial"/>
              </a:rPr>
              <a:t>csv.read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()</a:t>
            </a:r>
          </a:p>
          <a:p>
            <a:pPr>
              <a:buClr>
                <a:srgbClr val="000000"/>
              </a:buClr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    print(content) </a:t>
            </a:r>
          </a:p>
          <a:p>
            <a:pPr>
              <a:buClr>
                <a:srgbClr val="000000"/>
              </a:buClr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    print("🔹 Inside 'with' block: Is file closed?", </a:t>
            </a:r>
            <a:r>
              <a:rPr lang="en-US" sz="1600" b="1" dirty="0" err="1">
                <a:solidFill>
                  <a:schemeClr val="tx1"/>
                </a:solidFill>
                <a:latin typeface="Arial"/>
                <a:cs typeface="Arial"/>
              </a:rPr>
              <a:t>csv.closed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)</a:t>
            </a:r>
          </a:p>
          <a:p>
            <a:pPr>
              <a:buClr>
                <a:srgbClr val="000000"/>
              </a:buClr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except </a:t>
            </a:r>
            <a:r>
              <a:rPr lang="en-US" sz="1600" b="1" dirty="0" err="1">
                <a:solidFill>
                  <a:schemeClr val="tx1"/>
                </a:solidFill>
                <a:latin typeface="Arial"/>
                <a:cs typeface="Arial"/>
              </a:rPr>
              <a:t>FileNotFoundError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:</a:t>
            </a:r>
          </a:p>
          <a:p>
            <a:pPr>
              <a:buClr>
                <a:srgbClr val="000000"/>
              </a:buClr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    print("Error: The file not found")    </a:t>
            </a:r>
          </a:p>
          <a:p>
            <a:pPr>
              <a:buClr>
                <a:srgbClr val="000000"/>
              </a:buClr>
            </a:pP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print("✅ Outside 'with' block: Is file closed?", </a:t>
            </a:r>
            <a:r>
              <a:rPr lang="en-US" sz="1600" b="1" dirty="0" err="1">
                <a:solidFill>
                  <a:schemeClr val="tx1"/>
                </a:solidFill>
                <a:latin typeface="Arial"/>
                <a:cs typeface="Arial"/>
              </a:rPr>
              <a:t>csv.closed</a:t>
            </a:r>
            <a:r>
              <a:rPr lang="en-US" sz="1600" b="1" dirty="0">
                <a:solidFill>
                  <a:schemeClr val="tx1"/>
                </a:solidFill>
                <a:latin typeface="Arial"/>
                <a:cs typeface="Arial"/>
              </a:rPr>
              <a:t>) </a:t>
            </a:r>
          </a:p>
          <a:p>
            <a:pPr>
              <a:buClr>
                <a:srgbClr val="000000"/>
              </a:buClr>
            </a:pPr>
            <a:endParaRPr lang="en-US" sz="4000" b="1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469502"/>
      </p:ext>
    </p:extLst>
  </p:cSld>
  <p:clrMapOvr>
    <a:masterClrMapping/>
  </p:clrMapOvr>
</p:sld>
</file>

<file path=ppt/theme/theme1.xml><?xml version="1.0" encoding="utf-8"?>
<a:theme xmlns:a="http://schemas.openxmlformats.org/drawingml/2006/main" name="CitationVTI">
  <a:themeElements>
    <a:clrScheme name="Citation">
      <a:dk1>
        <a:sysClr val="windowText" lastClr="000000"/>
      </a:dk1>
      <a:lt1>
        <a:sysClr val="window" lastClr="FFFFFF"/>
      </a:lt1>
      <a:dk2>
        <a:srgbClr val="01375D"/>
      </a:dk2>
      <a:lt2>
        <a:srgbClr val="F3F2EF"/>
      </a:lt2>
      <a:accent1>
        <a:srgbClr val="29A3D2"/>
      </a:accent1>
      <a:accent2>
        <a:srgbClr val="0669AC"/>
      </a:accent2>
      <a:accent3>
        <a:srgbClr val="FD891C"/>
      </a:accent3>
      <a:accent4>
        <a:srgbClr val="FD6927"/>
      </a:accent4>
      <a:accent5>
        <a:srgbClr val="F95131"/>
      </a:accent5>
      <a:accent6>
        <a:srgbClr val="CE5FAE"/>
      </a:accent6>
      <a:hlink>
        <a:srgbClr val="0F8EC1"/>
      </a:hlink>
      <a:folHlink>
        <a:srgbClr val="DC6400"/>
      </a:folHlink>
    </a:clrScheme>
    <a:fontScheme name="Grandview">
      <a:majorFont>
        <a:latin typeface="Grandview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tationVTI" id="{4899D957-8B31-4AB5-A19D-CB0353FFB667}" vid="{430294D6-2412-4BD3-B567-F0976EA4931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CitationVTI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334</cp:revision>
  <dcterms:created xsi:type="dcterms:W3CDTF">2025-02-06T15:14:05Z</dcterms:created>
  <dcterms:modified xsi:type="dcterms:W3CDTF">2025-02-07T00:15:40Z</dcterms:modified>
</cp:coreProperties>
</file>