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8" r:id="rId3"/>
    <p:sldId id="260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9" r:id="rId16"/>
    <p:sldId id="274" r:id="rId17"/>
    <p:sldId id="275" r:id="rId18"/>
    <p:sldId id="276" r:id="rId19"/>
    <p:sldId id="278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FF6E8"/>
          </a:solidFill>
        </a:fill>
      </a:tcStyle>
    </a:wholeTbl>
    <a:band1H>
      <a:tcStyle>
        <a:tcBdr/>
        <a:fill>
          <a:solidFill>
            <a:srgbClr val="DEECCE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EECCE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99CB38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99CB38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99CB38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99CB38"/>
          </a:solidFill>
        </a:fill>
      </a:tcStyle>
    </a:firstRow>
  </a:tblStyle>
  <a:tblStyle styleId="{21E4AEA4-8DFA-4A89-87EB-49C32662AFE0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F0E8"/>
          </a:solidFill>
        </a:fill>
      </a:tcStyle>
    </a:wholeTbl>
    <a:band1H>
      <a:tcStyle>
        <a:tcBdr/>
        <a:fill>
          <a:solidFill>
            <a:srgbClr val="D3E1CE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3E1CE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63A537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63A537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63A537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63A537"/>
          </a:solidFill>
        </a:fill>
      </a:tcStyle>
    </a:firstRow>
  </a:tblStyle>
  <a:tblStyle styleId="{3B4B98B0-60AC-42C2-AFA5-B58CD77FA1E5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top>
            <a:ln w="12701" cap="flat" cmpd="sng" algn="ctr">
              <a:solidFill>
                <a:srgbClr val="99CB38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99CB38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99CB38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99CB38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12701" cap="flat" cmpd="sng" algn="ctr">
              <a:solidFill>
                <a:srgbClr val="99CB38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12701" cap="flat" cmpd="sng" algn="ctr">
              <a:solidFill>
                <a:srgbClr val="99CB38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DC7B15-CFDF-C6A5-604F-B48E2A10F50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65751E-6EFC-33C1-EDFC-15536EEC720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61288AF-6B4D-4251-BBEC-1508D7809F5C}" type="datetime1"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06/02/2025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1FF45-6904-BA12-A2D7-A275407CD13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C378E-6F99-D67F-F9DE-60D57F525701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99C688-133C-4263-8921-C7628AD914A6}" type="slidenum">
              <a:t>‹#›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5156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C3DD51-D8C7-7A92-A6D6-843123D57AC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139CB6-57FC-7860-2596-8007072A86E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64E75CC-618E-4A56-BA7C-3D77D32DAA7F}" type="datetime1">
              <a:rPr lang="en-GB"/>
              <a:pPr lvl="0"/>
              <a:t>06/02/2025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7050776-840E-06B0-FAC9-F2F1952210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C62DBF7-9ECF-CFA1-8C0A-FB6B712BF5B2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84DEB-8F47-F517-8DD3-2AF7B1094C4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D85E2-3BE8-B7D5-7573-BFED5BE1801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02B56B2F-47AF-4D8E-BA8B-D668C217C1A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605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C9C354-8763-FD1D-424D-92770317B5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BD0867-3715-1EE1-E685-DCC34B9D8A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9F90C-EF87-6C03-E907-22CF57302AF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AF09E91-E478-4B70-8261-20F8B6B218D8}" type="slidenum">
              <a:t>1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31A676-2C10-2B92-6762-CAAFDFFC82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F084F6-6ADC-B016-1CA2-8BC38CE2C4E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8CABF-2234-1208-031A-C1548A783824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52CA63A-AE91-4E11-8CD5-A1B868DF3C88}" type="slidenum">
              <a:t>10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BF4266-CF78-232F-6C0B-C6FE95CED2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950636-433B-785B-8D3A-A6A601F5A13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9D59C-CB01-2C50-0332-BC4FAD93008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89CBA60-F2EC-4C2C-9B7C-BCC89070A5EC}" type="slidenum">
              <a:t>11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F47985-EF7F-7078-53AE-544D2018F1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423175-A5AE-421F-EBFF-37AA63F688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en-GB"/>
              <a:t>How presentation will benefit audience: Adult learners are more interested in a subject if they know how or why it is important to them.</a:t>
            </a:r>
          </a:p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en-GB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64DF0-8DE1-C795-CDFB-EAED4C14DCD5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9D5DE6D-FC60-4F83-B88C-3C160A271B76}" type="slidenum">
              <a:t>2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158788-CF4B-3BAF-BF91-E2813F0941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32436C-A440-5B1C-5E02-891F01EC449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GB" b="1"/>
              <a:t>Example objectives</a:t>
            </a:r>
          </a:p>
          <a:p>
            <a:pPr lvl="0"/>
            <a:r>
              <a:rPr lang="en-GB"/>
              <a:t>At the end of this lesson, you will be able to:</a:t>
            </a:r>
          </a:p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en-GB"/>
              <a:t>Save files to the team Web server.</a:t>
            </a:r>
          </a:p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en-GB"/>
              <a:t>Move files to different locations on the team Web server.</a:t>
            </a:r>
          </a:p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en-GB"/>
              <a:t>Share files on the team Web server.</a:t>
            </a:r>
          </a:p>
          <a:p>
            <a:pPr lvl="0"/>
            <a:endParaRPr lang="en-GB"/>
          </a:p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D85FD-DF1E-CBEC-8CD4-74496A37807C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26F2A4-BC5A-4810-A6A1-AB5D65F84C60}" type="slidenum">
              <a:t>3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EE2C64-F755-1498-B340-5ABA2245F9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496A13-3926-48B3-F391-3B91621D30B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AE128-F421-8FE3-9039-01E4C673C75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5ECB009-597A-4F9E-B2BB-29ECFF137A80}" type="slidenum">
              <a:t>4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C4447A-E61C-D77E-3282-8D7867325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AFC312-CBD9-9DA3-462B-93DA1B9483B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EAFAD-EE59-FC2F-E405-3C43FB1F88E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C598C69-EBC8-4688-AC72-455178B49D97}" type="slidenum">
              <a:t>5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D5171A-52A0-73C1-1532-079EB3F6A4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527A12-5EE7-F1EC-32B2-DC19D57DB39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7A873-07EA-6170-E594-088684785DE2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F09FA49-D6D0-44DD-B640-8E5E58C81AE8}" type="slidenum">
              <a:t>6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BC5324-15EF-65CA-AADB-7F45DCABF7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0B4FB7-6D7F-BAD3-910A-A73DAE69D4B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F3915-1B7D-11F4-1912-D6D7CC8DD70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495A13F-49D2-477E-AEE8-E810BF92DA7E}" type="slidenum">
              <a:t>7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F04297-9823-D008-3AB6-6D05340B6E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760EB2-FFBE-A86A-D883-2CC85A75EA1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3DD25-4F72-4601-02D9-7E4D1DCD183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BC94708-9834-4CBC-B2FC-DC32D509174A}" type="slidenum">
              <a:t>8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4E0569-4FD2-F36A-8DC8-76F13CE2BC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DEA461-DFBD-859E-2961-6B480C724A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367EA-B8ED-6AE0-7125-DC89080F37E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362118D-5BDE-48F5-BE72-3EF080F2A0A4}" type="slidenum">
              <a:t>9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>
            <a:extLst>
              <a:ext uri="{FF2B5EF4-FFF2-40B4-BE49-F238E27FC236}">
                <a16:creationId xmlns:a16="http://schemas.microsoft.com/office/drawing/2014/main" id="{C421240F-8468-661E-B1BD-ABDA7BEB859C}"/>
              </a:ext>
            </a:extLst>
          </p:cNvPr>
          <p:cNvSpPr/>
          <p:nvPr/>
        </p:nvSpPr>
        <p:spPr>
          <a:xfrm>
            <a:off x="0" y="0"/>
            <a:ext cx="12191996" cy="3701701"/>
          </a:xfrm>
          <a:prstGeom prst="rect">
            <a:avLst/>
          </a:prstGeom>
          <a:solidFill>
            <a:srgbClr val="455F51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22">
            <a:extLst>
              <a:ext uri="{FF2B5EF4-FFF2-40B4-BE49-F238E27FC236}">
                <a16:creationId xmlns:a16="http://schemas.microsoft.com/office/drawing/2014/main" id="{1DDD65AE-21F2-51B7-E10C-7766B26AD770}"/>
              </a:ext>
            </a:extLst>
          </p:cNvPr>
          <p:cNvSpPr/>
          <p:nvPr/>
        </p:nvSpPr>
        <p:spPr>
          <a:xfrm flipV="1">
            <a:off x="7213573" y="3810003"/>
            <a:ext cx="4978423" cy="91083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23">
            <a:extLst>
              <a:ext uri="{FF2B5EF4-FFF2-40B4-BE49-F238E27FC236}">
                <a16:creationId xmlns:a16="http://schemas.microsoft.com/office/drawing/2014/main" id="{1C11BB59-C6B5-8CB3-74CC-79DBE4A00700}"/>
              </a:ext>
            </a:extLst>
          </p:cNvPr>
          <p:cNvSpPr/>
          <p:nvPr/>
        </p:nvSpPr>
        <p:spPr>
          <a:xfrm flipV="1">
            <a:off x="7213601" y="3897008"/>
            <a:ext cx="4978405" cy="192024"/>
          </a:xfrm>
          <a:prstGeom prst="rect">
            <a:avLst/>
          </a:prstGeom>
          <a:solidFill>
            <a:srgbClr val="63A537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24">
            <a:extLst>
              <a:ext uri="{FF2B5EF4-FFF2-40B4-BE49-F238E27FC236}">
                <a16:creationId xmlns:a16="http://schemas.microsoft.com/office/drawing/2014/main" id="{61A3C180-8FCE-7FA2-A529-0A3C4AEFDD76}"/>
              </a:ext>
            </a:extLst>
          </p:cNvPr>
          <p:cNvSpPr/>
          <p:nvPr/>
        </p:nvSpPr>
        <p:spPr>
          <a:xfrm flipV="1">
            <a:off x="7213601" y="4115165"/>
            <a:ext cx="4978405" cy="9144"/>
          </a:xfrm>
          <a:prstGeom prst="rect">
            <a:avLst/>
          </a:prstGeom>
          <a:solidFill>
            <a:srgbClr val="63A537">
              <a:alpha val="6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ctangle 25">
            <a:extLst>
              <a:ext uri="{FF2B5EF4-FFF2-40B4-BE49-F238E27FC236}">
                <a16:creationId xmlns:a16="http://schemas.microsoft.com/office/drawing/2014/main" id="{1B9F2BC2-F025-36C7-69E7-21B0FF2BA213}"/>
              </a:ext>
            </a:extLst>
          </p:cNvPr>
          <p:cNvSpPr/>
          <p:nvPr/>
        </p:nvSpPr>
        <p:spPr>
          <a:xfrm flipV="1">
            <a:off x="7213601" y="4164406"/>
            <a:ext cx="2621283" cy="18288"/>
          </a:xfrm>
          <a:prstGeom prst="rect">
            <a:avLst/>
          </a:prstGeom>
          <a:solidFill>
            <a:srgbClr val="63A537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26">
            <a:extLst>
              <a:ext uri="{FF2B5EF4-FFF2-40B4-BE49-F238E27FC236}">
                <a16:creationId xmlns:a16="http://schemas.microsoft.com/office/drawing/2014/main" id="{1A77ECDE-107B-5B5E-4B2A-BCD290BA71DC}"/>
              </a:ext>
            </a:extLst>
          </p:cNvPr>
          <p:cNvSpPr/>
          <p:nvPr/>
        </p:nvSpPr>
        <p:spPr>
          <a:xfrm flipV="1">
            <a:off x="7213601" y="4199574"/>
            <a:ext cx="2621283" cy="9144"/>
          </a:xfrm>
          <a:prstGeom prst="rect">
            <a:avLst/>
          </a:prstGeom>
          <a:solidFill>
            <a:srgbClr val="63A537">
              <a:alpha val="6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Rounded Rectangle 29">
            <a:extLst>
              <a:ext uri="{FF2B5EF4-FFF2-40B4-BE49-F238E27FC236}">
                <a16:creationId xmlns:a16="http://schemas.microsoft.com/office/drawing/2014/main" id="{3303FB14-94DB-7205-D520-15EA97A7E10E}"/>
              </a:ext>
            </a:extLst>
          </p:cNvPr>
          <p:cNvSpPr/>
          <p:nvPr/>
        </p:nvSpPr>
        <p:spPr>
          <a:xfrm>
            <a:off x="7213601" y="3962396"/>
            <a:ext cx="4084323" cy="2743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Rounded Rectangle 30">
            <a:extLst>
              <a:ext uri="{FF2B5EF4-FFF2-40B4-BE49-F238E27FC236}">
                <a16:creationId xmlns:a16="http://schemas.microsoft.com/office/drawing/2014/main" id="{7FF8EEF3-1521-2677-6EC8-B13BC900708F}"/>
              </a:ext>
            </a:extLst>
          </p:cNvPr>
          <p:cNvSpPr/>
          <p:nvPr/>
        </p:nvSpPr>
        <p:spPr>
          <a:xfrm>
            <a:off x="9835341" y="4060987"/>
            <a:ext cx="2133596" cy="3657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6719EC27-63DF-DF5E-CDC9-6F7A49905734}"/>
              </a:ext>
            </a:extLst>
          </p:cNvPr>
          <p:cNvSpPr/>
          <p:nvPr/>
        </p:nvSpPr>
        <p:spPr>
          <a:xfrm>
            <a:off x="0" y="3649663"/>
            <a:ext cx="12191996" cy="244172"/>
          </a:xfrm>
          <a:prstGeom prst="rect">
            <a:avLst/>
          </a:prstGeom>
          <a:solidFill>
            <a:srgbClr val="63A537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06B2E637-5539-6750-4765-2EB12506C05A}"/>
              </a:ext>
            </a:extLst>
          </p:cNvPr>
          <p:cNvSpPr/>
          <p:nvPr/>
        </p:nvSpPr>
        <p:spPr>
          <a:xfrm>
            <a:off x="0" y="3675531"/>
            <a:ext cx="12191996" cy="140680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1211BE19-F370-DC17-3F78-02D8CD1B99CD}"/>
              </a:ext>
            </a:extLst>
          </p:cNvPr>
          <p:cNvSpPr/>
          <p:nvPr/>
        </p:nvSpPr>
        <p:spPr>
          <a:xfrm flipV="1">
            <a:off x="8552072" y="3643088"/>
            <a:ext cx="3639933" cy="248433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942D9529-148C-83D9-6F97-8EEAC386E1E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9603" y="2389007"/>
            <a:ext cx="11277596" cy="1470026"/>
          </a:xfrm>
        </p:spPr>
        <p:txBody>
          <a:bodyPr anchor="b"/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Subtitle 8">
            <a:extLst>
              <a:ext uri="{FF2B5EF4-FFF2-40B4-BE49-F238E27FC236}">
                <a16:creationId xmlns:a16="http://schemas.microsoft.com/office/drawing/2014/main" id="{10C0CE84-F850-3502-8078-17FA4EA4D5A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09603" y="3899934"/>
            <a:ext cx="6603997" cy="1752603"/>
          </a:xfrm>
        </p:spPr>
        <p:txBody>
          <a:bodyPr/>
          <a:lstStyle>
            <a:lvl1pPr marL="64008" indent="0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5" name="Footer Placeholder 16">
            <a:extLst>
              <a:ext uri="{FF2B5EF4-FFF2-40B4-BE49-F238E27FC236}">
                <a16:creationId xmlns:a16="http://schemas.microsoft.com/office/drawing/2014/main" id="{91EC0EA6-9B87-CE8C-398B-09AF9657534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7265118" y="4205289"/>
            <a:ext cx="1727201" cy="457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Add a footer</a:t>
            </a:r>
          </a:p>
        </p:txBody>
      </p:sp>
      <p:sp>
        <p:nvSpPr>
          <p:cNvPr id="16" name="Date Placeholder 27">
            <a:extLst>
              <a:ext uri="{FF2B5EF4-FFF2-40B4-BE49-F238E27FC236}">
                <a16:creationId xmlns:a16="http://schemas.microsoft.com/office/drawing/2014/main" id="{7DECDC24-70CE-60CE-2151-7EBD747D4CD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043827" y="4206240"/>
            <a:ext cx="1280160" cy="457200"/>
          </a:xfrm>
        </p:spPr>
        <p:txBody>
          <a:bodyPr/>
          <a:lstStyle>
            <a:lvl1pPr>
              <a:defRPr/>
            </a:lvl1pPr>
          </a:lstStyle>
          <a:p>
            <a:pPr lvl="0"/>
            <a:fld id="{D84F69AE-D3FA-4B46-BC47-36BE33B5A164}" type="datetime1">
              <a:rPr lang="en-GB"/>
              <a:pPr lvl="0"/>
              <a:t>06/02/2025</a:t>
            </a:fld>
            <a:endParaRPr lang="en-GB"/>
          </a:p>
        </p:txBody>
      </p:sp>
      <p:sp>
        <p:nvSpPr>
          <p:cNvPr id="17" name="Slide Number Placeholder 28">
            <a:extLst>
              <a:ext uri="{FF2B5EF4-FFF2-40B4-BE49-F238E27FC236}">
                <a16:creationId xmlns:a16="http://schemas.microsoft.com/office/drawing/2014/main" id="{B2C7F49E-B98B-6822-4501-DDF1065B78D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093455" y="1133"/>
            <a:ext cx="996952" cy="365760"/>
          </a:xfrm>
        </p:spPr>
        <p:txBody>
          <a:bodyPr/>
          <a:lstStyle>
            <a:lvl1pPr>
              <a:defRPr/>
            </a:lvl1pPr>
          </a:lstStyle>
          <a:p>
            <a:pPr lvl="0"/>
            <a:fld id="{0F9BA76F-6D6C-4860-B29D-523C6599D79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927980"/>
      </p:ext>
    </p:extLst>
  </p:cSld>
  <p:clrMapOvr>
    <a:masterClrMapping/>
  </p:clrMapOvr>
  <p:transition spd="med"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5BF1A-0A95-2542-EAB7-7D8A2C085A0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E4081-3B73-0F54-16FF-D63297C0D09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880A5FE-B70D-5300-D00F-40D4742A02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Add a footer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BFDE3AE-06E6-00ED-3A31-0E6C2076058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E1885F-B90D-4278-B8E9-60829988A8D8}" type="datetime1">
              <a:rPr lang="en-GB"/>
              <a:pPr lvl="0"/>
              <a:t>06/02/2025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7FD8-17FA-67D4-3044-64EB6A04E2E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B42F3E-EAA2-41E5-BB77-DC178D74C84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986268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59B08-3251-1D3E-8945-1FF8B004B5C1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042401" y="1143000"/>
            <a:ext cx="2540002" cy="5448296"/>
          </a:xfrm>
        </p:spPr>
        <p:txBody>
          <a:bodyPr vert="eaVert"/>
          <a:lstStyle>
            <a:lvl1pPr>
              <a:defRPr lang="en-GB"/>
            </a:lvl1pPr>
          </a:lstStyle>
          <a:p>
            <a:pPr lvl="0"/>
            <a:r>
              <a:rPr lang="en-GB"/>
              <a:t>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D8F5E-E48B-B0F9-37AE-6FE9A3BDEF7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09603" y="1143000"/>
            <a:ext cx="8331198" cy="5448296"/>
          </a:xfrm>
        </p:spPr>
        <p:txBody>
          <a:bodyPr vert="eaVert"/>
          <a:lstStyle>
            <a:lvl1pPr>
              <a:defRPr lang="en-GB"/>
            </a:lvl1pPr>
            <a:lvl2pPr>
              <a:defRPr lang="en-GB"/>
            </a:lvl2pPr>
            <a:lvl3pPr>
              <a:defRPr lang="en-GB"/>
            </a:lvl3pPr>
            <a:lvl4pPr>
              <a:defRPr lang="en-GB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265AE85-196B-83CF-DF9D-E5C221CAC03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Add a footer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A559971-3227-D086-9E52-08C27CB1175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8E6926-0ABB-4010-A96F-8D37A3F205F1}" type="datetime1">
              <a:rPr lang="en-GB"/>
              <a:pPr lvl="0"/>
              <a:t>06/02/2025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07A26-8904-2FA7-5990-2DF77E7935D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7AB3CA-0114-4DD4-99B0-AF295D8ACA0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71864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6447B-D41C-D3CD-374A-36BD9D8FEDB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64597-5DCC-5D5C-7E04-2ACDC882F39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8BDD96-7D4F-9D84-FF99-2D4A2676116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Add a footer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ECEA3BE-AA2A-9C68-CBEC-B6C8E350B11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9BC659-60B6-4845-9031-6179013D0E19}" type="datetime1">
              <a:rPr lang="en-GB"/>
              <a:pPr lvl="0"/>
              <a:t>06/02/2025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DBDAE-1706-E704-0693-72626056CFC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04AC04-D33E-4616-ABF4-F4457BE587E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884056"/>
      </p:ext>
    </p:extLst>
  </p:cSld>
  <p:clrMapOvr>
    <a:masterClrMapping/>
  </p:clrMapOvr>
  <p:transition spd="med"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4530-C0BB-7F4C-DE33-3E0BCC152D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3082" y="1968319"/>
            <a:ext cx="10363196" cy="1362071"/>
          </a:xfrm>
        </p:spPr>
        <p:txBody>
          <a:bodyPr anchor="b">
            <a:noAutofit/>
          </a:bodyPr>
          <a:lstStyle>
            <a:lvl1pPr>
              <a:defRPr sz="4300" b="1">
                <a:solidFill>
                  <a:srgbClr val="63A537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005DB-1876-0A01-1E9F-DD1FEC7204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3082" y="3367085"/>
            <a:ext cx="10363196" cy="1509710"/>
          </a:xfrm>
        </p:spPr>
        <p:txBody>
          <a:bodyPr/>
          <a:lstStyle>
            <a:lvl1pPr marL="45720" indent="0">
              <a:buNone/>
              <a:defRPr sz="2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7452FBB-D2D2-01E0-1899-B191CC94C0E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Add a footer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6BC2333-415E-AAAC-524A-F724A2AA2EF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19194E-4555-437B-8E99-9D0820416C49}" type="datetime1">
              <a:rPr lang="en-GB"/>
              <a:pPr lvl="0"/>
              <a:t>06/02/2025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E702F-71FC-C05D-6190-50232AFC650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BFAA17-B6AE-477D-94A1-127D84A71E5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7311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E57F-890A-AD39-9402-4DBC4E9C6E4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39341-4856-D5B1-5B13-D296BEE5630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3" y="2249424"/>
            <a:ext cx="5384801" cy="43418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7F916-2365-B2E6-E7F7-409F9385481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97602" y="2249424"/>
            <a:ext cx="5384801" cy="43418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F8EFF7A-CFD7-5528-84A4-44103893408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Add a footer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78B362DD-E908-AA2D-67A3-6B063F292E1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91C014-9B6E-4756-8E52-EE0FC389630E}" type="datetime1">
              <a:rPr lang="en-GB"/>
              <a:pPr lvl="0"/>
              <a:t>06/02/2025</a:t>
            </a:fld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23463-069C-0BB7-9B8F-245C30E88A3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186B22-3334-4602-85C4-78F1897B6FE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564557"/>
      </p:ext>
    </p:extLst>
  </p:cSld>
  <p:clrMapOvr>
    <a:masterClrMapping/>
  </p:clrMapOvr>
  <p:transition spd="med"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58B6-AE44-BC14-006A-D6C47E6EB7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004" y="1143000"/>
            <a:ext cx="11175997" cy="10698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8A415-95A2-9914-9406-F7754170E5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8004" y="2244970"/>
            <a:ext cx="5388860" cy="457200"/>
          </a:xfrm>
          <a:solidFill>
            <a:srgbClr val="9FD47C">
              <a:alpha val="25000"/>
            </a:srgbClr>
          </a:solidFill>
          <a:ln w="12701">
            <a:solidFill>
              <a:srgbClr val="63A537"/>
            </a:solidFill>
            <a:prstDash val="solid"/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rgbClr val="3F3F3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9576226C-C14D-78C7-89EA-1558E53BA1B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004" y="2708516"/>
            <a:ext cx="5388860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098AF35-0320-0E94-070A-DEE38EB8A743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294967" y="2244970"/>
            <a:ext cx="5389034" cy="457200"/>
          </a:xfrm>
          <a:solidFill>
            <a:srgbClr val="9FD47C">
              <a:alpha val="25000"/>
            </a:srgbClr>
          </a:solidFill>
          <a:ln w="12701">
            <a:solidFill>
              <a:srgbClr val="63A537"/>
            </a:solidFill>
            <a:prstDash val="solid"/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rgbClr val="3F3F3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EE37C-D295-2C2C-ED00-0336E6E23492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291072" y="2708516"/>
            <a:ext cx="538903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27">
            <a:extLst>
              <a:ext uri="{FF2B5EF4-FFF2-40B4-BE49-F238E27FC236}">
                <a16:creationId xmlns:a16="http://schemas.microsoft.com/office/drawing/2014/main" id="{EA8B2478-BAF7-2278-09B2-B18CE095EC4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Add a footer</a:t>
            </a:r>
          </a:p>
        </p:txBody>
      </p:sp>
      <p:sp>
        <p:nvSpPr>
          <p:cNvPr id="8" name="Date Placeholder 25">
            <a:extLst>
              <a:ext uri="{FF2B5EF4-FFF2-40B4-BE49-F238E27FC236}">
                <a16:creationId xmlns:a16="http://schemas.microsoft.com/office/drawing/2014/main" id="{3678903C-71AA-8C8A-415B-4E39B45306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98A3DC-58CF-44AA-BD1F-C43F61B505D4}" type="datetime1">
              <a:rPr lang="en-GB"/>
              <a:pPr lvl="0"/>
              <a:t>06/02/2025</a:t>
            </a:fld>
            <a:endParaRPr lang="en-GB"/>
          </a:p>
        </p:txBody>
      </p:sp>
      <p:sp>
        <p:nvSpPr>
          <p:cNvPr id="9" name="Slide Number Placeholder 26">
            <a:extLst>
              <a:ext uri="{FF2B5EF4-FFF2-40B4-BE49-F238E27FC236}">
                <a16:creationId xmlns:a16="http://schemas.microsoft.com/office/drawing/2014/main" id="{0676CE60-DB13-2953-70E5-005FD1AE247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086287-88B3-423D-9378-99F21F2BB2D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69269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5367-0DC7-27BD-2E33-96430C06F9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1143000"/>
            <a:ext cx="10972800" cy="10698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4BD2D5BB-8514-B1A0-7AE6-37C98D0AE35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Add a footer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8C6A6437-60DB-E68B-2479-73A313565D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778240" y="612648"/>
            <a:ext cx="1276356" cy="457200"/>
          </a:xfrm>
        </p:spPr>
        <p:txBody>
          <a:bodyPr/>
          <a:lstStyle>
            <a:lvl1pPr>
              <a:defRPr/>
            </a:lvl1pPr>
          </a:lstStyle>
          <a:p>
            <a:pPr lvl="0"/>
            <a:fld id="{9112F3C9-1331-4288-9AC5-4AD67F48CB23}" type="datetime1">
              <a:rPr lang="en-GB"/>
              <a:pPr lvl="0"/>
              <a:t>06/02/2025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133F7-ACE7-08A2-F416-50B6D4E8B00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934C00-AEB3-444F-8DFD-302A0A0C51D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363973"/>
      </p:ext>
    </p:extLst>
  </p:cSld>
  <p:clrMapOvr>
    <a:masterClrMapping/>
  </p:clrMapOvr>
  <p:transition spd="med">
    <p:fade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BEAFE2FF-DB2D-4DDA-5917-0D9BB284986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Add a footer</a:t>
            </a: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6DDCD58E-D017-FE35-012A-C6CEEDC1B68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8A8BC6-3250-4EB4-961A-5539C4EB7614}" type="datetime1">
              <a:rPr lang="en-GB"/>
              <a:pPr lvl="0"/>
              <a:t>06/02/2025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BFABA-C86C-0BA5-27E8-839FE0275EF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F1922C-247C-43E7-B59A-C551622381C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36398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6A111-0A23-60C8-23B1-CA7E3FAA41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7998" y="1101970"/>
            <a:ext cx="4511036" cy="877824"/>
          </a:xfrm>
        </p:spPr>
        <p:txBody>
          <a:bodyPr anchor="b"/>
          <a:lstStyle>
            <a:lvl1pPr>
              <a:defRPr lang="en-GB" sz="1800" b="1"/>
            </a:lvl1pPr>
          </a:lstStyle>
          <a:p>
            <a:pPr lvl="0"/>
            <a:r>
              <a:rPr lang="en-GB"/>
              <a:t>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AD8CBCA-906D-4A24-F03B-3800AC7F8B9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03197" y="776289"/>
            <a:ext cx="6803136" cy="58050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/>
            </a:lvl3pPr>
            <a:lvl4pPr>
              <a:defRPr sz="2000"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CB0CEBD-49E0-9D6B-5E14-3363D336981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137998" y="2010729"/>
            <a:ext cx="4511036" cy="4580577"/>
          </a:xfrm>
        </p:spPr>
        <p:txBody>
          <a:bodyPr/>
          <a:lstStyle>
            <a:lvl1pPr marL="9144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7E38982D-852C-BEB1-2196-FAD0AB9DA60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Add a footer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239D0560-4F9D-F9C2-C4BB-94E019FF76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6083612-4866-4C0D-8B15-C7E53FE2074F}" type="datetime1">
              <a:rPr lang="en-GB"/>
              <a:pPr lvl="0"/>
              <a:t>06/02/2025</a:t>
            </a:fld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3EBB5-69F8-9E8E-6024-493AA39048A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44CFF0-0AB1-4ABB-ACC2-414F7DBC6CC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290373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6DE92-A55C-EC73-B933-328F55AB88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53916" y="1109158"/>
            <a:ext cx="782406" cy="4681636"/>
          </a:xfrm>
        </p:spPr>
        <p:txBody>
          <a:bodyPr vert="vert270" lIns="45720" tIns="0" rIns="45720" anchor="t" anchorCtr="1"/>
          <a:lstStyle>
            <a:lvl1pPr algn="ctr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 descr="An empty placeholder to add an image. Click on the placeholder and select the image that you wish to add">
            <a:extLst>
              <a:ext uri="{FF2B5EF4-FFF2-40B4-BE49-F238E27FC236}">
                <a16:creationId xmlns:a16="http://schemas.microsoft.com/office/drawing/2014/main" id="{D8FF9EFD-1DD2-5DB3-648A-6779AE90222F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38224" y="1143000"/>
            <a:ext cx="6096003" cy="4572000"/>
          </a:xfrm>
          <a:solidFill>
            <a:srgbClr val="EAEAEA"/>
          </a:solidFill>
          <a:ln w="50804">
            <a:solidFill>
              <a:srgbClr val="FFFFFF"/>
            </a:solidFill>
            <a:prstDash val="solid"/>
            <a:miter/>
          </a:ln>
          <a:effectLst>
            <a:outerShdw dist="31754" dir="4800117" algn="tl">
              <a:srgbClr val="000000">
                <a:alpha val="25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C4A74-A4CE-AF75-FD7A-2459B684EB2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117924" y="3274310"/>
            <a:ext cx="3454402" cy="2516492"/>
          </a:xfrm>
        </p:spPr>
        <p:txBody>
          <a:bodyPr lIns="0" tIns="0" rIns="45720"/>
          <a:lstStyle>
            <a:lvl1pPr marL="0" indent="0">
              <a:spcBef>
                <a:spcPts val="0"/>
              </a:spcBef>
              <a:buNone/>
              <a:defRPr sz="13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61F537AF-2511-4498-DC37-95E99C95496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Add a footer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43F484A5-7AA3-651D-988B-614B4533556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75A005-D26F-4916-946A-E6C4FEC87124}" type="datetime1">
              <a:rPr lang="en-GB"/>
              <a:pPr lvl="0"/>
              <a:t>06/02/2025</a:t>
            </a:fld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E827F-0E72-32BA-1CAC-AB0164EA4B9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5474FC5-0F3D-495F-829D-FED12C5D7BD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997816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id="{2B86AECD-46F0-DD39-DF37-731B062B24B9}"/>
              </a:ext>
            </a:extLst>
          </p:cNvPr>
          <p:cNvSpPr/>
          <p:nvPr/>
        </p:nvSpPr>
        <p:spPr>
          <a:xfrm>
            <a:off x="0" y="366820"/>
            <a:ext cx="12191996" cy="84408"/>
          </a:xfrm>
          <a:prstGeom prst="rect">
            <a:avLst/>
          </a:prstGeom>
          <a:solidFill>
            <a:srgbClr val="63A537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28">
            <a:extLst>
              <a:ext uri="{FF2B5EF4-FFF2-40B4-BE49-F238E27FC236}">
                <a16:creationId xmlns:a16="http://schemas.microsoft.com/office/drawing/2014/main" id="{293725B2-48F9-5D47-526E-636B27585AC0}"/>
              </a:ext>
            </a:extLst>
          </p:cNvPr>
          <p:cNvSpPr/>
          <p:nvPr/>
        </p:nvSpPr>
        <p:spPr>
          <a:xfrm>
            <a:off x="0" y="0"/>
            <a:ext cx="12191996" cy="310667"/>
          </a:xfrm>
          <a:prstGeom prst="rect">
            <a:avLst/>
          </a:prstGeom>
          <a:solidFill>
            <a:srgbClr val="455F51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29">
            <a:extLst>
              <a:ext uri="{FF2B5EF4-FFF2-40B4-BE49-F238E27FC236}">
                <a16:creationId xmlns:a16="http://schemas.microsoft.com/office/drawing/2014/main" id="{BDAA0A81-7247-426F-A8E0-FB905778D573}"/>
              </a:ext>
            </a:extLst>
          </p:cNvPr>
          <p:cNvSpPr/>
          <p:nvPr/>
        </p:nvSpPr>
        <p:spPr>
          <a:xfrm>
            <a:off x="0" y="308280"/>
            <a:ext cx="12191996" cy="91440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30">
            <a:extLst>
              <a:ext uri="{FF2B5EF4-FFF2-40B4-BE49-F238E27FC236}">
                <a16:creationId xmlns:a16="http://schemas.microsoft.com/office/drawing/2014/main" id="{E0593F55-E33E-13B1-7702-9B070ADBDF7F}"/>
              </a:ext>
            </a:extLst>
          </p:cNvPr>
          <p:cNvSpPr/>
          <p:nvPr/>
        </p:nvSpPr>
        <p:spPr>
          <a:xfrm flipV="1">
            <a:off x="7213573" y="360246"/>
            <a:ext cx="4978423" cy="91083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ctangle 31">
            <a:extLst>
              <a:ext uri="{FF2B5EF4-FFF2-40B4-BE49-F238E27FC236}">
                <a16:creationId xmlns:a16="http://schemas.microsoft.com/office/drawing/2014/main" id="{281DB9D5-284F-B328-FE0D-1DF8ED9CA51E}"/>
              </a:ext>
            </a:extLst>
          </p:cNvPr>
          <p:cNvSpPr/>
          <p:nvPr/>
        </p:nvSpPr>
        <p:spPr>
          <a:xfrm flipV="1">
            <a:off x="7213601" y="440109"/>
            <a:ext cx="4978405" cy="180036"/>
          </a:xfrm>
          <a:prstGeom prst="rect">
            <a:avLst/>
          </a:prstGeom>
          <a:solidFill>
            <a:srgbClr val="63A537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ounded Rectangle 32">
            <a:extLst>
              <a:ext uri="{FF2B5EF4-FFF2-40B4-BE49-F238E27FC236}">
                <a16:creationId xmlns:a16="http://schemas.microsoft.com/office/drawing/2014/main" id="{BD99213C-BD3C-4F0A-0587-F53A2437D3E6}"/>
              </a:ext>
            </a:extLst>
          </p:cNvPr>
          <p:cNvSpPr/>
          <p:nvPr/>
        </p:nvSpPr>
        <p:spPr>
          <a:xfrm>
            <a:off x="7209787" y="497506"/>
            <a:ext cx="4084323" cy="2743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Rounded Rectangle 33">
            <a:extLst>
              <a:ext uri="{FF2B5EF4-FFF2-40B4-BE49-F238E27FC236}">
                <a16:creationId xmlns:a16="http://schemas.microsoft.com/office/drawing/2014/main" id="{FD6D62E6-D404-F4DA-1BE8-96851C9553B1}"/>
              </a:ext>
            </a:extLst>
          </p:cNvPr>
          <p:cNvSpPr/>
          <p:nvPr/>
        </p:nvSpPr>
        <p:spPr>
          <a:xfrm>
            <a:off x="9831528" y="588946"/>
            <a:ext cx="2133596" cy="3657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DD9C97E2-0A39-85DD-6892-6F082E450FA8}"/>
              </a:ext>
            </a:extLst>
          </p:cNvPr>
          <p:cNvSpPr/>
          <p:nvPr/>
        </p:nvSpPr>
        <p:spPr>
          <a:xfrm>
            <a:off x="12113285" y="-2002"/>
            <a:ext cx="76837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Rectangle 35">
            <a:extLst>
              <a:ext uri="{FF2B5EF4-FFF2-40B4-BE49-F238E27FC236}">
                <a16:creationId xmlns:a16="http://schemas.microsoft.com/office/drawing/2014/main" id="{C916130C-3BCB-E10A-4169-A28F4D76415D}"/>
              </a:ext>
            </a:extLst>
          </p:cNvPr>
          <p:cNvSpPr/>
          <p:nvPr/>
        </p:nvSpPr>
        <p:spPr>
          <a:xfrm>
            <a:off x="12059308" y="-2002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Rectangle 36">
            <a:extLst>
              <a:ext uri="{FF2B5EF4-FFF2-40B4-BE49-F238E27FC236}">
                <a16:creationId xmlns:a16="http://schemas.microsoft.com/office/drawing/2014/main" id="{173B0963-9122-F7A5-6056-06B0D87D6066}"/>
              </a:ext>
            </a:extLst>
          </p:cNvPr>
          <p:cNvSpPr/>
          <p:nvPr/>
        </p:nvSpPr>
        <p:spPr>
          <a:xfrm>
            <a:off x="12033906" y="-2002"/>
            <a:ext cx="12188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Rectangle 37">
            <a:extLst>
              <a:ext uri="{FF2B5EF4-FFF2-40B4-BE49-F238E27FC236}">
                <a16:creationId xmlns:a16="http://schemas.microsoft.com/office/drawing/2014/main" id="{A24D8F98-5571-0CDF-0F49-3DE49E326CBA}"/>
              </a:ext>
            </a:extLst>
          </p:cNvPr>
          <p:cNvSpPr/>
          <p:nvPr/>
        </p:nvSpPr>
        <p:spPr>
          <a:xfrm>
            <a:off x="11967228" y="-2002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Rectangle 38">
            <a:extLst>
              <a:ext uri="{FF2B5EF4-FFF2-40B4-BE49-F238E27FC236}">
                <a16:creationId xmlns:a16="http://schemas.microsoft.com/office/drawing/2014/main" id="{4D937719-15CC-9384-6970-F499018CB5DC}"/>
              </a:ext>
            </a:extLst>
          </p:cNvPr>
          <p:cNvSpPr/>
          <p:nvPr/>
        </p:nvSpPr>
        <p:spPr>
          <a:xfrm>
            <a:off x="11887565" y="384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" name="Rectangle 39">
            <a:extLst>
              <a:ext uri="{FF2B5EF4-FFF2-40B4-BE49-F238E27FC236}">
                <a16:creationId xmlns:a16="http://schemas.microsoft.com/office/drawing/2014/main" id="{0367E334-C6F8-A3DE-0A45-C2300218845D}"/>
              </a:ext>
            </a:extLst>
          </p:cNvPr>
          <p:cNvSpPr/>
          <p:nvPr/>
        </p:nvSpPr>
        <p:spPr>
          <a:xfrm>
            <a:off x="11831302" y="384"/>
            <a:ext cx="12188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" name="Title Placeholder 21">
            <a:extLst>
              <a:ext uri="{FF2B5EF4-FFF2-40B4-BE49-F238E27FC236}">
                <a16:creationId xmlns:a16="http://schemas.microsoft.com/office/drawing/2014/main" id="{1959B020-4DB5-A6CC-DE2A-782333E3C1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1143000"/>
            <a:ext cx="10972800" cy="10668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E686137-CDAE-C245-F9B4-5E0BBA7D4D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3" y="2249424"/>
            <a:ext cx="10972800" cy="43251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B4733330-7E36-654E-E250-9F39F47227C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7010403" y="612648"/>
            <a:ext cx="1767836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100" b="0" i="0" u="none" strike="noStrike" kern="1200" cap="none" spc="0" baseline="0">
                <a:solidFill>
                  <a:srgbClr val="4A7C29"/>
                </a:solidFill>
                <a:uFillTx/>
                <a:latin typeface="Calibri"/>
              </a:defRPr>
            </a:lvl1pPr>
          </a:lstStyle>
          <a:p>
            <a:pPr lvl="0"/>
            <a:r>
              <a:rPr lang="en-GB"/>
              <a:t>Add a footer</a:t>
            </a:r>
          </a:p>
        </p:txBody>
      </p:sp>
      <p:sp>
        <p:nvSpPr>
          <p:cNvPr id="18" name="Date Placeholder 13">
            <a:extLst>
              <a:ext uri="{FF2B5EF4-FFF2-40B4-BE49-F238E27FC236}">
                <a16:creationId xmlns:a16="http://schemas.microsoft.com/office/drawing/2014/main" id="{9DDA957A-3959-22A9-5DFE-5A84BDA86D4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782043" y="612648"/>
            <a:ext cx="1276356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100" b="0" i="0" u="none" strike="noStrike" kern="1200" cap="none" spc="0" baseline="0">
                <a:solidFill>
                  <a:srgbClr val="4A7C29"/>
                </a:solidFill>
                <a:uFillTx/>
                <a:latin typeface="Calibri"/>
              </a:defRPr>
            </a:lvl1pPr>
          </a:lstStyle>
          <a:p>
            <a:pPr lvl="0"/>
            <a:fld id="{18DA6769-0011-4B42-A80A-3775D1C514C7}" type="datetime1">
              <a:rPr lang="en-GB"/>
              <a:pPr lvl="0"/>
              <a:t>06/02/2025</a:t>
            </a:fld>
            <a:endParaRPr lang="en-GB"/>
          </a:p>
        </p:txBody>
      </p:sp>
      <p:sp>
        <p:nvSpPr>
          <p:cNvPr id="19" name="Slide Number Placeholder 22">
            <a:extLst>
              <a:ext uri="{FF2B5EF4-FFF2-40B4-BE49-F238E27FC236}">
                <a16:creationId xmlns:a16="http://schemas.microsoft.com/office/drawing/2014/main" id="{A7C402B1-BB6C-51F4-779C-9151B2AE38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899648" y="2267"/>
            <a:ext cx="1015998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fld id="{39803E1D-A79B-4AB6-91E4-03D1A476E7CB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000" b="0" i="0" u="none" strike="noStrike" kern="1200" cap="none" spc="0" baseline="0">
          <a:solidFill>
            <a:srgbClr val="455F51"/>
          </a:solidFill>
          <a:uFillTx/>
          <a:latin typeface="Calibri"/>
        </a:defRPr>
      </a:lvl1pPr>
    </p:titleStyle>
    <p:bodyStyle>
      <a:lvl1pPr marL="365760" marR="0" lvl="0" indent="-256032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297D53"/>
        </a:buClr>
        <a:buSzPct val="100000"/>
        <a:buFont typeface="Georgia"/>
        <a:buChar char="•"/>
        <a:tabLst/>
        <a:defRPr lang="en-US" sz="2800" b="0" i="0" u="none" strike="noStrike" kern="1200" cap="none" spc="0" baseline="0">
          <a:solidFill>
            <a:srgbClr val="455F51"/>
          </a:solidFill>
          <a:uFillTx/>
          <a:latin typeface="Calibri"/>
        </a:defRPr>
      </a:lvl1pPr>
      <a:lvl2pPr marL="658368" marR="0" lvl="1" indent="-246888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4A7C29"/>
        </a:buClr>
        <a:buSzPct val="100000"/>
        <a:buFont typeface="Georgia"/>
        <a:buChar char="▫"/>
        <a:tabLst/>
        <a:defRPr lang="en-US" sz="2600" b="0" i="0" u="none" strike="noStrike" kern="1200" cap="none" spc="0" baseline="0">
          <a:solidFill>
            <a:srgbClr val="455F51"/>
          </a:solidFill>
          <a:uFillTx/>
          <a:latin typeface="Calibri"/>
        </a:defRPr>
      </a:lvl2pPr>
      <a:lvl3pPr marL="923544" marR="0" lvl="2" indent="-219456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4D671B"/>
        </a:buClr>
        <a:buSzPct val="100000"/>
        <a:buFont typeface="Wingdings 2" pitchFamily="18"/>
        <a:buChar char=""/>
        <a:tabLst/>
        <a:defRPr lang="en-US" sz="2400" b="0" i="0" u="none" strike="noStrike" kern="1200" cap="none" spc="0" baseline="0">
          <a:solidFill>
            <a:srgbClr val="455F51"/>
          </a:solidFill>
          <a:uFillTx/>
          <a:latin typeface="Calibri"/>
        </a:defRPr>
      </a:lvl3pPr>
      <a:lvl4pPr marL="1179576" marR="0" lvl="3" indent="-201168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4D671B"/>
        </a:buClr>
        <a:buSzPct val="100000"/>
        <a:buFont typeface="Wingdings 2" pitchFamily="18"/>
        <a:buChar char=""/>
        <a:tabLst/>
        <a:defRPr lang="en-US" sz="2200" b="0" i="0" u="none" strike="noStrike" kern="1200" cap="none" spc="0" baseline="0">
          <a:solidFill>
            <a:srgbClr val="455F51"/>
          </a:solidFill>
          <a:uFillTx/>
          <a:latin typeface="Calibri"/>
        </a:defRPr>
      </a:lvl4pPr>
      <a:lvl5pPr marL="1389888" marR="0" lvl="4" indent="-182880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4D671B"/>
        </a:buClr>
        <a:buSzPct val="100000"/>
        <a:buFont typeface="Wingdings 2" pitchFamily="18"/>
        <a:buChar char=""/>
        <a:tabLst/>
        <a:defRPr lang="en-US" sz="2000" b="0" i="0" u="none" strike="noStrike" kern="1200" cap="none" spc="0" baseline="0">
          <a:solidFill>
            <a:srgbClr val="455F51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83F0-80CA-19F8-0EC9-DB3274A3D51E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GB" dirty="0"/>
              <a:t>Understanding Key Python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47BDF-0AC7-FCDE-86FA-2FC720CC296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GB"/>
              <a:t>Presented by</a:t>
            </a:r>
          </a:p>
          <a:p>
            <a:pPr lvl="0"/>
            <a:r>
              <a:rPr lang="en-GB"/>
              <a:t>Saba Fatima (ITC)</a:t>
            </a:r>
          </a:p>
        </p:txBody>
      </p:sp>
      <p:pic>
        <p:nvPicPr>
          <p:cNvPr id="4" name="Picture 4" descr="A blue and yellow snake logo&#10;&#10;Description automatically generated">
            <a:extLst>
              <a:ext uri="{FF2B5EF4-FFF2-40B4-BE49-F238E27FC236}">
                <a16:creationId xmlns:a16="http://schemas.microsoft.com/office/drawing/2014/main" id="{6E789E2A-6B02-B122-7D35-C30E0E140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9353" y="5579705"/>
            <a:ext cx="1465646" cy="82466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7901A-E058-E71C-F502-0CAE0F38DEF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Creating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BA90D-E2DA-5C95-0D26-D9ED028C262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93572" y="1922855"/>
            <a:ext cx="10972800" cy="4325112"/>
          </a:xfrm>
        </p:spPr>
        <p:txBody>
          <a:bodyPr/>
          <a:lstStyle/>
          <a:p>
            <a:pPr lvl="0">
              <a:lnSpc>
                <a:spcPct val="80000"/>
              </a:lnSpc>
              <a:buFont typeface="Wingdings" pitchFamily="2"/>
              <a:buChar char="§"/>
            </a:pPr>
            <a:endParaRPr lang="en-US" sz="2200"/>
          </a:p>
          <a:p>
            <a:pPr lvl="0">
              <a:lnSpc>
                <a:spcPct val="80000"/>
              </a:lnSpc>
              <a:buFont typeface="Wingdings" pitchFamily="2"/>
              <a:buChar char="§"/>
            </a:pPr>
            <a:r>
              <a:rPr lang="en-US" sz="2200"/>
              <a:t>A generator is defined just like a regular function but uses </a:t>
            </a:r>
            <a:r>
              <a:rPr lang="en-US" sz="2200" b="1"/>
              <a:t>yield</a:t>
            </a:r>
            <a:r>
              <a:rPr lang="en-US" sz="2200"/>
              <a:t> </a:t>
            </a:r>
            <a:r>
              <a:rPr lang="en-GB" sz="2200"/>
              <a:t>instead of </a:t>
            </a:r>
            <a:r>
              <a:rPr lang="en-GB" sz="2200" b="1"/>
              <a:t>return</a:t>
            </a:r>
            <a:r>
              <a:rPr lang="en-GB" sz="2200"/>
              <a:t>.</a:t>
            </a:r>
          </a:p>
          <a:p>
            <a:pPr lvl="0">
              <a:lnSpc>
                <a:spcPct val="80000"/>
              </a:lnSpc>
              <a:buFont typeface="Wingdings" pitchFamily="2"/>
              <a:buChar char="§"/>
            </a:pPr>
            <a:r>
              <a:rPr lang="en-US" sz="2200"/>
              <a:t>The generator function doesn’t execute immediately but returns a generator object.</a:t>
            </a:r>
          </a:p>
          <a:p>
            <a:pPr marL="109728" lvl="0" indent="0">
              <a:lnSpc>
                <a:spcPct val="80000"/>
              </a:lnSpc>
              <a:buNone/>
            </a:pPr>
            <a:endParaRPr lang="en-US" sz="2200"/>
          </a:p>
          <a:p>
            <a:pPr marL="109728" lvl="0" indent="0">
              <a:lnSpc>
                <a:spcPct val="80000"/>
              </a:lnSpc>
              <a:buNone/>
            </a:pPr>
            <a:r>
              <a:rPr lang="en-US" sz="2200" b="1" u="sng"/>
              <a:t>Example:</a:t>
            </a:r>
          </a:p>
          <a:p>
            <a:pPr marL="109728" lvl="0" indent="0">
              <a:lnSpc>
                <a:spcPct val="80000"/>
              </a:lnSpc>
              <a:buNone/>
            </a:pPr>
            <a:r>
              <a:rPr lang="en-US" sz="2200"/>
              <a:t>def count_up_to(max): </a:t>
            </a:r>
          </a:p>
          <a:p>
            <a:pPr marL="109728" lvl="0" indent="0">
              <a:lnSpc>
                <a:spcPct val="80000"/>
              </a:lnSpc>
              <a:buNone/>
            </a:pPr>
            <a:r>
              <a:rPr lang="en-US" sz="2200"/>
              <a:t>	count = 1 </a:t>
            </a:r>
          </a:p>
          <a:p>
            <a:pPr marL="109728" lvl="0" indent="0">
              <a:lnSpc>
                <a:spcPct val="80000"/>
              </a:lnSpc>
              <a:buNone/>
            </a:pPr>
            <a:r>
              <a:rPr lang="en-US" sz="2200"/>
              <a:t>	while count &lt;= max: </a:t>
            </a:r>
          </a:p>
          <a:p>
            <a:pPr marL="109728" lvl="0" indent="0">
              <a:lnSpc>
                <a:spcPct val="80000"/>
              </a:lnSpc>
              <a:buNone/>
            </a:pPr>
            <a:r>
              <a:rPr lang="en-US" sz="2200"/>
              <a:t>	yield count </a:t>
            </a:r>
          </a:p>
          <a:p>
            <a:pPr marL="109728" lvl="0" indent="0">
              <a:lnSpc>
                <a:spcPct val="80000"/>
              </a:lnSpc>
              <a:buNone/>
            </a:pPr>
            <a:r>
              <a:rPr lang="en-US" sz="2200"/>
              <a:t>	count += 1 </a:t>
            </a:r>
          </a:p>
          <a:p>
            <a:pPr marL="109728" lvl="0" indent="0">
              <a:lnSpc>
                <a:spcPct val="80000"/>
              </a:lnSpc>
              <a:buNone/>
            </a:pPr>
            <a:endParaRPr lang="en-US" sz="2200"/>
          </a:p>
          <a:p>
            <a:pPr marL="109728" lvl="0" indent="0">
              <a:lnSpc>
                <a:spcPct val="80000"/>
              </a:lnSpc>
              <a:buNone/>
            </a:pPr>
            <a:r>
              <a:rPr lang="en-US" sz="2200"/>
              <a:t>counter = count_up_to(5) </a:t>
            </a:r>
          </a:p>
          <a:p>
            <a:pPr marL="109728" lvl="0" indent="0">
              <a:lnSpc>
                <a:spcPct val="80000"/>
              </a:lnSpc>
              <a:buNone/>
            </a:pPr>
            <a:r>
              <a:rPr lang="en-US" sz="2200"/>
              <a:t>	print(next(counter)) # Output: 1</a:t>
            </a:r>
            <a:endParaRPr lang="en-GB" sz="2200"/>
          </a:p>
        </p:txBody>
      </p:sp>
      <p:pic>
        <p:nvPicPr>
          <p:cNvPr id="4" name="Picture 3" descr="A blue and yellow snake logo&#10;&#10;Description automatically generated">
            <a:extLst>
              <a:ext uri="{FF2B5EF4-FFF2-40B4-BE49-F238E27FC236}">
                <a16:creationId xmlns:a16="http://schemas.microsoft.com/office/drawing/2014/main" id="{1D6280F3-C6A5-2363-CDC5-2464C4C25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010" y="5619865"/>
            <a:ext cx="1465646" cy="82466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923DD-0070-A4F8-3E31-4622410D652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Iterating with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5BDA1-A9D2-2CA0-12D8-0F35FA5564C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  <a:buFont typeface="Wingdings" pitchFamily="2"/>
              <a:buChar char="§"/>
            </a:pPr>
            <a:r>
              <a:rPr lang="en-US" sz="2600" dirty="0"/>
              <a:t>Generators are memory-efficient and suitable for large datasets.</a:t>
            </a:r>
          </a:p>
          <a:p>
            <a:pPr lvl="0">
              <a:lnSpc>
                <a:spcPct val="80000"/>
              </a:lnSpc>
              <a:buFont typeface="Wingdings" pitchFamily="2"/>
              <a:buChar char="§"/>
            </a:pPr>
            <a:r>
              <a:rPr lang="en-US" sz="2600" dirty="0"/>
              <a:t>You can iterate through a generator using a </a:t>
            </a:r>
            <a:r>
              <a:rPr lang="en-US" sz="2600" b="1" dirty="0"/>
              <a:t>for</a:t>
            </a:r>
            <a:r>
              <a:rPr lang="en-US" sz="2600" dirty="0"/>
              <a:t> </a:t>
            </a:r>
            <a:r>
              <a:rPr lang="en-GB" sz="2600" dirty="0"/>
              <a:t>loop or </a:t>
            </a:r>
            <a:r>
              <a:rPr lang="en-GB" sz="2600" b="1" dirty="0"/>
              <a:t>next()</a:t>
            </a:r>
          </a:p>
          <a:p>
            <a:pPr lvl="0">
              <a:lnSpc>
                <a:spcPct val="80000"/>
              </a:lnSpc>
              <a:buFont typeface="Wingdings" pitchFamily="2"/>
              <a:buChar char="§"/>
            </a:pPr>
            <a:endParaRPr lang="en-GB" sz="2600" b="1" dirty="0"/>
          </a:p>
          <a:p>
            <a:pPr marL="109728" lvl="0" indent="0">
              <a:lnSpc>
                <a:spcPct val="80000"/>
              </a:lnSpc>
              <a:buNone/>
            </a:pPr>
            <a:r>
              <a:rPr lang="en-GB" sz="2600" b="1" dirty="0"/>
              <a:t>Example:</a:t>
            </a:r>
          </a:p>
          <a:p>
            <a:pPr marL="109728" lvl="0" indent="0">
              <a:lnSpc>
                <a:spcPct val="80000"/>
              </a:lnSpc>
              <a:buNone/>
            </a:pPr>
            <a:r>
              <a:rPr lang="en-US" sz="2600" dirty="0"/>
              <a:t>def </a:t>
            </a:r>
            <a:r>
              <a:rPr lang="en-US" sz="2600" dirty="0" err="1"/>
              <a:t>even_numbers</a:t>
            </a:r>
            <a:r>
              <a:rPr lang="en-US" sz="2600" dirty="0"/>
              <a:t>(limit): </a:t>
            </a:r>
          </a:p>
          <a:p>
            <a:pPr marL="109728" lvl="0" indent="0">
              <a:lnSpc>
                <a:spcPct val="80000"/>
              </a:lnSpc>
              <a:buNone/>
            </a:pPr>
            <a:r>
              <a:rPr lang="en-US" sz="2600" dirty="0"/>
              <a:t>	num = 2 </a:t>
            </a:r>
          </a:p>
          <a:p>
            <a:pPr marL="109728" lvl="0" indent="0">
              <a:lnSpc>
                <a:spcPct val="80000"/>
              </a:lnSpc>
              <a:buNone/>
            </a:pPr>
            <a:r>
              <a:rPr lang="en-US" sz="2600" dirty="0"/>
              <a:t>	while num &lt;= limit: </a:t>
            </a:r>
          </a:p>
          <a:p>
            <a:pPr marL="109728" lvl="0" indent="0">
              <a:lnSpc>
                <a:spcPct val="80000"/>
              </a:lnSpc>
              <a:buNone/>
            </a:pPr>
            <a:r>
              <a:rPr lang="en-US" sz="2600" dirty="0"/>
              <a:t>		yield num </a:t>
            </a:r>
          </a:p>
          <a:p>
            <a:pPr marL="109728" lvl="0" indent="0">
              <a:lnSpc>
                <a:spcPct val="80000"/>
              </a:lnSpc>
              <a:buNone/>
            </a:pPr>
            <a:r>
              <a:rPr lang="en-US" sz="2600" dirty="0"/>
              <a:t>		num += 2 </a:t>
            </a:r>
          </a:p>
          <a:p>
            <a:pPr marL="109728" lvl="0" indent="0">
              <a:lnSpc>
                <a:spcPct val="80000"/>
              </a:lnSpc>
              <a:buNone/>
            </a:pPr>
            <a:endParaRPr lang="en-US" sz="2600" dirty="0"/>
          </a:p>
          <a:p>
            <a:pPr marL="109728" lvl="0" indent="0">
              <a:lnSpc>
                <a:spcPct val="80000"/>
              </a:lnSpc>
              <a:buNone/>
            </a:pPr>
            <a:r>
              <a:rPr lang="en-US" sz="2600" dirty="0"/>
              <a:t>for num in </a:t>
            </a:r>
            <a:r>
              <a:rPr lang="en-US" sz="2600" dirty="0" err="1"/>
              <a:t>even_numbers</a:t>
            </a:r>
            <a:r>
              <a:rPr lang="en-US" sz="2600" dirty="0"/>
              <a:t>(10): </a:t>
            </a:r>
          </a:p>
          <a:p>
            <a:pPr marL="109728" lvl="0" indent="0">
              <a:lnSpc>
                <a:spcPct val="80000"/>
              </a:lnSpc>
              <a:buNone/>
            </a:pPr>
            <a:r>
              <a:rPr lang="en-US" sz="2600" dirty="0"/>
              <a:t>	print(num) # Output: 2, 4, 6, 8, 10</a:t>
            </a:r>
            <a:endParaRPr lang="en-GB" sz="2600" b="1" dirty="0"/>
          </a:p>
        </p:txBody>
      </p:sp>
      <p:pic>
        <p:nvPicPr>
          <p:cNvPr id="4" name="Picture 3" descr="A blue and yellow snake logo&#10;&#10;Description automatically generated">
            <a:extLst>
              <a:ext uri="{FF2B5EF4-FFF2-40B4-BE49-F238E27FC236}">
                <a16:creationId xmlns:a16="http://schemas.microsoft.com/office/drawing/2014/main" id="{E2CA9D62-D891-4943-10DD-07143CE80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010" y="5619865"/>
            <a:ext cx="1465646" cy="82466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8E45-4B86-8555-36C3-9CB09F1ED53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Generator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78156-B32D-EE40-1DC3-DA919173A0C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/>
              <a:buChar char="§"/>
            </a:pPr>
            <a:r>
              <a:rPr lang="en-US" dirty="0"/>
              <a:t>Generator expressions are like list comprehensions but produce values lazily.</a:t>
            </a:r>
          </a:p>
          <a:p>
            <a:pPr lvl="0">
              <a:buFont typeface="Wingdings" pitchFamily="2"/>
              <a:buChar char="§"/>
            </a:pPr>
            <a:r>
              <a:rPr lang="en-GB" dirty="0"/>
              <a:t>Syntax: </a:t>
            </a:r>
            <a:r>
              <a:rPr lang="en-US" dirty="0"/>
              <a:t>(expression for item in </a:t>
            </a:r>
            <a:r>
              <a:rPr lang="en-US" dirty="0" err="1"/>
              <a:t>iterable</a:t>
            </a:r>
            <a:r>
              <a:rPr lang="en-US" dirty="0"/>
              <a:t>)</a:t>
            </a:r>
          </a:p>
          <a:p>
            <a:pPr lvl="0">
              <a:buFont typeface="Wingdings" pitchFamily="2"/>
              <a:buChar char="§"/>
            </a:pPr>
            <a:endParaRPr lang="en-US" dirty="0"/>
          </a:p>
          <a:p>
            <a:pPr marL="109728" lvl="0" indent="0">
              <a:buNone/>
            </a:pPr>
            <a:r>
              <a:rPr lang="en-US" dirty="0"/>
              <a:t>Example:</a:t>
            </a:r>
          </a:p>
          <a:p>
            <a:pPr marL="109728" lvl="0" indent="0">
              <a:buNone/>
            </a:pPr>
            <a:r>
              <a:rPr lang="en-US" dirty="0" err="1"/>
              <a:t>gen_expr</a:t>
            </a:r>
            <a:r>
              <a:rPr lang="en-US" dirty="0"/>
              <a:t> = (x*x for x in range(5))</a:t>
            </a:r>
          </a:p>
          <a:p>
            <a:pPr marL="109728" lvl="0" indent="0">
              <a:buNone/>
            </a:pPr>
            <a:r>
              <a:rPr lang="en-US" dirty="0"/>
              <a:t>	print(next(</a:t>
            </a:r>
            <a:r>
              <a:rPr lang="en-US" dirty="0" err="1"/>
              <a:t>gen_expr</a:t>
            </a:r>
            <a:r>
              <a:rPr lang="en-US" dirty="0"/>
              <a:t>)) # Output: 0</a:t>
            </a:r>
            <a:endParaRPr lang="en-GB" dirty="0"/>
          </a:p>
          <a:p>
            <a:pPr lvl="0">
              <a:buFont typeface="Wingdings" pitchFamily="2"/>
              <a:buChar char="§"/>
            </a:pPr>
            <a:endParaRPr lang="en-GB" dirty="0"/>
          </a:p>
        </p:txBody>
      </p:sp>
      <p:pic>
        <p:nvPicPr>
          <p:cNvPr id="4" name="Picture 4" descr="A blue and yellow snake logo&#10;&#10;Description automatically generated">
            <a:extLst>
              <a:ext uri="{FF2B5EF4-FFF2-40B4-BE49-F238E27FC236}">
                <a16:creationId xmlns:a16="http://schemas.microsoft.com/office/drawing/2014/main" id="{EA5066F2-2D95-6333-A915-038DD425A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010" y="5619865"/>
            <a:ext cx="1465646" cy="82466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F92A-86FB-C400-21A0-40A42B89AB6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Use Cases for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32AD0-CC48-6E47-0F15-CE66199C750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/>
              <a:buChar char="§"/>
            </a:pPr>
            <a:r>
              <a:rPr lang="en-US" b="1"/>
              <a:t>Large datasets</a:t>
            </a:r>
            <a:r>
              <a:rPr lang="en-US"/>
              <a:t>: Efficiently process large files or streams.</a:t>
            </a:r>
          </a:p>
          <a:p>
            <a:pPr lvl="0">
              <a:buFont typeface="Wingdings" pitchFamily="2"/>
              <a:buChar char="§"/>
            </a:pPr>
            <a:r>
              <a:rPr lang="en-US" b="1"/>
              <a:t>Pipeline processing</a:t>
            </a:r>
            <a:r>
              <a:rPr lang="en-US"/>
              <a:t>: Chain multiple generators to create a processing pipeline.</a:t>
            </a:r>
          </a:p>
          <a:p>
            <a:pPr lvl="0">
              <a:buFont typeface="Wingdings" pitchFamily="2"/>
              <a:buChar char="§"/>
            </a:pPr>
            <a:r>
              <a:rPr lang="en-US" b="1"/>
              <a:t>Lazy evaluation</a:t>
            </a:r>
            <a:r>
              <a:rPr lang="en-US"/>
              <a:t>: Only generate values when needed, saving memory.</a:t>
            </a:r>
            <a:endParaRPr lang="en-GB"/>
          </a:p>
        </p:txBody>
      </p:sp>
      <p:pic>
        <p:nvPicPr>
          <p:cNvPr id="4" name="Picture 4" descr="A blue and yellow snake logo&#10;&#10;Description automatically generated">
            <a:extLst>
              <a:ext uri="{FF2B5EF4-FFF2-40B4-BE49-F238E27FC236}">
                <a16:creationId xmlns:a16="http://schemas.microsoft.com/office/drawing/2014/main" id="{02AEE284-44E3-4E82-263B-DFD23F955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010" y="5619865"/>
            <a:ext cx="1465646" cy="82466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327A-544F-A2A2-ABA5-AC5DFA224A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4951" y="853747"/>
            <a:ext cx="10972800" cy="1066803"/>
          </a:xfrm>
        </p:spPr>
        <p:txBody>
          <a:bodyPr/>
          <a:lstStyle/>
          <a:p>
            <a:pPr lvl="0"/>
            <a:r>
              <a:rPr lang="en-GB" dirty="0"/>
              <a:t>Combining *args and **kwargs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E6210-23F9-DBAA-AA04-6FBE5AED037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4245" y="1920550"/>
            <a:ext cx="10972800" cy="4325112"/>
          </a:xfrm>
        </p:spPr>
        <p:txBody>
          <a:bodyPr/>
          <a:lstStyle/>
          <a:p>
            <a:pPr lvl="0">
              <a:buFont typeface="Wingdings" pitchFamily="2"/>
              <a:buChar char="§"/>
            </a:pPr>
            <a:r>
              <a:rPr lang="en-GB" dirty="0"/>
              <a:t>*args </a:t>
            </a:r>
            <a:r>
              <a:rPr lang="en-US" dirty="0"/>
              <a:t>allows passing a variable number of non-keyword arguments to a function.</a:t>
            </a:r>
          </a:p>
          <a:p>
            <a:pPr lvl="0">
              <a:buFont typeface="Wingdings" pitchFamily="2"/>
              <a:buChar char="§"/>
            </a:pPr>
            <a:r>
              <a:rPr lang="en-US" dirty="0"/>
              <a:t>The arguments are passed as a tuple.</a:t>
            </a:r>
          </a:p>
          <a:p>
            <a:pPr marL="109728" lvl="0" indent="0">
              <a:buNone/>
            </a:pPr>
            <a:endParaRPr lang="en-US" dirty="0"/>
          </a:p>
          <a:p>
            <a:pPr marL="109728" lvl="0" indent="0">
              <a:buNone/>
            </a:pPr>
            <a:r>
              <a:rPr lang="en-US" dirty="0"/>
              <a:t>Example:</a:t>
            </a:r>
          </a:p>
          <a:p>
            <a:pPr marL="109728" lvl="0" indent="0">
              <a:buNone/>
            </a:pPr>
            <a:r>
              <a:rPr lang="en-US" dirty="0"/>
              <a:t>def </a:t>
            </a:r>
            <a:r>
              <a:rPr lang="en-US" dirty="0" err="1"/>
              <a:t>add_numbers</a:t>
            </a:r>
            <a:r>
              <a:rPr lang="en-US" dirty="0"/>
              <a:t>(*args): </a:t>
            </a:r>
          </a:p>
          <a:p>
            <a:pPr marL="109728" lvl="0" indent="0">
              <a:buNone/>
            </a:pPr>
            <a:r>
              <a:rPr lang="en-US" dirty="0"/>
              <a:t>	return sum(args) </a:t>
            </a:r>
          </a:p>
          <a:p>
            <a:pPr marL="109728" lvl="0" indent="0">
              <a:buNone/>
            </a:pPr>
            <a:endParaRPr lang="en-US" dirty="0"/>
          </a:p>
          <a:p>
            <a:pPr marL="109728" lvl="0" indent="0">
              <a:buNone/>
            </a:pPr>
            <a:r>
              <a:rPr lang="en-US" dirty="0"/>
              <a:t>print(</a:t>
            </a:r>
            <a:r>
              <a:rPr lang="en-US" dirty="0" err="1"/>
              <a:t>add_numbers</a:t>
            </a:r>
            <a:r>
              <a:rPr lang="en-US" dirty="0"/>
              <a:t>(1, 2, 3)) # Output: 6</a:t>
            </a:r>
            <a:endParaRPr lang="en-GB" dirty="0"/>
          </a:p>
        </p:txBody>
      </p:sp>
      <p:pic>
        <p:nvPicPr>
          <p:cNvPr id="4" name="Picture 3" descr="A blue and yellow snake logo&#10;&#10;Description automatically generated">
            <a:extLst>
              <a:ext uri="{FF2B5EF4-FFF2-40B4-BE49-F238E27FC236}">
                <a16:creationId xmlns:a16="http://schemas.microsoft.com/office/drawing/2014/main" id="{BD13AA03-612D-9598-16B2-879CD3FAD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010" y="5619865"/>
            <a:ext cx="1465646" cy="82466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0B84-0BC9-3DD9-1E27-FF4DE0B3D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8559"/>
            <a:ext cx="10972800" cy="1066803"/>
          </a:xfrm>
        </p:spPr>
        <p:txBody>
          <a:bodyPr/>
          <a:lstStyle/>
          <a:p>
            <a:r>
              <a:rPr lang="en-GB" dirty="0"/>
              <a:t>**kwargs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5ED1A-82A8-6C6A-E8E9-DC6C9159C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570" y="1435362"/>
            <a:ext cx="10972800" cy="5591556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allows a function to accept an </a:t>
            </a:r>
            <a:r>
              <a:rPr lang="en-GB" dirty="0"/>
              <a:t>random</a:t>
            </a:r>
            <a:r>
              <a:rPr lang="en-US" dirty="0"/>
              <a:t> number of keyword arguments. These arguments are packed into a dictionary.</a:t>
            </a:r>
          </a:p>
          <a:p>
            <a:pPr marL="109728" indent="0">
              <a:buNone/>
            </a:pPr>
            <a:endParaRPr lang="en-US" dirty="0"/>
          </a:p>
          <a:p>
            <a:pPr marL="402336" lvl="1" indent="0">
              <a:buNone/>
            </a:pPr>
            <a:r>
              <a:rPr lang="en-US" dirty="0"/>
              <a:t>def </a:t>
            </a:r>
            <a:r>
              <a:rPr lang="en-US" dirty="0" err="1"/>
              <a:t>my_function</a:t>
            </a:r>
            <a:r>
              <a:rPr lang="en-US" dirty="0"/>
              <a:t>(**kwargs): </a:t>
            </a:r>
          </a:p>
          <a:p>
            <a:pPr marL="402336" lvl="1" indent="0">
              <a:buNone/>
            </a:pPr>
            <a:r>
              <a:rPr lang="en-US" dirty="0"/>
              <a:t>	print(kwargs) </a:t>
            </a:r>
          </a:p>
          <a:p>
            <a:pPr marL="402336" lvl="1" indent="0">
              <a:buNone/>
            </a:pPr>
            <a:endParaRPr lang="en-US" dirty="0"/>
          </a:p>
          <a:p>
            <a:pPr marL="402336" lvl="1" indent="0">
              <a:buNone/>
            </a:pPr>
            <a:r>
              <a:rPr lang="en-US" dirty="0" err="1"/>
              <a:t>my_function</a:t>
            </a:r>
            <a:r>
              <a:rPr lang="en-US" dirty="0"/>
              <a:t>(name="Alice", age=25) # Output: {'name': 'Alice', 'age': 25}</a:t>
            </a:r>
          </a:p>
          <a:p>
            <a:pPr marL="109728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is used to unpack a dictionary into keyword arguments when calling a function. This allows you to pass a dictionary as a set of named arguments.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402336" lvl="1" indent="0">
              <a:buNone/>
            </a:pPr>
            <a:r>
              <a:rPr lang="en-GB" dirty="0"/>
              <a:t>def greet(name, age): </a:t>
            </a:r>
          </a:p>
          <a:p>
            <a:pPr marL="402336" lvl="1" indent="0">
              <a:buNone/>
            </a:pPr>
            <a:r>
              <a:rPr lang="en-GB" dirty="0"/>
              <a:t>	print(</a:t>
            </a:r>
            <a:r>
              <a:rPr lang="en-GB" dirty="0" err="1"/>
              <a:t>f"Hello</a:t>
            </a:r>
            <a:r>
              <a:rPr lang="en-GB" dirty="0"/>
              <a:t>, {name}! You are {age} years old.") </a:t>
            </a:r>
          </a:p>
          <a:p>
            <a:pPr marL="402336" lvl="1" indent="0">
              <a:buNone/>
            </a:pPr>
            <a:endParaRPr lang="en-GB" dirty="0"/>
          </a:p>
          <a:p>
            <a:pPr marL="402336" lvl="1" indent="0">
              <a:buNone/>
            </a:pPr>
            <a:r>
              <a:rPr lang="en-GB" dirty="0" err="1"/>
              <a:t>user_info</a:t>
            </a:r>
            <a:r>
              <a:rPr lang="en-GB" dirty="0"/>
              <a:t> = {'name': 'Alice', 'age': 25} </a:t>
            </a:r>
          </a:p>
          <a:p>
            <a:pPr marL="402336" lvl="1" indent="0">
              <a:buNone/>
            </a:pPr>
            <a:r>
              <a:rPr lang="en-GB" dirty="0"/>
              <a:t>greet(**</a:t>
            </a:r>
            <a:r>
              <a:rPr lang="en-GB" dirty="0" err="1"/>
              <a:t>user_info</a:t>
            </a:r>
            <a:r>
              <a:rPr lang="en-GB" dirty="0"/>
              <a:t>) # Output: Hello, Alice! You are 25 years old.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108788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6935-6D9E-5831-6ED3-8F61B80B774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PEP 8: Writing Clean and Readable Code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99930-066D-7576-AF59-1A94D4F933D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/>
              <a:buChar char="§"/>
            </a:pPr>
            <a:r>
              <a:rPr lang="en-US"/>
              <a:t>PEP 8 is the Python Enhancement Proposal that defines the style guide for Python code.</a:t>
            </a:r>
          </a:p>
          <a:p>
            <a:pPr lvl="0">
              <a:buFont typeface="Wingdings" pitchFamily="2"/>
              <a:buChar char="§"/>
            </a:pPr>
            <a:r>
              <a:rPr lang="en-US"/>
              <a:t>Key recommendations: use 4 spaces for indentation, limit lines to 79 characters, and use descriptive variable names.</a:t>
            </a:r>
            <a:endParaRPr lang="en-GB"/>
          </a:p>
        </p:txBody>
      </p:sp>
      <p:pic>
        <p:nvPicPr>
          <p:cNvPr id="4" name="Picture 5" descr="A blue and yellow snake logo&#10;&#10;Description automatically generated">
            <a:extLst>
              <a:ext uri="{FF2B5EF4-FFF2-40B4-BE49-F238E27FC236}">
                <a16:creationId xmlns:a16="http://schemas.microsoft.com/office/drawing/2014/main" id="{ADF74A94-25E3-9663-B4D7-C7F94F050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010" y="5619865"/>
            <a:ext cx="1465646" cy="82466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07C3-8310-E7A7-C72B-0E1399A9BD7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Code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2647D-A478-04FD-B0EB-A0635B68CD0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/>
              <a:buChar char="§"/>
            </a:pPr>
            <a:r>
              <a:rPr lang="en-US"/>
              <a:t>Break large scripts into smaller modules and packages.</a:t>
            </a:r>
          </a:p>
          <a:p>
            <a:pPr lvl="0">
              <a:buFont typeface="Wingdings" pitchFamily="2"/>
              <a:buChar char="§"/>
            </a:pPr>
            <a:r>
              <a:rPr lang="en-US"/>
              <a:t>Organize code logically to improve readability and reusability.</a:t>
            </a:r>
          </a:p>
          <a:p>
            <a:pPr lvl="0">
              <a:buFont typeface="Wingdings" pitchFamily="2"/>
              <a:buChar char="§"/>
            </a:pPr>
            <a:r>
              <a:rPr lang="en-US"/>
              <a:t>Use clear naming conventions for files, classes, and functions.</a:t>
            </a:r>
            <a:endParaRPr lang="en-GB"/>
          </a:p>
        </p:txBody>
      </p:sp>
      <p:pic>
        <p:nvPicPr>
          <p:cNvPr id="4" name="Picture 4" descr="A blue and yellow snake logo&#10;&#10;Description automatically generated">
            <a:extLst>
              <a:ext uri="{FF2B5EF4-FFF2-40B4-BE49-F238E27FC236}">
                <a16:creationId xmlns:a16="http://schemas.microsoft.com/office/drawing/2014/main" id="{C0B10B80-D49C-ED57-F69F-AE5368A30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010" y="5619865"/>
            <a:ext cx="1465646" cy="82466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F8AF-6939-3DC9-C060-FE62CAE8B54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6AF54-FEAC-6D60-FBEF-63012D1FCC4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/>
              <a:buChar char="§"/>
            </a:pPr>
            <a:r>
              <a:rPr lang="en-US" dirty="0"/>
              <a:t>Use docstrings to document functions and classes.</a:t>
            </a:r>
          </a:p>
          <a:p>
            <a:pPr lvl="0">
              <a:buFont typeface="Wingdings" pitchFamily="2"/>
              <a:buChar char="§"/>
            </a:pPr>
            <a:r>
              <a:rPr lang="en-US" dirty="0"/>
              <a:t>Use tools like </a:t>
            </a:r>
            <a:r>
              <a:rPr lang="en-US" b="1" dirty="0"/>
              <a:t>Sphinx</a:t>
            </a:r>
            <a:r>
              <a:rPr lang="en-US" dirty="0"/>
              <a:t> to auto-generate documentation.</a:t>
            </a:r>
          </a:p>
          <a:p>
            <a:pPr lvl="0">
              <a:buFont typeface="Wingdings" pitchFamily="2"/>
              <a:buChar char="§"/>
            </a:pPr>
            <a:endParaRPr lang="en-US" dirty="0"/>
          </a:p>
          <a:p>
            <a:pPr lvl="0">
              <a:buFont typeface="Wingdings" pitchFamily="2"/>
              <a:buChar char="§"/>
            </a:pPr>
            <a:r>
              <a:rPr lang="en-US" dirty="0"/>
              <a:t>def add(a, b): </a:t>
            </a:r>
          </a:p>
          <a:p>
            <a:pPr marL="411480" lvl="1" indent="0">
              <a:buNone/>
            </a:pPr>
            <a:r>
              <a:rPr lang="en-US" dirty="0"/>
              <a:t>	"""Add two numbers and return the result.""" </a:t>
            </a:r>
          </a:p>
          <a:p>
            <a:pPr marL="411480" lvl="1" indent="0">
              <a:buNone/>
            </a:pPr>
            <a:r>
              <a:rPr lang="en-US" dirty="0"/>
              <a:t>	return a + b</a:t>
            </a:r>
            <a:endParaRPr lang="en-GB" dirty="0"/>
          </a:p>
        </p:txBody>
      </p:sp>
      <p:pic>
        <p:nvPicPr>
          <p:cNvPr id="4" name="Picture 3" descr="A blue and yellow snake logo&#10;&#10;Description automatically generated">
            <a:extLst>
              <a:ext uri="{FF2B5EF4-FFF2-40B4-BE49-F238E27FC236}">
                <a16:creationId xmlns:a16="http://schemas.microsoft.com/office/drawing/2014/main" id="{CC4E7975-166A-3D2F-EA2A-B519166A5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010" y="5619865"/>
            <a:ext cx="1465646" cy="82466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27756-43DF-0A8D-CF13-6F04DFAC8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06046"/>
            <a:ext cx="10972800" cy="43251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Testing and Debugging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Version Control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Performance Optimization</a:t>
            </a:r>
          </a:p>
          <a:p>
            <a:endParaRPr lang="en-GB" dirty="0"/>
          </a:p>
        </p:txBody>
      </p:sp>
      <p:pic>
        <p:nvPicPr>
          <p:cNvPr id="2" name="Picture 1" descr="A blue and yellow snake logo&#10;&#10;Description automatically generated">
            <a:extLst>
              <a:ext uri="{FF2B5EF4-FFF2-40B4-BE49-F238E27FC236}">
                <a16:creationId xmlns:a16="http://schemas.microsoft.com/office/drawing/2014/main" id="{9498CFDE-AA50-7F01-9C7E-C9F87F8FA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010" y="5619865"/>
            <a:ext cx="1465646" cy="824669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11015577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F42C-B582-0C6A-C024-9E110834EB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1182620"/>
            <a:ext cx="10972800" cy="1066803"/>
          </a:xfrm>
        </p:spPr>
        <p:txBody>
          <a:bodyPr/>
          <a:lstStyle/>
          <a:p>
            <a:pPr lvl="0"/>
            <a:r>
              <a:rPr lang="en-GB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CF551-66A5-B28B-C6A7-2EF8CDADEFE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Decorators</a:t>
            </a:r>
          </a:p>
          <a:p>
            <a:pPr lvl="0"/>
            <a:r>
              <a:rPr lang="en-US" dirty="0"/>
              <a:t>Generators</a:t>
            </a:r>
          </a:p>
          <a:p>
            <a:pPr lvl="0"/>
            <a:r>
              <a:rPr lang="en-US" dirty="0"/>
              <a:t>*args, kwargs (Arguments , Keyword Arguments)</a:t>
            </a:r>
          </a:p>
          <a:p>
            <a:pPr lvl="0"/>
            <a:r>
              <a:rPr lang="en-US" dirty="0"/>
              <a:t>Basic Information (PEP 8:, Code Organization, Documentation, Version Control &amp; Performance Optimization)</a:t>
            </a:r>
            <a:endParaRPr lang="en-GB" dirty="0"/>
          </a:p>
        </p:txBody>
      </p:sp>
      <p:pic>
        <p:nvPicPr>
          <p:cNvPr id="4" name="Picture 3" descr="A blue and yellow snake logo&#10;&#10;Description automatically generated">
            <a:extLst>
              <a:ext uri="{FF2B5EF4-FFF2-40B4-BE49-F238E27FC236}">
                <a16:creationId xmlns:a16="http://schemas.microsoft.com/office/drawing/2014/main" id="{A1AA9173-BCB0-07A6-49B8-602CCAA28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9353" y="5579705"/>
            <a:ext cx="1465646" cy="82466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E18ED14-869D-F771-0470-01C85B1AE3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43676" y="3027779"/>
            <a:ext cx="10972800" cy="1069848"/>
          </a:xfrm>
        </p:spPr>
        <p:txBody>
          <a:bodyPr>
            <a:noAutofit/>
          </a:bodyPr>
          <a:lstStyle/>
          <a:p>
            <a:pPr lvl="0"/>
            <a:r>
              <a:rPr lang="en-GB" sz="9600" b="1"/>
              <a:t>Thank You….</a:t>
            </a:r>
          </a:p>
        </p:txBody>
      </p:sp>
      <p:pic>
        <p:nvPicPr>
          <p:cNvPr id="3" name="Picture 6" descr="A blue and yellow snake logo&#10;&#10;Description automatically generated">
            <a:extLst>
              <a:ext uri="{FF2B5EF4-FFF2-40B4-BE49-F238E27FC236}">
                <a16:creationId xmlns:a16="http://schemas.microsoft.com/office/drawing/2014/main" id="{30CDAE79-37D6-6CB1-FE0F-73091FA22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010" y="5619865"/>
            <a:ext cx="1465646" cy="82466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2E5A-E7D6-5656-163F-E58DA11E06E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Decorator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18F38-251D-C9F4-E843-88F97174327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3" y="2249424"/>
            <a:ext cx="5086349" cy="3951351"/>
          </a:xfrm>
        </p:spPr>
        <p:txBody>
          <a:bodyPr/>
          <a:lstStyle/>
          <a:p>
            <a:pPr marL="109728" lvl="0" indent="0">
              <a:buNone/>
            </a:pPr>
            <a:br>
              <a:rPr lang="en-GB"/>
            </a:br>
            <a:r>
              <a:rPr lang="en-GB"/>
              <a:t>What are Decorators?</a:t>
            </a:r>
          </a:p>
          <a:p>
            <a:pPr marL="109728" lvl="0" indent="0">
              <a:buNone/>
            </a:pPr>
            <a:endParaRPr lang="en-GB"/>
          </a:p>
          <a:p>
            <a:pPr lvl="0">
              <a:buFont typeface="Wingdings" pitchFamily="2"/>
              <a:buChar char="§"/>
            </a:pPr>
            <a:r>
              <a:rPr lang="en-US"/>
              <a:t>Decorators are functions that modify the behavior of other functions.</a:t>
            </a:r>
          </a:p>
          <a:p>
            <a:pPr lvl="0">
              <a:buFont typeface="Wingdings" pitchFamily="2"/>
              <a:buChar char="§"/>
            </a:pPr>
            <a:r>
              <a:rPr lang="en-US"/>
              <a:t>They are used to wrap a function and add functionality without modifying its structure.</a:t>
            </a:r>
          </a:p>
          <a:p>
            <a:pPr lvl="0">
              <a:buFont typeface="Wingdings" pitchFamily="2"/>
              <a:buChar char="§"/>
            </a:pPr>
            <a:r>
              <a:rPr lang="en-GB"/>
              <a:t>Syntax: @Decorator_Name</a:t>
            </a:r>
          </a:p>
        </p:txBody>
      </p:sp>
      <p:pic>
        <p:nvPicPr>
          <p:cNvPr id="4" name="Picture 4" descr="A computer screen shot of text and numbers&#10;&#10;Description automatically generated">
            <a:extLst>
              <a:ext uri="{FF2B5EF4-FFF2-40B4-BE49-F238E27FC236}">
                <a16:creationId xmlns:a16="http://schemas.microsoft.com/office/drawing/2014/main" id="{E0F6AC1C-A5BF-2085-77F6-CEC517366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207" y="1257300"/>
            <a:ext cx="6415430" cy="510214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5" descr="A blue and yellow snake logo&#10;&#10;Description automatically generated">
            <a:extLst>
              <a:ext uri="{FF2B5EF4-FFF2-40B4-BE49-F238E27FC236}">
                <a16:creationId xmlns:a16="http://schemas.microsoft.com/office/drawing/2014/main" id="{0A18B16F-4394-AB01-790B-6F9B306E9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8010" y="5619865"/>
            <a:ext cx="1465646" cy="82466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00B84CB-003C-AF6A-BA09-C7155D40B38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3" y="1573152"/>
            <a:ext cx="10972800" cy="4325112"/>
          </a:xfrm>
        </p:spPr>
        <p:txBody>
          <a:bodyPr/>
          <a:lstStyle/>
          <a:p>
            <a:pPr marL="109728" lvl="0" indent="0">
              <a:buNone/>
            </a:pPr>
            <a:r>
              <a:rPr lang="en-GB" dirty="0"/>
              <a:t>Why Use Decorators?</a:t>
            </a:r>
          </a:p>
          <a:p>
            <a:pPr marL="109728" lvl="0" indent="0">
              <a:buNone/>
            </a:pPr>
            <a:endParaRPr lang="en-GB" dirty="0"/>
          </a:p>
          <a:p>
            <a:pPr lvl="0">
              <a:buFont typeface="Wingdings" pitchFamily="2"/>
              <a:buChar char="§"/>
            </a:pPr>
            <a:r>
              <a:rPr lang="en-GB" dirty="0"/>
              <a:t>Code Reusability</a:t>
            </a:r>
          </a:p>
          <a:p>
            <a:pPr lvl="0">
              <a:buFont typeface="Wingdings" pitchFamily="2"/>
              <a:buChar char="§"/>
            </a:pPr>
            <a:r>
              <a:rPr lang="en-GB" dirty="0"/>
              <a:t>Code Readability</a:t>
            </a:r>
          </a:p>
          <a:p>
            <a:pPr lvl="0">
              <a:buFont typeface="Wingdings" pitchFamily="2"/>
              <a:buChar char="§"/>
            </a:pPr>
            <a:r>
              <a:rPr lang="en-GB" dirty="0"/>
              <a:t>Separation of Concerns</a:t>
            </a:r>
          </a:p>
          <a:p>
            <a:pPr lvl="0">
              <a:buFont typeface="Wingdings" pitchFamily="2"/>
              <a:buChar char="§"/>
            </a:pPr>
            <a:r>
              <a:rPr lang="en-GB" dirty="0"/>
              <a:t>DRY Principle</a:t>
            </a:r>
          </a:p>
        </p:txBody>
      </p:sp>
      <p:pic>
        <p:nvPicPr>
          <p:cNvPr id="3" name="Picture 5" descr="A blue and yellow snake logo&#10;&#10;Description automatically generated">
            <a:extLst>
              <a:ext uri="{FF2B5EF4-FFF2-40B4-BE49-F238E27FC236}">
                <a16:creationId xmlns:a16="http://schemas.microsoft.com/office/drawing/2014/main" id="{196AAF57-4FDB-0A04-0AC9-D9537D862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010" y="5619865"/>
            <a:ext cx="1465646" cy="82466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2C4C-2E2E-6034-BD7E-BB68A8D24E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8625" y="704846"/>
            <a:ext cx="10972800" cy="1066803"/>
          </a:xfrm>
        </p:spPr>
        <p:txBody>
          <a:bodyPr/>
          <a:lstStyle/>
          <a:p>
            <a:pPr lvl="0"/>
            <a:r>
              <a:rPr lang="en-GB"/>
              <a:t>Create Custom Decorators: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50DCC-38B7-C3E5-EF8B-02515660552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42925" y="1771649"/>
            <a:ext cx="10972800" cy="4325112"/>
          </a:xfrm>
        </p:spPr>
        <p:txBody>
          <a:bodyPr/>
          <a:lstStyle/>
          <a:p>
            <a:pPr lvl="0">
              <a:lnSpc>
                <a:spcPct val="80000"/>
              </a:lnSpc>
              <a:buFont typeface="Wingdings" pitchFamily="2"/>
              <a:buChar char="§"/>
            </a:pPr>
            <a:r>
              <a:rPr lang="en-US" sz="2000" dirty="0"/>
              <a:t>A decorator is a function that takes another function as an argument.</a:t>
            </a:r>
          </a:p>
          <a:p>
            <a:pPr lvl="0">
              <a:lnSpc>
                <a:spcPct val="80000"/>
              </a:lnSpc>
              <a:buFont typeface="Wingdings" pitchFamily="2"/>
              <a:buChar char="§"/>
            </a:pPr>
            <a:r>
              <a:rPr lang="en-US" sz="2000" dirty="0"/>
              <a:t>It returns a new function that can add functionality to the original function.</a:t>
            </a:r>
          </a:p>
          <a:p>
            <a:pPr lvl="0">
              <a:lnSpc>
                <a:spcPct val="80000"/>
              </a:lnSpc>
              <a:buFont typeface="Wingdings" pitchFamily="2"/>
              <a:buChar char="§"/>
            </a:pPr>
            <a:endParaRPr lang="en-US" sz="2000" dirty="0"/>
          </a:p>
          <a:p>
            <a:pPr marL="109728" lvl="0" indent="0">
              <a:lnSpc>
                <a:spcPct val="80000"/>
              </a:lnSpc>
              <a:buNone/>
            </a:pPr>
            <a:r>
              <a:rPr lang="en-US" sz="2000" u="sng" dirty="0"/>
              <a:t>Example:</a:t>
            </a:r>
          </a:p>
          <a:p>
            <a:pPr marL="109728" lvl="0" indent="0">
              <a:lnSpc>
                <a:spcPct val="80000"/>
              </a:lnSpc>
              <a:buNone/>
            </a:pPr>
            <a:r>
              <a:rPr lang="en-US" sz="2000" dirty="0"/>
              <a:t>def </a:t>
            </a:r>
            <a:r>
              <a:rPr lang="en-US" sz="2000" dirty="0" err="1"/>
              <a:t>my_decorator</a:t>
            </a:r>
            <a:r>
              <a:rPr lang="en-US" sz="2000" dirty="0"/>
              <a:t>(</a:t>
            </a:r>
            <a:r>
              <a:rPr lang="en-US" sz="2000" dirty="0" err="1"/>
              <a:t>func</a:t>
            </a:r>
            <a:r>
              <a:rPr lang="en-US" sz="2000" dirty="0"/>
              <a:t>): </a:t>
            </a:r>
          </a:p>
          <a:p>
            <a:pPr marL="109728" lvl="0" indent="0">
              <a:lnSpc>
                <a:spcPct val="80000"/>
              </a:lnSpc>
              <a:buNone/>
            </a:pPr>
            <a:r>
              <a:rPr lang="en-US" sz="2000" dirty="0"/>
              <a:t>	def wrapper(): </a:t>
            </a:r>
          </a:p>
          <a:p>
            <a:pPr marL="109728" lvl="0" indent="0">
              <a:lnSpc>
                <a:spcPct val="80000"/>
              </a:lnSpc>
              <a:buNone/>
            </a:pPr>
            <a:r>
              <a:rPr lang="en-US" sz="2000" dirty="0"/>
              <a:t>		print("Function is being decorated") </a:t>
            </a:r>
          </a:p>
          <a:p>
            <a:pPr marL="109728" lvl="0" indent="0">
              <a:lnSpc>
                <a:spcPct val="80000"/>
              </a:lnSpc>
              <a:buNone/>
            </a:pPr>
            <a:r>
              <a:rPr lang="en-US" sz="2000" dirty="0"/>
              <a:t>		</a:t>
            </a:r>
            <a:r>
              <a:rPr lang="en-US" sz="2000" dirty="0" err="1"/>
              <a:t>func</a:t>
            </a:r>
            <a:r>
              <a:rPr lang="en-US" sz="2000" dirty="0"/>
              <a:t>() </a:t>
            </a:r>
          </a:p>
          <a:p>
            <a:pPr marL="109728" lvl="0" indent="0">
              <a:lnSpc>
                <a:spcPct val="80000"/>
              </a:lnSpc>
              <a:buNone/>
            </a:pPr>
            <a:r>
              <a:rPr lang="en-US" sz="2000" dirty="0"/>
              <a:t>	return wrapper </a:t>
            </a:r>
          </a:p>
          <a:p>
            <a:pPr marL="109728" lvl="0" indent="0">
              <a:lnSpc>
                <a:spcPct val="80000"/>
              </a:lnSpc>
              <a:buNone/>
            </a:pPr>
            <a:r>
              <a:rPr lang="en-US" sz="2000" dirty="0"/>
              <a:t>@my_decorator </a:t>
            </a:r>
          </a:p>
          <a:p>
            <a:pPr marL="109728" lvl="0" indent="0">
              <a:lnSpc>
                <a:spcPct val="80000"/>
              </a:lnSpc>
              <a:buNone/>
            </a:pPr>
            <a:r>
              <a:rPr lang="en-US" sz="2000" dirty="0"/>
              <a:t>def greet(): </a:t>
            </a:r>
          </a:p>
          <a:p>
            <a:pPr marL="109728" lvl="0" indent="0">
              <a:lnSpc>
                <a:spcPct val="80000"/>
              </a:lnSpc>
              <a:buNone/>
            </a:pPr>
            <a:r>
              <a:rPr lang="en-US" sz="2000" dirty="0"/>
              <a:t>	print("Hello!") </a:t>
            </a:r>
          </a:p>
          <a:p>
            <a:pPr marL="109728" lvl="0" indent="0">
              <a:lnSpc>
                <a:spcPct val="80000"/>
              </a:lnSpc>
              <a:buNone/>
            </a:pPr>
            <a:endParaRPr lang="en-US" sz="2000" dirty="0"/>
          </a:p>
          <a:p>
            <a:pPr marL="109728" lvl="0" indent="0">
              <a:lnSpc>
                <a:spcPct val="80000"/>
              </a:lnSpc>
              <a:buNone/>
            </a:pPr>
            <a:r>
              <a:rPr lang="en-US" sz="2000" dirty="0"/>
              <a:t>greet() # Output: Function is being decorated \n Hello!</a:t>
            </a:r>
            <a:endParaRPr lang="en-GB" sz="2000" dirty="0"/>
          </a:p>
        </p:txBody>
      </p:sp>
      <p:pic>
        <p:nvPicPr>
          <p:cNvPr id="4" name="Picture 5" descr="A blue and yellow snake logo&#10;&#10;Description automatically generated">
            <a:extLst>
              <a:ext uri="{FF2B5EF4-FFF2-40B4-BE49-F238E27FC236}">
                <a16:creationId xmlns:a16="http://schemas.microsoft.com/office/drawing/2014/main" id="{C9A45C7C-C4D5-E853-94AE-A3BB33BF9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010" y="5619865"/>
            <a:ext cx="1465646" cy="82466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7FD2-E861-4F7A-3C9F-72FF173F6D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7003" y="835094"/>
            <a:ext cx="10972800" cy="1066803"/>
          </a:xfrm>
        </p:spPr>
        <p:txBody>
          <a:bodyPr/>
          <a:lstStyle/>
          <a:p>
            <a:pPr lvl="0"/>
            <a:r>
              <a:rPr lang="en-US"/>
              <a:t>Common Use Cases for Decorators</a:t>
            </a:r>
            <a:endParaRPr lang="en-GB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858B4449-06C9-1ACB-1816-ECE8BF82232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23878" y="1901887"/>
            <a:ext cx="11144250" cy="4341872"/>
          </a:xfrm>
        </p:spPr>
        <p:txBody>
          <a:bodyPr/>
          <a:lstStyle/>
          <a:p>
            <a:pPr lvl="0">
              <a:buFont typeface="Wingdings" pitchFamily="2"/>
              <a:buChar char="§"/>
            </a:pPr>
            <a:r>
              <a:rPr lang="en-GB" b="1"/>
              <a:t>Logging</a:t>
            </a:r>
            <a:r>
              <a:rPr lang="en-GB"/>
              <a:t>: Track function calls.</a:t>
            </a:r>
          </a:p>
          <a:p>
            <a:pPr lvl="0">
              <a:buFont typeface="Wingdings" pitchFamily="2"/>
              <a:buChar char="§"/>
            </a:pPr>
            <a:endParaRPr lang="en-GB"/>
          </a:p>
          <a:p>
            <a:pPr lvl="0">
              <a:buFont typeface="Wingdings" pitchFamily="2"/>
              <a:buChar char="§"/>
            </a:pPr>
            <a:r>
              <a:rPr lang="en-GB" b="1"/>
              <a:t>Timing</a:t>
            </a:r>
            <a:r>
              <a:rPr lang="en-GB"/>
              <a:t>: Measure the execution time.</a:t>
            </a:r>
          </a:p>
          <a:p>
            <a:pPr lvl="0">
              <a:buFont typeface="Wingdings" pitchFamily="2"/>
              <a:buChar char="§"/>
            </a:pPr>
            <a:endParaRPr lang="en-GB"/>
          </a:p>
          <a:p>
            <a:pPr lvl="0">
              <a:buFont typeface="Wingdings" pitchFamily="2"/>
              <a:buChar char="§"/>
            </a:pPr>
            <a:r>
              <a:rPr lang="en-GB" b="1"/>
              <a:t>Authorization</a:t>
            </a:r>
            <a:r>
              <a:rPr lang="en-GB"/>
              <a:t>: </a:t>
            </a:r>
            <a:r>
              <a:rPr lang="en-US"/>
              <a:t>Check user permissions before running a function.</a:t>
            </a:r>
          </a:p>
          <a:p>
            <a:pPr lvl="0">
              <a:buFont typeface="Wingdings" pitchFamily="2"/>
              <a:buChar char="§"/>
            </a:pPr>
            <a:endParaRPr lang="en-GB"/>
          </a:p>
          <a:p>
            <a:pPr lvl="0">
              <a:buFont typeface="Wingdings" pitchFamily="2"/>
              <a:buChar char="§"/>
            </a:pPr>
            <a:r>
              <a:rPr lang="en-GB" b="1"/>
              <a:t>Caching</a:t>
            </a:r>
            <a:r>
              <a:rPr lang="en-GB"/>
              <a:t>: </a:t>
            </a:r>
            <a:r>
              <a:rPr lang="en-US"/>
              <a:t>Cache function results to improve performance.</a:t>
            </a:r>
            <a:endParaRPr lang="en-GB"/>
          </a:p>
        </p:txBody>
      </p:sp>
      <p:pic>
        <p:nvPicPr>
          <p:cNvPr id="4" name="Picture 8" descr="A blue and yellow snake logo&#10;&#10;Description automatically generated">
            <a:extLst>
              <a:ext uri="{FF2B5EF4-FFF2-40B4-BE49-F238E27FC236}">
                <a16:creationId xmlns:a16="http://schemas.microsoft.com/office/drawing/2014/main" id="{5054A3A0-AA8A-9377-8123-DBC70EAD8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010" y="5619865"/>
            <a:ext cx="1465646" cy="82466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3728-3C6F-2A2C-F419-85D8287C0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8029" y="714375"/>
            <a:ext cx="10972800" cy="1066803"/>
          </a:xfrm>
        </p:spPr>
        <p:txBody>
          <a:bodyPr/>
          <a:lstStyle/>
          <a:p>
            <a:pPr lvl="0"/>
            <a:r>
              <a:rPr lang="en-GB"/>
              <a:t>Chaining Decorators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291AA-BB84-5106-9C17-EC6E11F9117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5800" y="1818513"/>
            <a:ext cx="10972800" cy="4325112"/>
          </a:xfrm>
        </p:spPr>
        <p:txBody>
          <a:bodyPr/>
          <a:lstStyle/>
          <a:p>
            <a:pPr lvl="0">
              <a:buFont typeface="Wingdings" pitchFamily="2"/>
              <a:buChar char="§"/>
            </a:pPr>
            <a:r>
              <a:rPr lang="en-US"/>
              <a:t>Multiple decorators can be applied to a function by stacking them.</a:t>
            </a:r>
          </a:p>
          <a:p>
            <a:pPr lvl="0">
              <a:buFont typeface="Wingdings" pitchFamily="2"/>
              <a:buChar char="§"/>
            </a:pPr>
            <a:r>
              <a:rPr lang="en-GB"/>
              <a:t>Order of decorators matters.</a:t>
            </a:r>
          </a:p>
          <a:p>
            <a:pPr marL="109728" lvl="0" indent="0">
              <a:buNone/>
            </a:pPr>
            <a:endParaRPr lang="en-GB"/>
          </a:p>
          <a:p>
            <a:pPr marL="109728" lvl="0" indent="0">
              <a:buNone/>
            </a:pPr>
            <a:r>
              <a:rPr lang="en-GB" b="1" u="sng"/>
              <a:t>Example:</a:t>
            </a:r>
          </a:p>
          <a:p>
            <a:pPr marL="109728" lvl="0" indent="0">
              <a:buNone/>
            </a:pPr>
            <a:r>
              <a:rPr lang="en-US"/>
              <a:t>@decorator1 </a:t>
            </a:r>
          </a:p>
          <a:p>
            <a:pPr marL="109728" lvl="0" indent="0">
              <a:buNone/>
            </a:pPr>
            <a:r>
              <a:rPr lang="en-US"/>
              <a:t>@decorator2 </a:t>
            </a:r>
          </a:p>
          <a:p>
            <a:pPr marL="109728" lvl="0" indent="0">
              <a:buNone/>
            </a:pPr>
            <a:r>
              <a:rPr lang="en-US"/>
              <a:t>def my_function(): </a:t>
            </a:r>
          </a:p>
          <a:p>
            <a:pPr marL="109728" lvl="0" indent="0">
              <a:buNone/>
            </a:pPr>
            <a:r>
              <a:rPr lang="en-US"/>
              <a:t>	pass</a:t>
            </a:r>
            <a:endParaRPr lang="en-GB"/>
          </a:p>
        </p:txBody>
      </p:sp>
      <p:pic>
        <p:nvPicPr>
          <p:cNvPr id="4" name="Picture 3" descr="A blue and yellow snake logo&#10;&#10;Description automatically generated">
            <a:extLst>
              <a:ext uri="{FF2B5EF4-FFF2-40B4-BE49-F238E27FC236}">
                <a16:creationId xmlns:a16="http://schemas.microsoft.com/office/drawing/2014/main" id="{A168C135-D01F-D1AA-8B82-6C8F68EED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010" y="5619865"/>
            <a:ext cx="1465646" cy="82466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9" descr="A diagram of a computer generation&#10;&#10;Description automatically generated with medium confidence">
            <a:extLst>
              <a:ext uri="{FF2B5EF4-FFF2-40B4-BE49-F238E27FC236}">
                <a16:creationId xmlns:a16="http://schemas.microsoft.com/office/drawing/2014/main" id="{AFA53784-5534-4D2B-E606-685C5DFED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29266" y="1983324"/>
            <a:ext cx="5384801" cy="4239661"/>
          </a:xfrm>
        </p:spPr>
      </p:pic>
      <p:pic>
        <p:nvPicPr>
          <p:cNvPr id="3" name="Picture 2" descr="A blue and yellow snake logo&#10;&#10;Description automatically generated">
            <a:extLst>
              <a:ext uri="{FF2B5EF4-FFF2-40B4-BE49-F238E27FC236}">
                <a16:creationId xmlns:a16="http://schemas.microsoft.com/office/drawing/2014/main" id="{5ECF32C0-F6CA-AF70-1253-D36D82EB9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8010" y="5619865"/>
            <a:ext cx="1465646" cy="82466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2470E59-07C5-A847-1564-5DB6EB5F6D1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Generator Basics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50718F6-FD7B-D634-DCA5-1A8AEE2F5CF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09603" y="2249424"/>
            <a:ext cx="5384801" cy="4341872"/>
          </a:xfrm>
        </p:spPr>
        <p:txBody>
          <a:bodyPr/>
          <a:lstStyle/>
          <a:p>
            <a:pPr marL="109728" lvl="0" indent="0">
              <a:buNone/>
            </a:pPr>
            <a:r>
              <a:rPr lang="en-GB"/>
              <a:t>What are Generators?</a:t>
            </a:r>
          </a:p>
          <a:p>
            <a:pPr marL="109728" lvl="0" indent="0">
              <a:buNone/>
            </a:pPr>
            <a:endParaRPr lang="en-GB"/>
          </a:p>
          <a:p>
            <a:pPr lvl="0">
              <a:buFont typeface="Wingdings" pitchFamily="2"/>
              <a:buChar char="§"/>
            </a:pPr>
            <a:r>
              <a:rPr lang="en-US"/>
              <a:t>Generators are functions that produce a sequence of results lazily (one at a time).</a:t>
            </a:r>
          </a:p>
          <a:p>
            <a:pPr lvl="0">
              <a:buFont typeface="Wingdings" pitchFamily="2"/>
              <a:buChar char="§"/>
            </a:pPr>
            <a:r>
              <a:rPr lang="en-GB"/>
              <a:t>They use the </a:t>
            </a:r>
            <a:r>
              <a:rPr lang="en-GB" b="1"/>
              <a:t>yield </a:t>
            </a:r>
            <a:r>
              <a:rPr lang="en-US"/>
              <a:t>keyword to return values one by one.</a:t>
            </a:r>
          </a:p>
          <a:p>
            <a:pPr lvl="0">
              <a:buFont typeface="Wingdings" pitchFamily="2"/>
              <a:buChar char="§"/>
            </a:pPr>
            <a:r>
              <a:rPr lang="en-US"/>
              <a:t>Unlike regular functions that return a value and terminate, generators can yield multiple values on demand.</a:t>
            </a:r>
            <a:endParaRPr lang="en-GB" b="1"/>
          </a:p>
          <a:p>
            <a:pPr marL="109728" lvl="0" indent="0">
              <a:buNone/>
            </a:pPr>
            <a:endParaRPr lang="en-GB"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258E490-DCC6-7BBA-31B9-9F94A810845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3" y="1363013"/>
            <a:ext cx="10972800" cy="4325112"/>
          </a:xfrm>
        </p:spPr>
        <p:txBody>
          <a:bodyPr/>
          <a:lstStyle/>
          <a:p>
            <a:pPr marL="109728" lvl="0" indent="0">
              <a:buNone/>
            </a:pPr>
            <a:r>
              <a:rPr lang="en-GB" dirty="0"/>
              <a:t>Why Use Generator?</a:t>
            </a:r>
          </a:p>
          <a:p>
            <a:pPr marL="109728" lvl="0" indent="0">
              <a:buNone/>
            </a:pPr>
            <a:endParaRPr lang="en-GB" dirty="0"/>
          </a:p>
          <a:p>
            <a:pPr lvl="0">
              <a:buFont typeface="Wingdings" pitchFamily="2"/>
              <a:buChar char="§"/>
            </a:pPr>
            <a:r>
              <a:rPr lang="en-GB" dirty="0"/>
              <a:t>Memory Efficiency</a:t>
            </a:r>
          </a:p>
          <a:p>
            <a:pPr lvl="0">
              <a:buFont typeface="Wingdings" pitchFamily="2"/>
              <a:buChar char="§"/>
            </a:pPr>
            <a:r>
              <a:rPr lang="en-GB" dirty="0"/>
              <a:t>Lazy Evaluation</a:t>
            </a:r>
          </a:p>
          <a:p>
            <a:pPr lvl="0">
              <a:buFont typeface="Wingdings" pitchFamily="2"/>
              <a:buChar char="§"/>
            </a:pPr>
            <a:r>
              <a:rPr lang="en-GB" dirty="0"/>
              <a:t>Readable Code</a:t>
            </a:r>
          </a:p>
          <a:p>
            <a:pPr lvl="0">
              <a:buFont typeface="Wingdings" pitchFamily="2"/>
              <a:buChar char="§"/>
            </a:pPr>
            <a:r>
              <a:rPr lang="en-GB" dirty="0"/>
              <a:t>Pipeline Processing ….</a:t>
            </a:r>
          </a:p>
        </p:txBody>
      </p:sp>
      <p:pic>
        <p:nvPicPr>
          <p:cNvPr id="3" name="Picture 5" descr="A blue and yellow snake logo&#10;&#10;Description automatically generated">
            <a:extLst>
              <a:ext uri="{FF2B5EF4-FFF2-40B4-BE49-F238E27FC236}">
                <a16:creationId xmlns:a16="http://schemas.microsoft.com/office/drawing/2014/main" id="{B0DE63C7-BE6D-696B-A0BA-11D443348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010" y="5619865"/>
            <a:ext cx="1465646" cy="82466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raining presentatio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%7b8C97E1F6-4FC6-45B7-9622-8DF972AE3B45%7dtf03460604_win32</Template>
  <TotalTime>0</TotalTime>
  <Words>994</Words>
  <Application>Microsoft Office PowerPoint</Application>
  <PresentationFormat>Widescreen</PresentationFormat>
  <Paragraphs>168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Aptos</vt:lpstr>
      <vt:lpstr>Arial</vt:lpstr>
      <vt:lpstr>Calibri</vt:lpstr>
      <vt:lpstr>Georgia</vt:lpstr>
      <vt:lpstr>Wingdings</vt:lpstr>
      <vt:lpstr>Wingdings 2</vt:lpstr>
      <vt:lpstr>Training presentation</vt:lpstr>
      <vt:lpstr>Understanding Key Python Concepts</vt:lpstr>
      <vt:lpstr>Topics</vt:lpstr>
      <vt:lpstr>Decorator Basics</vt:lpstr>
      <vt:lpstr>PowerPoint Presentation</vt:lpstr>
      <vt:lpstr>Create Custom Decorators:</vt:lpstr>
      <vt:lpstr>Common Use Cases for Decorators</vt:lpstr>
      <vt:lpstr>Chaining Decorators</vt:lpstr>
      <vt:lpstr>Generator Basics</vt:lpstr>
      <vt:lpstr>PowerPoint Presentation</vt:lpstr>
      <vt:lpstr>Creating Generators</vt:lpstr>
      <vt:lpstr>Iterating with Generators</vt:lpstr>
      <vt:lpstr>Generator Expressions</vt:lpstr>
      <vt:lpstr>Use Cases for Generators</vt:lpstr>
      <vt:lpstr>Combining *args and **kwargs</vt:lpstr>
      <vt:lpstr>**kwargs</vt:lpstr>
      <vt:lpstr>PEP 8: Writing Clean and Readable Code</vt:lpstr>
      <vt:lpstr>Code Organization</vt:lpstr>
      <vt:lpstr>Documentation</vt:lpstr>
      <vt:lpstr>PowerPoint Presentation</vt:lpstr>
      <vt:lpstr>Thank You….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saba fatima</dc:creator>
  <cp:lastModifiedBy>saba fatima</cp:lastModifiedBy>
  <cp:revision>8</cp:revision>
  <dcterms:created xsi:type="dcterms:W3CDTF">2025-02-06T14:46:22Z</dcterms:created>
  <dcterms:modified xsi:type="dcterms:W3CDTF">2025-02-07T09:14:18Z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