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6" r:id="rId8"/>
    <p:sldId id="261" r:id="rId9"/>
    <p:sldId id="263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8467" y="0"/>
            <a:ext cx="12200467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Code%20Base.docx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Code%20Base.docx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Code%20Base.docx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63750" y="1373505"/>
            <a:ext cx="9211945" cy="1410970"/>
          </a:xfrm>
        </p:spPr>
        <p:txBody>
          <a:bodyPr/>
          <a:p>
            <a:r>
              <a:rPr lang="en-US" altLang="en-US" sz="4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charset="0"/>
                <a:cs typeface="Calibri Light" panose="020F0302020204030204" charset="0"/>
              </a:rPr>
              <a:t>Scala Concurrency and Parallelism</a:t>
            </a:r>
            <a:endParaRPr lang="en-US" altLang="en-US" sz="4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 Light" panose="020F0302020204030204" charset="0"/>
              <a:cs typeface="Calibri Light" panose="020F030202020403020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73370" y="2927350"/>
            <a:ext cx="5908675" cy="766445"/>
          </a:xfrm>
        </p:spPr>
        <p:txBody>
          <a:bodyPr/>
          <a:p>
            <a:r>
              <a:rPr lang="en-GB" altLang="en-US"/>
              <a:t>Presenter &gt; Augustine Zachary</a:t>
            </a:r>
            <a:endParaRPr lang="en-GB" altLang="en-US"/>
          </a:p>
        </p:txBody>
      </p:sp>
      <p:pic>
        <p:nvPicPr>
          <p:cNvPr id="4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8952230" y="5981700"/>
            <a:ext cx="2743200" cy="81407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Threads and the JVM Memory Model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29970"/>
            <a:ext cx="10972800" cy="5600065"/>
          </a:xfrm>
        </p:spPr>
        <p:txBody>
          <a:bodyPr/>
          <a:p>
            <a:pPr marL="0" indent="0">
              <a:buNone/>
            </a:pPr>
            <a:r>
              <a:rPr lang="en-US" altLang="en-US" sz="3000"/>
              <a:t>Scala runs on the Java Virtual Machine (JVM), which </a:t>
            </a:r>
            <a:endParaRPr lang="en-US" altLang="en-US" sz="3000"/>
          </a:p>
          <a:p>
            <a:pPr marL="0" indent="0">
              <a:buNone/>
            </a:pPr>
            <a:r>
              <a:rPr lang="en-US" altLang="en-US" sz="3000"/>
              <a:t>provides built-in support for multi-threading using Java’s thread model.</a:t>
            </a:r>
            <a:endParaRPr lang="en-US" altLang="en-US" sz="3000"/>
          </a:p>
          <a:p>
            <a:pPr marL="0" indent="0">
              <a:lnSpc>
                <a:spcPct val="10000"/>
              </a:lnSpc>
              <a:buNone/>
            </a:pPr>
            <a:endParaRPr lang="en-US" altLang="en-US"/>
          </a:p>
          <a:p>
            <a:pPr marL="0" indent="0">
              <a:buNone/>
            </a:pPr>
            <a:r>
              <a:rPr lang="en-US" altLang="en-US" sz="2400" b="1"/>
              <a:t>Threads Basics</a:t>
            </a:r>
            <a:endParaRPr lang="en-US" altLang="en-US" sz="2400" b="1"/>
          </a:p>
          <a:p>
            <a:r>
              <a:rPr lang="en-US" altLang="en-US" sz="2400"/>
              <a:t>A Thread is the smallest unit of execution in a program.</a:t>
            </a:r>
            <a:endParaRPr lang="en-US" altLang="en-US" sz="2400"/>
          </a:p>
          <a:p>
            <a:r>
              <a:rPr lang="en-US" altLang="en-US" sz="2400"/>
              <a:t>The JVM Memory Model ensures proper visibility of shared variables between threads.</a:t>
            </a:r>
            <a:endParaRPr lang="en-US" altLang="en-US" sz="2400"/>
          </a:p>
          <a:p>
            <a:r>
              <a:rPr lang="en-US" altLang="en-US" sz="2400"/>
              <a:t>Java provides Thread and Runnable, but these are low-level abstractions.</a:t>
            </a:r>
            <a:endParaRPr lang="en-US" altLang="en-US" sz="2400"/>
          </a:p>
          <a:p>
            <a:pPr marL="0" indent="0">
              <a:lnSpc>
                <a:spcPct val="30000"/>
              </a:lnSpc>
              <a:buNone/>
            </a:pPr>
            <a:endParaRPr lang="en-US" altLang="en-US" sz="2400"/>
          </a:p>
          <a:p>
            <a:pPr marL="0" indent="0">
              <a:buNone/>
            </a:pPr>
            <a:r>
              <a:rPr lang="en-US" altLang="en-US" sz="2400" b="1"/>
              <a:t>Scala and Java Threads</a:t>
            </a:r>
            <a:endParaRPr lang="en-US" altLang="en-US" sz="2400" b="1"/>
          </a:p>
          <a:p>
            <a:pPr marL="0" indent="0">
              <a:buNone/>
            </a:pPr>
            <a:r>
              <a:rPr lang="en-US" altLang="en-US" sz="2000"/>
              <a:t>While Java-style threading works, </a:t>
            </a:r>
            <a:r>
              <a:rPr lang="en-US" altLang="en-US" sz="2000" i="1" u="sng"/>
              <a:t>Scala provides higher-level abstractions to manage concurrency more effectively.</a:t>
            </a:r>
            <a:r>
              <a:rPr lang="en-GB" altLang="en-US" sz="2000" i="1" u="sng"/>
              <a:t> </a:t>
            </a:r>
            <a:r>
              <a:rPr lang="en-US" altLang="en-US" sz="2000">
                <a:sym typeface="+mn-ea"/>
              </a:rPr>
              <a:t>Scala, being a JVM language, can directly use Java’s threading model</a:t>
            </a:r>
            <a:r>
              <a:rPr lang="en-GB" altLang="en-US" sz="2000">
                <a:sym typeface="+mn-ea"/>
              </a:rPr>
              <a:t> - </a:t>
            </a:r>
            <a:r>
              <a:rPr lang="en-GB" altLang="en-US" sz="2000">
                <a:sym typeface="+mn-ea"/>
                <a:hlinkClick r:id="rId1" tooltip="" action="ppaction://hlinkfile"/>
              </a:rPr>
              <a:t>Go to code</a:t>
            </a:r>
            <a:endParaRPr lang="en-GB" altLang="en-US" sz="2000" i="1" u="sng"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Scala Futures and Promises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51865"/>
            <a:ext cx="10972800" cy="5807710"/>
          </a:xfrm>
        </p:spPr>
        <p:txBody>
          <a:bodyPr/>
          <a:p>
            <a:r>
              <a:rPr lang="en-US" altLang="en-US"/>
              <a:t>Future and Promise are key components of </a:t>
            </a:r>
            <a:endParaRPr lang="en-US" altLang="en-US"/>
          </a:p>
          <a:p>
            <a:pPr marL="0" indent="298450">
              <a:buNone/>
            </a:pPr>
            <a:r>
              <a:rPr lang="en-US" altLang="en-US"/>
              <a:t>Scala’s concurrency framework</a:t>
            </a:r>
            <a:r>
              <a:rPr lang="en-GB" altLang="en-US"/>
              <a:t>.</a:t>
            </a:r>
            <a:endParaRPr lang="en-GB" altLang="en-US"/>
          </a:p>
          <a:p>
            <a:pPr marL="0" indent="36195" algn="just" eaLnBrk="1" latinLnBrk="0" hangingPunct="1">
              <a:lnSpc>
                <a:spcPct val="40000"/>
              </a:lnSpc>
              <a:spcBef>
                <a:spcPts val="0"/>
              </a:spcBef>
              <a:buNone/>
            </a:pPr>
            <a:endParaRPr lang="en-US" altLang="en-US"/>
          </a:p>
          <a:p>
            <a:pPr marL="0" indent="298450">
              <a:buNone/>
            </a:pPr>
            <a:r>
              <a:rPr lang="en-US" altLang="en-US" sz="2800" b="1"/>
              <a:t>Futures</a:t>
            </a:r>
            <a:endParaRPr lang="en-US" altLang="en-US" sz="2800" b="1"/>
          </a:p>
          <a:p>
            <a:pPr marL="307340" indent="-8890">
              <a:buNone/>
            </a:pPr>
            <a:r>
              <a:rPr lang="en-GB" altLang="en-US" sz="2800"/>
              <a:t>R</a:t>
            </a:r>
            <a:r>
              <a:rPr lang="en-US" altLang="en-US" sz="2800"/>
              <a:t>epresents a value that will be available at some point in the future.</a:t>
            </a:r>
            <a:endParaRPr lang="en-US" altLang="en-US" sz="2800"/>
          </a:p>
          <a:p>
            <a:pPr marL="307340" indent="-8890">
              <a:lnSpc>
                <a:spcPct val="10000"/>
              </a:lnSpc>
              <a:buNone/>
            </a:pPr>
            <a:endParaRPr lang="en-US" altLang="en-US"/>
          </a:p>
          <a:p>
            <a:pPr marL="0" indent="298450">
              <a:buNone/>
            </a:pPr>
            <a:r>
              <a:rPr lang="en-US" altLang="en-US" sz="2800" b="1"/>
              <a:t>Creating a Future</a:t>
            </a:r>
            <a:endParaRPr lang="en-US" altLang="en-US" sz="2800" b="1"/>
          </a:p>
          <a:p>
            <a:pPr marL="0" indent="298450">
              <a:buNone/>
            </a:pPr>
            <a:r>
              <a:rPr lang="en-US" altLang="en-US" sz="2800"/>
              <a:t>Scala provides Future in the </a:t>
            </a:r>
            <a:r>
              <a:rPr lang="en-US" altLang="en-US" sz="2800">
                <a:latin typeface="Calibri Light" panose="020F0302020204030204" charset="0"/>
                <a:cs typeface="Calibri Light" panose="020F0302020204030204" charset="0"/>
              </a:rPr>
              <a:t>scala.concurrent</a:t>
            </a:r>
            <a:r>
              <a:rPr lang="en-US" altLang="en-US" sz="2800"/>
              <a:t> package:</a:t>
            </a:r>
            <a:endParaRPr lang="en-US" altLang="en-US" sz="2800"/>
          </a:p>
          <a:p>
            <a:pPr marL="0" indent="298450">
              <a:lnSpc>
                <a:spcPct val="20000"/>
              </a:lnSpc>
              <a:buNone/>
            </a:pPr>
            <a:endParaRPr lang="en-US" altLang="en-US" sz="2800"/>
          </a:p>
          <a:p>
            <a:pPr marL="0" indent="298450">
              <a:buNone/>
            </a:pPr>
            <a:r>
              <a:rPr lang="en-US" altLang="en-US" sz="2800" b="1"/>
              <a:t>Composing Futures</a:t>
            </a:r>
            <a:endParaRPr lang="en-US" altLang="en-US" sz="2800" b="1"/>
          </a:p>
          <a:p>
            <a:pPr marL="0" indent="298450">
              <a:buNone/>
            </a:pPr>
            <a:r>
              <a:rPr lang="en-US" altLang="en-US" sz="2800"/>
              <a:t>Futures can be composed using </a:t>
            </a:r>
            <a:r>
              <a:rPr lang="en-US" altLang="en-US" sz="2800">
                <a:latin typeface="Calibri Light" panose="020F0302020204030204" charset="0"/>
                <a:cs typeface="Calibri Light" panose="020F0302020204030204" charset="0"/>
              </a:rPr>
              <a:t>map, flatMap</a:t>
            </a:r>
            <a:r>
              <a:rPr lang="en-US" altLang="en-US" sz="2800"/>
              <a:t>, and </a:t>
            </a:r>
            <a:r>
              <a:rPr lang="en-US" altLang="en-US" sz="2800">
                <a:latin typeface="Calibri Light" panose="020F0302020204030204" charset="0"/>
                <a:cs typeface="Calibri Light" panose="020F0302020204030204" charset="0"/>
              </a:rPr>
              <a:t>recover</a:t>
            </a:r>
            <a:r>
              <a:rPr lang="en-GB" altLang="en-US" sz="2800">
                <a:latin typeface="Calibri Light" panose="020F0302020204030204" charset="0"/>
                <a:cs typeface="Calibri Light" panose="020F0302020204030204" charset="0"/>
              </a:rPr>
              <a:t>.</a:t>
            </a:r>
            <a:endParaRPr lang="en-GB" altLang="en-US" sz="2800">
              <a:latin typeface="Calibri Light" panose="020F0302020204030204" charset="0"/>
              <a:cs typeface="Calibri Light" panose="020F0302020204030204" charset="0"/>
            </a:endParaRPr>
          </a:p>
          <a:p>
            <a:pPr marL="0" indent="298450">
              <a:buNone/>
            </a:pPr>
            <a:r>
              <a:rPr lang="en-GB" altLang="en-US" sz="2800">
                <a:latin typeface="Calibri Light" panose="020F0302020204030204" charset="0"/>
                <a:cs typeface="Calibri Light" panose="020F0302020204030204" charset="0"/>
                <a:hlinkClick r:id="rId1" tooltip="" action="ppaction://hlinkfile"/>
              </a:rPr>
              <a:t>Go to code</a:t>
            </a:r>
            <a:endParaRPr lang="en-US" altLang="en-US" sz="2800"/>
          </a:p>
          <a:p>
            <a:pPr marL="0" indent="298450">
              <a:buNone/>
            </a:pPr>
            <a:endParaRPr lang="en-US" altLang="en-US"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Parallel Collections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60120"/>
            <a:ext cx="10972800" cy="5600700"/>
          </a:xfrm>
        </p:spPr>
        <p:txBody>
          <a:bodyPr/>
          <a:p>
            <a:r>
              <a:rPr lang="en-US" altLang="en-US"/>
              <a:t>Scala provides parallel collections to perform </a:t>
            </a:r>
            <a:endParaRPr lang="en-US" altLang="en-US"/>
          </a:p>
          <a:p>
            <a:pPr marL="0" indent="350520">
              <a:buNone/>
            </a:pPr>
            <a:r>
              <a:rPr lang="en-US" altLang="en-US"/>
              <a:t>operations in parallel:</a:t>
            </a:r>
            <a:endParaRPr lang="en-US" altLang="en-US"/>
          </a:p>
          <a:p>
            <a:pPr marL="0" indent="350520" eaLnBrk="1" latinLnBrk="0" hangingPunct="1">
              <a:lnSpc>
                <a:spcPct val="3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en-US"/>
          </a:p>
          <a:p>
            <a:pPr marL="0" indent="350520">
              <a:buNone/>
            </a:pPr>
            <a:r>
              <a:rPr lang="en-GB" altLang="en-US" u="sng"/>
              <a:t>Source code</a:t>
            </a:r>
            <a:endParaRPr lang="en-US" altLang="en-US"/>
          </a:p>
          <a:p>
            <a:r>
              <a:rPr lang="en-US" altLang="en-US"/>
              <a:t>val numbers = (1 to 10).par</a:t>
            </a:r>
            <a:endParaRPr lang="en-US" altLang="en-US"/>
          </a:p>
          <a:p>
            <a:r>
              <a:rPr lang="en-US" altLang="en-US"/>
              <a:t>val doubledNumbers = numbers.map(_ * 2)</a:t>
            </a:r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  <p:graphicFrame>
        <p:nvGraphicFramePr>
          <p:cNvPr id="4" name="Table 3"/>
          <p:cNvGraphicFramePr/>
          <p:nvPr>
            <p:custDataLst>
              <p:tags r:id="rId1"/>
            </p:custDataLst>
          </p:nvPr>
        </p:nvGraphicFramePr>
        <p:xfrm>
          <a:off x="1043305" y="4373245"/>
          <a:ext cx="8794750" cy="2403475"/>
        </p:xfrm>
        <a:graphic>
          <a:graphicData uri="http://schemas.openxmlformats.org/drawingml/2006/table">
            <a:tbl>
              <a:tblPr/>
              <a:tblGrid>
                <a:gridCol w="8794750"/>
              </a:tblGrid>
              <a:tr h="467995">
                <a:tc>
                  <a:txBody>
                    <a:bodyPr/>
                    <a:p>
                      <a:pPr marL="0" indent="0" algn="just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sz="2400" b="1">
                          <a:latin typeface="Century Gothic" panose="020B0502020202020204" charset="0"/>
                          <a:ea typeface="等线"/>
                          <a:cs typeface="Century Gothic" panose="020B0502020202020204" charset="0"/>
                        </a:rPr>
                        <a:t>Key Notes</a:t>
                      </a:r>
                      <a:endParaRPr sz="2400" b="1">
                        <a:latin typeface="Century Gothic" panose="020B0502020202020204" charset="0"/>
                        <a:ea typeface="等线"/>
                        <a:cs typeface="Century Gothic" panose="020B0502020202020204" charset="0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7995">
                <a:tc>
                  <a:txBody>
                    <a:bodyPr/>
                    <a:p>
                      <a:pPr marL="0" indent="0" algn="just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altLang="en-US" sz="1800" b="0">
                          <a:latin typeface="Century Gothic" panose="020B0502020202020204" charset="0"/>
                          <a:ea typeface="等线"/>
                          <a:cs typeface="Century Gothic" panose="020B0502020202020204" charset="0"/>
                        </a:rPr>
                        <a:t>par converts a normal collection into a parallel collection.</a:t>
                      </a:r>
                      <a:endParaRPr lang="en-US" altLang="en-US" sz="1800" b="0">
                        <a:latin typeface="Century Gothic" panose="020B0502020202020204" charset="0"/>
                        <a:ea typeface="等线"/>
                        <a:cs typeface="Century Gothic" panose="020B0502020202020204" charset="0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7995">
                <a:tc>
                  <a:txBody>
                    <a:bodyPr/>
                    <a:p>
                      <a:pPr marL="0" indent="0" algn="just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altLang="en-US" sz="1800" b="0">
                          <a:latin typeface="Century Gothic" panose="020B0502020202020204" charset="0"/>
                          <a:ea typeface="等线"/>
                          <a:cs typeface="Century Gothic" panose="020B0502020202020204" charset="0"/>
                        </a:rPr>
                        <a:t>Operations on parallel collections run concurrently on multiple CPU cores.</a:t>
                      </a:r>
                      <a:endParaRPr lang="en-US" altLang="en-US" sz="1800" b="0">
                        <a:latin typeface="Century Gothic" panose="020B0502020202020204" charset="0"/>
                        <a:ea typeface="等线"/>
                        <a:cs typeface="Century Gothic" panose="020B0502020202020204" charset="0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50850">
                <a:tc>
                  <a:txBody>
                    <a:bodyPr/>
                    <a:p>
                      <a:pPr marL="0" indent="0" algn="just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altLang="en-US" sz="1800" b="0" i="1">
                          <a:latin typeface="Century Gothic" panose="020B0502020202020204" charset="0"/>
                          <a:ea typeface="等线"/>
                          <a:cs typeface="Century Gothic" panose="020B0502020202020204" charset="0"/>
                        </a:rPr>
                        <a:t>Downside: Overhead from managing threads may make it inefficient for </a:t>
                      </a:r>
                      <a:r>
                        <a:rPr lang="en-GB" altLang="en-US" sz="1800" b="0" i="1">
                          <a:latin typeface="Century Gothic" panose="020B0502020202020204" charset="0"/>
                          <a:ea typeface="等线"/>
                          <a:cs typeface="Century Gothic" panose="020B0502020202020204" charset="0"/>
                        </a:rPr>
                        <a:t>      </a:t>
                      </a:r>
                      <a:r>
                        <a:rPr lang="en-US" altLang="en-US" sz="1800" b="0" i="1">
                          <a:latin typeface="Century Gothic" panose="020B0502020202020204" charset="0"/>
                          <a:ea typeface="等线"/>
                          <a:cs typeface="Century Gothic" panose="020B0502020202020204" charset="0"/>
                        </a:rPr>
                        <a:t>small tasks.</a:t>
                      </a:r>
                      <a:endParaRPr lang="en-US" altLang="en-US" sz="1800" b="0" i="1">
                        <a:latin typeface="Century Gothic" panose="020B0502020202020204" charset="0"/>
                        <a:ea typeface="等线"/>
                        <a:cs typeface="Century Gothic" panose="020B0502020202020204" charset="0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Actors Model with Akka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GB" altLang="en-US"/>
              <a:t> Actor Model is a concurrency approah where entities called Actors communicate via message passing. AKKA is most popularly actor-based framework used in scala.</a:t>
            </a:r>
            <a:endParaRPr lang="en-GB" altLang="en-US"/>
          </a:p>
          <a:p>
            <a:pPr marL="0" indent="0">
              <a:buNone/>
            </a:pPr>
            <a:endParaRPr lang="en-GB" altLang="en-US"/>
          </a:p>
          <a:p>
            <a:r>
              <a:rPr lang="en-GB" altLang="en-US"/>
              <a:t> Why Akka?</a:t>
            </a:r>
            <a:endParaRPr lang="en-GB" altLang="en-US"/>
          </a:p>
          <a:p>
            <a:pPr lvl="1"/>
            <a:r>
              <a:rPr lang="en-GB" altLang="en-US" sz="2800"/>
              <a:t> Eliminates shared state issues</a:t>
            </a:r>
            <a:endParaRPr lang="en-GB" altLang="en-US" sz="2800"/>
          </a:p>
          <a:p>
            <a:pPr lvl="1"/>
            <a:r>
              <a:rPr lang="en-GB" altLang="en-US" sz="2800"/>
              <a:t> Avoids thread safety concerns</a:t>
            </a:r>
            <a:endParaRPr lang="en-GB" altLang="en-US" sz="2800"/>
          </a:p>
          <a:p>
            <a:pPr lvl="1"/>
            <a:r>
              <a:rPr lang="en-GB" altLang="en-US" sz="2800"/>
              <a:t> Scales easily across multiple machines.</a:t>
            </a:r>
            <a:endParaRPr lang="en-GB" altLang="en-US" sz="2400">
              <a:hlinkClick r:id="rId1" action="ppaction://hlinkfile"/>
            </a:endParaRPr>
          </a:p>
          <a:p>
            <a:pPr marL="0" indent="457200">
              <a:buNone/>
            </a:pPr>
            <a:r>
              <a:rPr lang="en-GB" altLang="en-US" sz="2400">
                <a:hlinkClick r:id="rId1" action="ppaction://hlinkfile"/>
              </a:rPr>
              <a:t>Go to code</a:t>
            </a:r>
            <a:r>
              <a:rPr lang="en-GB" altLang="en-US"/>
              <a:t> </a:t>
            </a:r>
            <a:endParaRPr lang="en-GB" altLang="en-US"/>
          </a:p>
          <a:p>
            <a:pPr marL="0" indent="457200">
              <a:buNone/>
            </a:pPr>
            <a:endParaRPr lang="en-GB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graphicFrame>
        <p:nvGraphicFramePr>
          <p:cNvPr id="5" name="Table 4"/>
          <p:cNvGraphicFramePr/>
          <p:nvPr>
            <p:custDataLst>
              <p:tags r:id="rId1"/>
            </p:custDataLst>
          </p:nvPr>
        </p:nvGraphicFramePr>
        <p:xfrm>
          <a:off x="6343015" y="3632200"/>
          <a:ext cx="5520690" cy="4184650"/>
        </p:xfrm>
        <a:graphic>
          <a:graphicData uri="http://schemas.openxmlformats.org/drawingml/2006/table">
            <a:tbl>
              <a:tblPr/>
              <a:tblGrid>
                <a:gridCol w="1099820"/>
                <a:gridCol w="1610360"/>
                <a:gridCol w="1577340"/>
                <a:gridCol w="1233170"/>
              </a:tblGrid>
              <a:tr h="591820">
                <a:tc>
                  <a:txBody>
                    <a:bodyPr/>
                    <a:p>
                      <a:pPr marL="40005" indent="0" algn="l"/>
                      <a:endParaRPr sz="1200" b="1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marL="9525" marR="9525" marT="9525" marB="9525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40005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sz="120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marL="9525" marR="9525" marT="9525" marB="9525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40005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sz="110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marL="9525" marR="9525" marT="9525" marB="9525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40005" indent="0" algn="l"/>
                      <a:endParaRPr sz="900" b="0"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9525" marR="9525" marT="9525" marB="9525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/>
          <p:nvPr>
            <p:custDataLst>
              <p:tags r:id="rId2"/>
            </p:custDataLst>
          </p:nvPr>
        </p:nvGraphicFramePr>
        <p:xfrm>
          <a:off x="462915" y="1294130"/>
          <a:ext cx="9810750" cy="4909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2390"/>
                <a:gridCol w="2404745"/>
                <a:gridCol w="2293620"/>
                <a:gridCol w="2499995"/>
              </a:tblGrid>
              <a:tr h="640080">
                <a:tc>
                  <a:txBody>
                    <a:bodyPr/>
                    <a:p>
                      <a:pPr marL="40005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 b="1">
                          <a:latin typeface="Arial Black" panose="020B0A04020102020204" charset="0"/>
                          <a:ea typeface="SimSun" panose="02010600030101010101" pitchFamily="2" charset="-122"/>
                          <a:cs typeface="Arial Black" panose="020B0A04020102020204" charset="0"/>
                        </a:rPr>
                        <a:t>Feature</a:t>
                      </a:r>
                      <a:endParaRPr sz="1800" b="1">
                        <a:latin typeface="Arial Black" panose="020B0A04020102020204" charset="0"/>
                        <a:ea typeface="SimSun" panose="02010600030101010101" pitchFamily="2" charset="-122"/>
                        <a:cs typeface="Arial Black" panose="020B0A04020102020204" charset="0"/>
                      </a:endParaRPr>
                    </a:p>
                  </a:txBody>
                  <a:tcPr marL="9525" marR="9525" marT="9525" marB="9525" anchor="ctr" anchorCtr="0"/>
                </a:tc>
                <a:tc>
                  <a:txBody>
                    <a:bodyPr/>
                    <a:p>
                      <a:pPr marL="40005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 b="1">
                          <a:latin typeface="Arial Black" panose="020B0A04020102020204" charset="0"/>
                          <a:ea typeface="SimSun" panose="02010600030101010101" pitchFamily="2" charset="-122"/>
                          <a:cs typeface="Arial Black" panose="020B0A04020102020204" charset="0"/>
                        </a:rPr>
                        <a:t>Java </a:t>
                      </a:r>
                      <a:endParaRPr sz="1800" b="1">
                        <a:latin typeface="Arial Black" panose="020B0A04020102020204" charset="0"/>
                        <a:ea typeface="SimSun" panose="02010600030101010101" pitchFamily="2" charset="-122"/>
                        <a:cs typeface="Arial Black" panose="020B0A04020102020204" charset="0"/>
                      </a:endParaRPr>
                    </a:p>
                    <a:p>
                      <a:pPr marL="40005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 b="1">
                          <a:latin typeface="Arial Black" panose="020B0A04020102020204" charset="0"/>
                          <a:ea typeface="SimSun" panose="02010600030101010101" pitchFamily="2" charset="-122"/>
                          <a:cs typeface="Arial Black" panose="020B0A04020102020204" charset="0"/>
                        </a:rPr>
                        <a:t>(Low-Level)</a:t>
                      </a:r>
                      <a:endParaRPr sz="1800" b="1">
                        <a:latin typeface="Arial Black" panose="020B0A04020102020204" charset="0"/>
                        <a:ea typeface="SimSun" panose="02010600030101010101" pitchFamily="2" charset="-122"/>
                        <a:cs typeface="Arial Black" panose="020B0A04020102020204" charset="0"/>
                      </a:endParaRPr>
                    </a:p>
                  </a:txBody>
                  <a:tcPr marL="9525" marR="9525" marT="9525" marB="9525" anchor="ctr" anchorCtr="0"/>
                </a:tc>
                <a:tc>
                  <a:txBody>
                    <a:bodyPr/>
                    <a:p>
                      <a:pPr marL="40005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 b="1">
                          <a:latin typeface="Arial Black" panose="020B0A04020102020204" charset="0"/>
                          <a:ea typeface="SimSun" panose="02010600030101010101" pitchFamily="2" charset="-122"/>
                          <a:cs typeface="Arial Black" panose="020B0A04020102020204" charset="0"/>
                        </a:rPr>
                        <a:t>Scala </a:t>
                      </a:r>
                      <a:endParaRPr sz="1800" b="1">
                        <a:latin typeface="Arial Black" panose="020B0A04020102020204" charset="0"/>
                        <a:ea typeface="SimSun" panose="02010600030101010101" pitchFamily="2" charset="-122"/>
                        <a:cs typeface="Arial Black" panose="020B0A04020102020204" charset="0"/>
                      </a:endParaRPr>
                    </a:p>
                    <a:p>
                      <a:pPr marL="40005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 b="1">
                          <a:latin typeface="Arial Black" panose="020B0A04020102020204" charset="0"/>
                          <a:ea typeface="SimSun" panose="02010600030101010101" pitchFamily="2" charset="-122"/>
                          <a:cs typeface="Arial Black" panose="020B0A04020102020204" charset="0"/>
                        </a:rPr>
                        <a:t>(Higher-Level)</a:t>
                      </a:r>
                      <a:endParaRPr sz="1800" b="1">
                        <a:latin typeface="Arial Black" panose="020B0A04020102020204" charset="0"/>
                        <a:ea typeface="SimSun" panose="02010600030101010101" pitchFamily="2" charset="-122"/>
                        <a:cs typeface="Arial Black" panose="020B0A04020102020204" charset="0"/>
                      </a:endParaRPr>
                    </a:p>
                  </a:txBody>
                  <a:tcPr marL="9525" marR="9525" marT="9525" marB="9525" anchor="ctr" anchorCtr="0"/>
                </a:tc>
                <a:tc>
                  <a:txBody>
                    <a:bodyPr/>
                    <a:p>
                      <a:pPr marL="40005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 b="1">
                          <a:latin typeface="Arial Black" panose="020B0A04020102020204" charset="0"/>
                          <a:ea typeface="SimSun" panose="02010600030101010101" pitchFamily="2" charset="-122"/>
                          <a:cs typeface="Arial Black" panose="020B0A04020102020204" charset="0"/>
                        </a:rPr>
                        <a:t>Remarks</a:t>
                      </a:r>
                      <a:endParaRPr sz="1800" b="1">
                        <a:latin typeface="Arial Black" panose="020B0A04020102020204" charset="0"/>
                        <a:ea typeface="SimSun" panose="02010600030101010101" pitchFamily="2" charset="-122"/>
                        <a:cs typeface="Arial Black" panose="020B0A04020102020204" charset="0"/>
                      </a:endParaRPr>
                    </a:p>
                  </a:txBody>
                  <a:tcPr marL="9525" marR="9525" marT="9525" marB="9525" anchor="ctr" anchorCtr="0"/>
                </a:tc>
              </a:tr>
              <a:tr h="748665">
                <a:tc>
                  <a:txBody>
                    <a:bodyPr/>
                    <a:p>
                      <a:pPr marL="40005" indent="0" algn="l"/>
                      <a:r>
                        <a:rPr sz="1800" b="1">
                          <a:latin typeface="Century Gothic" panose="020B0502020202020204" charset="0"/>
                          <a:ea typeface="SimSun" panose="02010600030101010101" pitchFamily="2" charset="-122"/>
                          <a:cs typeface="Century Gothic" panose="020B0502020202020204" charset="0"/>
                          <a:sym typeface="+mn-ea"/>
                        </a:rPr>
                        <a:t>Thread Management</a:t>
                      </a:r>
                      <a:endParaRPr lang="en-US" sz="1800" b="1">
                        <a:latin typeface="Century Gothic" panose="020B0502020202020204" charset="0"/>
                        <a:ea typeface="SimSun" panose="02010600030101010101" pitchFamily="2" charset="-122"/>
                        <a:cs typeface="Century Gothic" panose="020B0502020202020204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marL="40005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600">
                          <a:latin typeface="Century Gothic" panose="020B0502020202020204" charset="0"/>
                          <a:ea typeface="SimSun" panose="02010600030101010101" pitchFamily="2" charset="-122"/>
                          <a:cs typeface="Century Gothic" panose="020B0502020202020204" charset="0"/>
                        </a:rPr>
                        <a:t>Manual (Thread, Runnable)</a:t>
                      </a:r>
                      <a:endParaRPr sz="1600">
                        <a:latin typeface="Century Gothic" panose="020B0502020202020204" charset="0"/>
                        <a:ea typeface="SimSun" panose="02010600030101010101" pitchFamily="2" charset="-122"/>
                        <a:cs typeface="Century Gothic" panose="020B0502020202020204" charset="0"/>
                      </a:endParaRPr>
                    </a:p>
                  </a:txBody>
                  <a:tcPr marL="9525" marR="9525" marT="9525" marB="9525" anchor="ctr" anchorCtr="0"/>
                </a:tc>
                <a:tc>
                  <a:txBody>
                    <a:bodyPr/>
                    <a:p>
                      <a:pPr marL="40005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600">
                          <a:latin typeface="Century Gothic" panose="020B0502020202020204" charset="0"/>
                          <a:ea typeface="SimSun" panose="02010600030101010101" pitchFamily="2" charset="-122"/>
                          <a:cs typeface="Century Gothic" panose="020B0502020202020204" charset="0"/>
                        </a:rPr>
                        <a:t>Automatic (Future, Promise)</a:t>
                      </a:r>
                      <a:endParaRPr sz="1600">
                        <a:latin typeface="Century Gothic" panose="020B0502020202020204" charset="0"/>
                        <a:ea typeface="SimSun" panose="02010600030101010101" pitchFamily="2" charset="-122"/>
                        <a:cs typeface="Century Gothic" panose="020B0502020202020204" charset="0"/>
                      </a:endParaRPr>
                    </a:p>
                  </a:txBody>
                  <a:tcPr marL="9525" marR="9525" marT="9525" marB="9525" anchor="ctr" anchorCtr="0"/>
                </a:tc>
                <a:tc>
                  <a:txBody>
                    <a:bodyPr/>
                    <a:p>
                      <a:pPr marL="40005" indent="0" algn="l"/>
                      <a:r>
                        <a:rPr sz="1600" b="1">
                          <a:solidFill>
                            <a:srgbClr val="C00000"/>
                          </a:solidFill>
                          <a:latin typeface="Century Gothic" panose="020B0502020202020204" charset="0"/>
                          <a:ea typeface="SimSun" panose="02010600030101010101" pitchFamily="2" charset="-122"/>
                          <a:cs typeface="Century Gothic" panose="020B0502020202020204" charset="0"/>
                        </a:rPr>
                        <a:t>Higher-level abstractions:</a:t>
                      </a:r>
                      <a:r>
                        <a:rPr sz="1600" b="1">
                          <a:latin typeface="Century Gothic" panose="020B0502020202020204" charset="0"/>
                          <a:ea typeface="SimSun" panose="02010600030101010101" pitchFamily="2" charset="-122"/>
                          <a:cs typeface="Century Gothic" panose="020B0502020202020204" charset="0"/>
                        </a:rPr>
                        <a:t> </a:t>
                      </a:r>
                      <a:r>
                        <a:rPr sz="1600" b="0">
                          <a:latin typeface="Century Gothic" panose="020B0502020202020204" charset="0"/>
                          <a:ea typeface="SimSun" panose="02010600030101010101" pitchFamily="2" charset="-122"/>
                          <a:cs typeface="Century Gothic" panose="020B0502020202020204" charset="0"/>
                        </a:rPr>
                        <a:t>Future instead of Thread</a:t>
                      </a:r>
                      <a:endParaRPr sz="1600" b="0">
                        <a:latin typeface="Century Gothic" panose="020B0502020202020204" charset="0"/>
                        <a:ea typeface="SimSun" panose="02010600030101010101" pitchFamily="2" charset="-122"/>
                        <a:cs typeface="Century Gothic" panose="020B0502020202020204" charset="0"/>
                      </a:endParaRPr>
                    </a:p>
                  </a:txBody>
                  <a:tcPr marL="9525" marR="9525" marT="9525" marB="9525" anchor="ctr" anchorCtr="0"/>
                </a:tc>
              </a:tr>
              <a:tr h="633730">
                <a:tc>
                  <a:txBody>
                    <a:bodyPr/>
                    <a:p>
                      <a:pPr marL="40005" indent="0" algn="l"/>
                      <a:r>
                        <a:rPr sz="1800" b="1">
                          <a:latin typeface="Century Gothic" panose="020B0502020202020204" charset="0"/>
                          <a:ea typeface="SimSun" panose="02010600030101010101" pitchFamily="2" charset="-122"/>
                          <a:cs typeface="Century Gothic" panose="020B0502020202020204" charset="0"/>
                        </a:rPr>
                        <a:t>Parallel Execution</a:t>
                      </a:r>
                      <a:endParaRPr sz="1800" b="1">
                        <a:latin typeface="Century Gothic" panose="020B0502020202020204" charset="0"/>
                        <a:ea typeface="SimSun" panose="02010600030101010101" pitchFamily="2" charset="-122"/>
                        <a:cs typeface="Century Gothic" panose="020B0502020202020204" charset="0"/>
                      </a:endParaRPr>
                    </a:p>
                  </a:txBody>
                  <a:tcPr marL="9525" marR="9525" marT="9525" marB="9525" anchor="ctr" anchorCtr="0"/>
                </a:tc>
                <a:tc>
                  <a:txBody>
                    <a:bodyPr/>
                    <a:p>
                      <a:pPr marL="40005" indent="0" algn="l"/>
                      <a:r>
                        <a:rPr sz="1600">
                          <a:latin typeface="Century Gothic" panose="020B0502020202020204" charset="0"/>
                          <a:ea typeface="SimSun" panose="02010600030101010101" pitchFamily="2" charset="-122"/>
                          <a:cs typeface="Century Gothic" panose="020B0502020202020204" charset="0"/>
                        </a:rPr>
                        <a:t>parallelStream()</a:t>
                      </a:r>
                      <a:endParaRPr sz="1600">
                        <a:latin typeface="Century Gothic" panose="020B0502020202020204" charset="0"/>
                        <a:ea typeface="SimSun" panose="02010600030101010101" pitchFamily="2" charset="-122"/>
                        <a:cs typeface="Century Gothic" panose="020B0502020202020204" charset="0"/>
                      </a:endParaRPr>
                    </a:p>
                  </a:txBody>
                  <a:tcPr marL="9525" marR="9525" marT="9525" marB="9525" anchor="ctr" anchorCtr="0"/>
                </a:tc>
                <a:tc>
                  <a:txBody>
                    <a:bodyPr/>
                    <a:p>
                      <a:pPr marL="40005" indent="0" algn="l"/>
                      <a:r>
                        <a:rPr sz="1600">
                          <a:latin typeface="Century Gothic" panose="020B0502020202020204" charset="0"/>
                          <a:ea typeface="SimSun" panose="02010600030101010101" pitchFamily="2" charset="-122"/>
                          <a:cs typeface="Century Gothic" panose="020B0502020202020204" charset="0"/>
                        </a:rPr>
                        <a:t>.par (Parallel Collections)</a:t>
                      </a:r>
                      <a:endParaRPr sz="1600">
                        <a:latin typeface="Century Gothic" panose="020B0502020202020204" charset="0"/>
                        <a:ea typeface="SimSun" panose="02010600030101010101" pitchFamily="2" charset="-122"/>
                        <a:cs typeface="Century Gothic" panose="020B0502020202020204" charset="0"/>
                      </a:endParaRPr>
                    </a:p>
                  </a:txBody>
                  <a:tcPr marL="9525" marR="9525" marT="9525" marB="9525" anchor="ctr" anchorCtr="0"/>
                </a:tc>
                <a:tc>
                  <a:txBody>
                    <a:bodyPr/>
                    <a:p>
                      <a:pPr marL="40005" indent="0" algn="l"/>
                      <a:r>
                        <a:rPr sz="1600">
                          <a:latin typeface="Century Gothic" panose="020B0502020202020204" charset="0"/>
                          <a:ea typeface="SimSun" panose="02010600030101010101" pitchFamily="2" charset="-122"/>
                          <a:cs typeface="Century Gothic" panose="020B0502020202020204" charset="0"/>
                        </a:rPr>
                        <a:t> </a:t>
                      </a:r>
                      <a:endParaRPr sz="1600">
                        <a:latin typeface="Century Gothic" panose="020B0502020202020204" charset="0"/>
                        <a:ea typeface="SimSun" panose="02010600030101010101" pitchFamily="2" charset="-122"/>
                        <a:cs typeface="Century Gothic" panose="020B0502020202020204" charset="0"/>
                      </a:endParaRPr>
                    </a:p>
                  </a:txBody>
                  <a:tcPr marL="9525" marR="9525" marT="9525" marB="9525" anchor="ctr" anchorCtr="0"/>
                </a:tc>
              </a:tr>
              <a:tr h="776605">
                <a:tc>
                  <a:txBody>
                    <a:bodyPr/>
                    <a:p>
                      <a:pPr marL="40005" indent="0" algn="l"/>
                      <a:r>
                        <a:rPr sz="1800" b="1">
                          <a:latin typeface="Century Gothic" panose="020B0502020202020204" charset="0"/>
                          <a:ea typeface="SimSun" panose="02010600030101010101" pitchFamily="2" charset="-122"/>
                          <a:cs typeface="Century Gothic" panose="020B0502020202020204" charset="0"/>
                        </a:rPr>
                        <a:t>Concurrency Model</a:t>
                      </a:r>
                      <a:endParaRPr sz="1800" b="1">
                        <a:latin typeface="Century Gothic" panose="020B0502020202020204" charset="0"/>
                        <a:ea typeface="SimSun" panose="02010600030101010101" pitchFamily="2" charset="-122"/>
                        <a:cs typeface="Century Gothic" panose="020B0502020202020204" charset="0"/>
                      </a:endParaRPr>
                    </a:p>
                  </a:txBody>
                  <a:tcPr marL="9525" marR="9525" marT="9525" marB="9525" anchor="ctr" anchorCtr="0"/>
                </a:tc>
                <a:tc>
                  <a:txBody>
                    <a:bodyPr/>
                    <a:p>
                      <a:pPr marL="40005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600">
                          <a:latin typeface="Century Gothic" panose="020B0502020202020204" charset="0"/>
                          <a:ea typeface="SimSun" panose="02010600030101010101" pitchFamily="2" charset="-122"/>
                          <a:cs typeface="Century Gothic" panose="020B0502020202020204" charset="0"/>
                        </a:rPr>
                        <a:t>Threads &amp; Locks</a:t>
                      </a:r>
                      <a:endParaRPr sz="1600">
                        <a:latin typeface="Century Gothic" panose="020B0502020202020204" charset="0"/>
                        <a:ea typeface="SimSun" panose="02010600030101010101" pitchFamily="2" charset="-122"/>
                        <a:cs typeface="Century Gothic" panose="020B0502020202020204" charset="0"/>
                      </a:endParaRPr>
                    </a:p>
                  </a:txBody>
                  <a:tcPr marL="9525" marR="9525" marT="9525" marB="9525" anchor="ctr" anchorCtr="0"/>
                </a:tc>
                <a:tc>
                  <a:txBody>
                    <a:bodyPr/>
                    <a:p>
                      <a:pPr marL="40005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600">
                          <a:latin typeface="Century Gothic" panose="020B0502020202020204" charset="0"/>
                          <a:ea typeface="SimSun" panose="02010600030101010101" pitchFamily="2" charset="-122"/>
                          <a:cs typeface="Century Gothic" panose="020B0502020202020204" charset="0"/>
                        </a:rPr>
                        <a:t>Actor Model (Akka)</a:t>
                      </a:r>
                      <a:endParaRPr sz="1600">
                        <a:latin typeface="Century Gothic" panose="020B0502020202020204" charset="0"/>
                        <a:ea typeface="SimSun" panose="02010600030101010101" pitchFamily="2" charset="-122"/>
                        <a:cs typeface="Century Gothic" panose="020B0502020202020204" charset="0"/>
                      </a:endParaRPr>
                    </a:p>
                  </a:txBody>
                  <a:tcPr marL="9525" marR="9525" marT="9525" marB="9525" anchor="ctr" anchorCtr="0"/>
                </a:tc>
                <a:tc>
                  <a:txBody>
                    <a:bodyPr/>
                    <a:p>
                      <a:pPr marL="40005" indent="0" algn="l"/>
                      <a:r>
                        <a:rPr sz="1600" b="1">
                          <a:solidFill>
                            <a:srgbClr val="C00000"/>
                          </a:solidFill>
                          <a:latin typeface="Century Gothic" panose="020B0502020202020204" charset="0"/>
                          <a:ea typeface="SimSun" panose="02010600030101010101" pitchFamily="2" charset="-122"/>
                          <a:cs typeface="Century Gothic" panose="020B0502020202020204" charset="0"/>
                        </a:rPr>
                        <a:t>Safer concurrency:</a:t>
                      </a:r>
                      <a:endParaRPr sz="1600" b="1">
                        <a:solidFill>
                          <a:srgbClr val="C00000"/>
                        </a:solidFill>
                        <a:latin typeface="Century Gothic" panose="020B0502020202020204" charset="0"/>
                        <a:ea typeface="SimSun" panose="02010600030101010101" pitchFamily="2" charset="-122"/>
                        <a:cs typeface="Century Gothic" panose="020B0502020202020204" charset="0"/>
                      </a:endParaRPr>
                    </a:p>
                    <a:p>
                      <a:pPr marL="40005" indent="0" algn="l"/>
                      <a:r>
                        <a:rPr sz="1600" b="0">
                          <a:latin typeface="Century Gothic" panose="020B0502020202020204" charset="0"/>
                          <a:ea typeface="SimSun" panose="02010600030101010101" pitchFamily="2" charset="-122"/>
                          <a:cs typeface="Century Gothic" panose="020B0502020202020204" charset="0"/>
                        </a:rPr>
                        <a:t>as Akka eliminate share issues</a:t>
                      </a:r>
                      <a:endParaRPr sz="1600" b="0">
                        <a:solidFill>
                          <a:srgbClr val="C00000"/>
                        </a:solidFill>
                        <a:latin typeface="Century Gothic" panose="020B0502020202020204" charset="0"/>
                        <a:ea typeface="SimSun" panose="02010600030101010101" pitchFamily="2" charset="-122"/>
                        <a:cs typeface="Century Gothic" panose="020B0502020202020204" charset="0"/>
                      </a:endParaRPr>
                    </a:p>
                  </a:txBody>
                  <a:tcPr marL="9525" marR="9525" marT="9525" marB="9525" anchor="ctr" anchorCtr="0"/>
                </a:tc>
              </a:tr>
              <a:tr h="702945">
                <a:tc>
                  <a:txBody>
                    <a:bodyPr/>
                    <a:p>
                      <a:pPr marL="40005" indent="0" algn="l"/>
                      <a:r>
                        <a:rPr sz="1800" b="1">
                          <a:latin typeface="Century Gothic" panose="020B0502020202020204" charset="0"/>
                          <a:ea typeface="SimSun" panose="02010600030101010101" pitchFamily="2" charset="-122"/>
                          <a:cs typeface="Century Gothic" panose="020B0502020202020204" charset="0"/>
                        </a:rPr>
                        <a:t>Thread Pooling</a:t>
                      </a:r>
                      <a:endParaRPr sz="1800" b="1">
                        <a:latin typeface="Century Gothic" panose="020B0502020202020204" charset="0"/>
                        <a:ea typeface="SimSun" panose="02010600030101010101" pitchFamily="2" charset="-122"/>
                        <a:cs typeface="Century Gothic" panose="020B0502020202020204" charset="0"/>
                      </a:endParaRPr>
                    </a:p>
                  </a:txBody>
                  <a:tcPr marL="9525" marR="9525" marT="9525" marB="9525" anchor="ctr" anchorCtr="0"/>
                </a:tc>
                <a:tc>
                  <a:txBody>
                    <a:bodyPr/>
                    <a:p>
                      <a:pPr marL="40005" indent="0" algn="l"/>
                      <a:r>
                        <a:rPr sz="1600">
                          <a:latin typeface="Century Gothic" panose="020B0502020202020204" charset="0"/>
                          <a:ea typeface="SimSun" panose="02010600030101010101" pitchFamily="2" charset="-122"/>
                          <a:cs typeface="Century Gothic" panose="020B0502020202020204" charset="0"/>
                        </a:rPr>
                        <a:t>ExecutorService</a:t>
                      </a:r>
                      <a:endParaRPr sz="1600">
                        <a:latin typeface="Century Gothic" panose="020B0502020202020204" charset="0"/>
                        <a:ea typeface="SimSun" panose="02010600030101010101" pitchFamily="2" charset="-122"/>
                        <a:cs typeface="Century Gothic" panose="020B0502020202020204" charset="0"/>
                      </a:endParaRPr>
                    </a:p>
                  </a:txBody>
                  <a:tcPr marL="9525" marR="9525" marT="9525" marB="9525" anchor="ctr" anchorCtr="0"/>
                </a:tc>
                <a:tc>
                  <a:txBody>
                    <a:bodyPr/>
                    <a:p>
                      <a:pPr marL="40005" indent="0" algn="l"/>
                      <a:r>
                        <a:rPr sz="1600">
                          <a:latin typeface="Century Gothic" panose="020B0502020202020204" charset="0"/>
                          <a:ea typeface="SimSun" panose="02010600030101010101" pitchFamily="2" charset="-122"/>
                          <a:cs typeface="Century Gothic" panose="020B0502020202020204" charset="0"/>
                        </a:rPr>
                        <a:t>ExecutionContext (Implicit)</a:t>
                      </a:r>
                      <a:endParaRPr sz="1600">
                        <a:latin typeface="Century Gothic" panose="020B0502020202020204" charset="0"/>
                        <a:ea typeface="SimSun" panose="02010600030101010101" pitchFamily="2" charset="-122"/>
                        <a:cs typeface="Century Gothic" panose="020B0502020202020204" charset="0"/>
                      </a:endParaRPr>
                    </a:p>
                  </a:txBody>
                  <a:tcPr marL="9525" marR="9525" marT="9525" marB="9525" anchor="ctr" anchorCtr="0"/>
                </a:tc>
                <a:tc>
                  <a:txBody>
                    <a:bodyPr/>
                    <a:p>
                      <a:pPr marL="40005" indent="0" algn="l"/>
                      <a:r>
                        <a:rPr sz="1600" b="1">
                          <a:solidFill>
                            <a:srgbClr val="C00000"/>
                          </a:solidFill>
                          <a:latin typeface="Century Gothic" panose="020B0502020202020204" charset="0"/>
                          <a:ea typeface="SimSun" panose="02010600030101010101" pitchFamily="2" charset="-122"/>
                          <a:cs typeface="Century Gothic" panose="020B0502020202020204" charset="0"/>
                        </a:rPr>
                        <a:t>Less boilerplate code</a:t>
                      </a:r>
                      <a:r>
                        <a:rPr sz="1600">
                          <a:solidFill>
                            <a:srgbClr val="C00000"/>
                          </a:solidFill>
                          <a:latin typeface="Century Gothic" panose="020B0502020202020204" charset="0"/>
                          <a:ea typeface="SimSun" panose="02010600030101010101" pitchFamily="2" charset="-122"/>
                          <a:cs typeface="Century Gothic" panose="020B0502020202020204" charset="0"/>
                        </a:rPr>
                        <a:t> </a:t>
                      </a:r>
                      <a:endParaRPr sz="1600">
                        <a:solidFill>
                          <a:srgbClr val="C00000"/>
                        </a:solidFill>
                        <a:latin typeface="Century Gothic" panose="020B0502020202020204" charset="0"/>
                        <a:ea typeface="SimSun" panose="02010600030101010101" pitchFamily="2" charset="-122"/>
                        <a:cs typeface="Century Gothic" panose="020B0502020202020204" charset="0"/>
                      </a:endParaRPr>
                    </a:p>
                  </a:txBody>
                  <a:tcPr marL="9525" marR="9525" marT="9525" marB="9525" anchor="ctr" anchorCtr="0"/>
                </a:tc>
              </a:tr>
              <a:tr h="694055">
                <a:tc>
                  <a:txBody>
                    <a:bodyPr/>
                    <a:p>
                      <a:pPr marL="40005" indent="0" algn="l"/>
                      <a:r>
                        <a:rPr sz="1800" b="1">
                          <a:latin typeface="Century Gothic" panose="020B0502020202020204" charset="0"/>
                          <a:ea typeface="SimSun" panose="02010600030101010101" pitchFamily="2" charset="-122"/>
                          <a:cs typeface="Century Gothic" panose="020B0502020202020204" charset="0"/>
                        </a:rPr>
                        <a:t>Error Handling</a:t>
                      </a:r>
                      <a:endParaRPr sz="1800" b="1">
                        <a:latin typeface="Century Gothic" panose="020B0502020202020204" charset="0"/>
                        <a:ea typeface="SimSun" panose="02010600030101010101" pitchFamily="2" charset="-122"/>
                        <a:cs typeface="Century Gothic" panose="020B0502020202020204" charset="0"/>
                      </a:endParaRPr>
                    </a:p>
                  </a:txBody>
                  <a:tcPr marL="9525" marR="9525" marT="9525" marB="9525" anchor="ctr" anchorCtr="0"/>
                </a:tc>
                <a:tc>
                  <a:txBody>
                    <a:bodyPr/>
                    <a:p>
                      <a:pPr marL="40005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600">
                          <a:latin typeface="Century Gothic" panose="020B0502020202020204" charset="0"/>
                          <a:ea typeface="SimSun" panose="02010600030101010101" pitchFamily="2" charset="-122"/>
                          <a:cs typeface="Century Gothic" panose="020B0502020202020204" charset="0"/>
                        </a:rPr>
                        <a:t>Checked Exceptions</a:t>
                      </a:r>
                      <a:endParaRPr sz="1600">
                        <a:latin typeface="Century Gothic" panose="020B0502020202020204" charset="0"/>
                        <a:ea typeface="SimSun" panose="02010600030101010101" pitchFamily="2" charset="-122"/>
                        <a:cs typeface="Century Gothic" panose="020B0502020202020204" charset="0"/>
                      </a:endParaRPr>
                    </a:p>
                  </a:txBody>
                  <a:tcPr marL="9525" marR="9525" marT="9525" marB="9525" anchor="ctr" anchorCtr="0"/>
                </a:tc>
                <a:tc>
                  <a:txBody>
                    <a:bodyPr/>
                    <a:p>
                      <a:pPr marL="40005" indent="0" algn="l"/>
                      <a:r>
                        <a:rPr sz="1600">
                          <a:latin typeface="Century Gothic" panose="020B0502020202020204" charset="0"/>
                          <a:ea typeface="SimSun" panose="02010600030101010101" pitchFamily="2" charset="-122"/>
                          <a:cs typeface="Century Gothic" panose="020B0502020202020204" charset="0"/>
                        </a:rPr>
                        <a:t>Try, Either (Functional)</a:t>
                      </a:r>
                      <a:endParaRPr sz="1600">
                        <a:latin typeface="Century Gothic" panose="020B0502020202020204" charset="0"/>
                        <a:ea typeface="SimSun" panose="02010600030101010101" pitchFamily="2" charset="-122"/>
                        <a:cs typeface="Century Gothic" panose="020B0502020202020204" charset="0"/>
                      </a:endParaRPr>
                    </a:p>
                  </a:txBody>
                  <a:tcPr marL="9525" marR="9525" marT="9525" marB="9525" anchor="ctr" anchorCtr="0"/>
                </a:tc>
                <a:tc>
                  <a:txBody>
                    <a:bodyPr/>
                    <a:p>
                      <a:pPr marL="40005" indent="0" algn="l"/>
                      <a:r>
                        <a:rPr sz="1600">
                          <a:latin typeface="Century Gothic" panose="020B0502020202020204" charset="0"/>
                          <a:ea typeface="SimSun" panose="02010600030101010101" pitchFamily="2" charset="-122"/>
                          <a:cs typeface="Century Gothic" panose="020B0502020202020204" charset="0"/>
                        </a:rPr>
                        <a:t> </a:t>
                      </a:r>
                      <a:endParaRPr sz="1600">
                        <a:latin typeface="Century Gothic" panose="020B0502020202020204" charset="0"/>
                        <a:ea typeface="SimSun" panose="02010600030101010101" pitchFamily="2" charset="-122"/>
                        <a:cs typeface="Century Gothic" panose="020B0502020202020204" charset="0"/>
                      </a:endParaRPr>
                    </a:p>
                  </a:txBody>
                  <a:tcPr marL="9525" marR="9525" marT="9525" marB="9525" anchor="ctr" anchorCtr="0"/>
                </a:tc>
              </a:tr>
              <a:tr h="711835">
                <a:tc>
                  <a:txBody>
                    <a:bodyPr/>
                    <a:p>
                      <a:pPr marL="40005" indent="0" algn="l"/>
                      <a:r>
                        <a:rPr sz="1800" b="1">
                          <a:latin typeface="Century Gothic" panose="020B0502020202020204" charset="0"/>
                          <a:ea typeface="SimSun" panose="02010600030101010101" pitchFamily="2" charset="-122"/>
                          <a:cs typeface="Century Gothic" panose="020B0502020202020204" charset="0"/>
                        </a:rPr>
                        <a:t>Composability</a:t>
                      </a:r>
                      <a:endParaRPr sz="1800" b="1">
                        <a:latin typeface="Century Gothic" panose="020B0502020202020204" charset="0"/>
                        <a:ea typeface="SimSun" panose="02010600030101010101" pitchFamily="2" charset="-122"/>
                        <a:cs typeface="Century Gothic" panose="020B0502020202020204" charset="0"/>
                      </a:endParaRPr>
                    </a:p>
                  </a:txBody>
                  <a:tcPr marL="9525" marR="9525" marT="9525" marB="9525" anchor="ctr" anchorCtr="0"/>
                </a:tc>
                <a:tc>
                  <a:txBody>
                    <a:bodyPr/>
                    <a:p>
                      <a:pPr marL="40005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600">
                          <a:latin typeface="Century Gothic" panose="020B0502020202020204" charset="0"/>
                          <a:ea typeface="SimSun" panose="02010600030101010101" pitchFamily="2" charset="-122"/>
                          <a:cs typeface="Century Gothic" panose="020B0502020202020204" charset="0"/>
                        </a:rPr>
                        <a:t>Limited (CompletableFuture)</a:t>
                      </a:r>
                      <a:endParaRPr sz="1600">
                        <a:latin typeface="Century Gothic" panose="020B0502020202020204" charset="0"/>
                        <a:ea typeface="SimSun" panose="02010600030101010101" pitchFamily="2" charset="-122"/>
                        <a:cs typeface="Century Gothic" panose="020B0502020202020204" charset="0"/>
                      </a:endParaRPr>
                    </a:p>
                  </a:txBody>
                  <a:tcPr marL="9525" marR="9525" marT="9525" marB="9525" anchor="ctr" anchorCtr="0"/>
                </a:tc>
                <a:tc>
                  <a:txBody>
                    <a:bodyPr/>
                    <a:p>
                      <a:pPr marL="40005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600">
                          <a:latin typeface="Century Gothic" panose="020B0502020202020204" charset="0"/>
                          <a:ea typeface="SimSun" panose="02010600030101010101" pitchFamily="2" charset="-122"/>
                          <a:cs typeface="Century Gothic" panose="020B0502020202020204" charset="0"/>
                        </a:rPr>
                        <a:t>High (map, fla</a:t>
                      </a:r>
                      <a:r>
                        <a:rPr lang="en-GB" sz="1600">
                          <a:latin typeface="Century Gothic" panose="020B0502020202020204" charset="0"/>
                          <a:ea typeface="SimSun" panose="02010600030101010101" pitchFamily="2" charset="-122"/>
                          <a:cs typeface="Century Gothic" panose="020B0502020202020204" charset="0"/>
                        </a:rPr>
                        <a:t>w</a:t>
                      </a:r>
                      <a:r>
                        <a:rPr sz="1600">
                          <a:latin typeface="Century Gothic" panose="020B0502020202020204" charset="0"/>
                          <a:ea typeface="SimSun" panose="02010600030101010101" pitchFamily="2" charset="-122"/>
                          <a:cs typeface="Century Gothic" panose="020B0502020202020204" charset="0"/>
                        </a:rPr>
                        <a:t>tMap)</a:t>
                      </a:r>
                      <a:endParaRPr sz="1600">
                        <a:latin typeface="Century Gothic" panose="020B0502020202020204" charset="0"/>
                        <a:ea typeface="SimSun" panose="02010600030101010101" pitchFamily="2" charset="-122"/>
                        <a:cs typeface="Century Gothic" panose="020B0502020202020204" charset="0"/>
                      </a:endParaRPr>
                    </a:p>
                  </a:txBody>
                  <a:tcPr marL="9525" marR="9525" marT="9525" marB="9525" anchor="ctr" anchorCtr="0"/>
                </a:tc>
                <a:tc>
                  <a:txBody>
                    <a:bodyPr/>
                    <a:p>
                      <a:pPr marL="40005" indent="0" algn="l"/>
                      <a:r>
                        <a:rPr sz="1600" b="1">
                          <a:solidFill>
                            <a:srgbClr val="C00000"/>
                          </a:solidFill>
                          <a:latin typeface="Century Gothic" panose="020B0502020202020204" charset="0"/>
                          <a:ea typeface="SimSun" panose="02010600030101010101" pitchFamily="2" charset="-122"/>
                          <a:cs typeface="Century Gothic" panose="020B0502020202020204" charset="0"/>
                        </a:rPr>
                        <a:t>More expressive and composable</a:t>
                      </a:r>
                      <a:endParaRPr sz="1600" b="1">
                        <a:solidFill>
                          <a:srgbClr val="C00000"/>
                        </a:solidFill>
                        <a:latin typeface="Century Gothic" panose="020B0502020202020204" charset="0"/>
                        <a:ea typeface="SimSun" panose="02010600030101010101" pitchFamily="2" charset="-122"/>
                        <a:cs typeface="Century Gothic" panose="020B0502020202020204" charset="0"/>
                      </a:endParaRPr>
                    </a:p>
                  </a:txBody>
                  <a:tcPr marL="9525" marR="9525" marT="9525" marB="9525"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Best Practices for Scala Concurrency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74750"/>
            <a:ext cx="10972800" cy="6343015"/>
          </a:xfrm>
        </p:spPr>
        <p:txBody>
          <a:bodyPr/>
          <a:p>
            <a:pPr marL="349250" indent="-349250" defTabSz="0">
              <a:tabLst>
                <a:tab pos="358140" algn="l"/>
              </a:tabLst>
            </a:pPr>
            <a:r>
              <a:rPr lang="en-US" altLang="en-US" b="1"/>
              <a:t>Avoid mutable shared state:</a:t>
            </a:r>
            <a:r>
              <a:rPr lang="en-US" altLang="en-US"/>
              <a:t> </a:t>
            </a:r>
            <a:endParaRPr lang="en-US" altLang="en-US"/>
          </a:p>
          <a:p>
            <a:pPr marL="393700" lvl="1" indent="-7620">
              <a:buNone/>
            </a:pPr>
            <a:r>
              <a:rPr lang="en-US" altLang="en-US"/>
              <a:t>Use immutable data structures.</a:t>
            </a:r>
            <a:endParaRPr lang="en-US" altLang="en-US"/>
          </a:p>
          <a:p>
            <a:pPr marL="393700" lvl="1" indent="-7620">
              <a:buNone/>
            </a:pPr>
            <a:endParaRPr lang="en-US" altLang="en-US"/>
          </a:p>
          <a:p>
            <a:r>
              <a:rPr lang="en-US" altLang="en-US" b="1"/>
              <a:t>Use the right tool:</a:t>
            </a:r>
            <a:r>
              <a:rPr lang="en-US" altLang="en-US"/>
              <a:t> </a:t>
            </a:r>
            <a:endParaRPr lang="en-US" altLang="en-US"/>
          </a:p>
          <a:p>
            <a:pPr marL="457200" lvl="1" indent="-96520">
              <a:buNone/>
            </a:pPr>
            <a:r>
              <a:rPr lang="en-US" altLang="en-US"/>
              <a:t>Use Future for lightweight async tasks, Akka for complex systems.</a:t>
            </a:r>
            <a:endParaRPr lang="en-US" altLang="en-US"/>
          </a:p>
          <a:p>
            <a:pPr marL="457200" lvl="1" indent="-96520">
              <a:buNone/>
            </a:pPr>
            <a:endParaRPr lang="en-US" altLang="en-US"/>
          </a:p>
          <a:p>
            <a:r>
              <a:rPr lang="en-US" altLang="en-US" b="1"/>
              <a:t>Tune ExecutionContext:</a:t>
            </a:r>
            <a:r>
              <a:rPr lang="en-US" altLang="en-US"/>
              <a:t> </a:t>
            </a:r>
            <a:endParaRPr lang="en-US" altLang="en-US"/>
          </a:p>
          <a:p>
            <a:pPr marL="457200" lvl="1" indent="-74930">
              <a:buNone/>
            </a:pPr>
            <a:r>
              <a:rPr lang="en-US" altLang="en-US"/>
              <a:t>Choose the right thread pool for performance.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Best Practices for Scala Concurrency</a:t>
            </a:r>
            <a:r>
              <a:rPr lang="en-GB" altLang="en-US"/>
              <a:t> Cont’d</a:t>
            </a:r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74750"/>
            <a:ext cx="10972800" cy="3141345"/>
          </a:xfrm>
        </p:spPr>
        <p:txBody>
          <a:bodyPr/>
          <a:p>
            <a:pPr marL="371475" indent="-371475"/>
            <a:r>
              <a:rPr lang="en-US" altLang="en-US" b="1"/>
              <a:t>Handle failures:</a:t>
            </a:r>
            <a:r>
              <a:rPr lang="en-US" altLang="en-US"/>
              <a:t> </a:t>
            </a:r>
            <a:endParaRPr lang="en-US" altLang="en-US"/>
          </a:p>
          <a:p>
            <a:pPr marL="457200" lvl="1" indent="-52705">
              <a:buNone/>
            </a:pPr>
            <a:r>
              <a:rPr lang="en-US" altLang="en-US"/>
              <a:t>Always handle exceptions in futures and actors.</a:t>
            </a:r>
            <a:endParaRPr lang="en-US" altLang="en-US"/>
          </a:p>
          <a:p>
            <a:pPr marL="457200" lvl="1" indent="-63500">
              <a:buNone/>
            </a:pPr>
            <a:endParaRPr lang="en-US" altLang="en-US"/>
          </a:p>
          <a:p>
            <a:r>
              <a:rPr lang="en-US" altLang="en-US" b="1"/>
              <a:t>Minimize blocking calls:</a:t>
            </a:r>
            <a:r>
              <a:rPr lang="en-US" altLang="en-US"/>
              <a:t> </a:t>
            </a:r>
            <a:endParaRPr lang="en-US" altLang="en-US"/>
          </a:p>
          <a:p>
            <a:pPr marL="457200" lvl="1" indent="-74930">
              <a:buNone/>
            </a:pPr>
            <a:r>
              <a:rPr lang="en-US" altLang="en-US"/>
              <a:t>Use map/flatMap instead of blocking .get() on Future.</a:t>
            </a:r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0335" y="2379980"/>
            <a:ext cx="4897120" cy="1972945"/>
          </a:xfrm>
        </p:spPr>
        <p:txBody>
          <a:bodyPr/>
          <a:p>
            <a:r>
              <a:rPr lang="en-GB" altLang="en-US" sz="6000" b="1"/>
              <a:t>Thank You!</a:t>
            </a:r>
            <a:endParaRPr lang="en-GB" altLang="en-US" sz="6000" b="1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488*147"/>
  <p:tag name="TABLE_ENDDRAG_RECT" val="84*353*488*147"/>
</p:tagLst>
</file>

<file path=ppt/tags/tag2.xml><?xml version="1.0" encoding="utf-8"?>
<p:tagLst xmlns:p="http://schemas.openxmlformats.org/presentationml/2006/main">
  <p:tag name="TABLE_ENDDRAG_ORIGIN_RECT" val="434*329"/>
  <p:tag name="TABLE_ENDDRAG_RECT" val="432*219*434*329"/>
</p:tagLst>
</file>

<file path=ppt/tags/tag3.xml><?xml version="1.0" encoding="utf-8"?>
<p:tagLst xmlns:p="http://schemas.openxmlformats.org/presentationml/2006/main">
  <p:tag name="TABLE_ENDDRAG_ORIGIN_RECT" val="822*298"/>
  <p:tag name="TABLE_ENDDRAG_RECT" val="48*101*822*298"/>
</p:tagLst>
</file>

<file path=ppt/theme/theme1.xml><?xml version="1.0" encoding="utf-8"?>
<a:theme xmlns:a="http://schemas.openxmlformats.org/drawingml/2006/main" name="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2686</Words>
  <Application>WPS Presentation</Application>
  <PresentationFormat>Widescreen</PresentationFormat>
  <Paragraphs>144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1" baseType="lpstr">
      <vt:lpstr>Arial</vt:lpstr>
      <vt:lpstr>SimSun</vt:lpstr>
      <vt:lpstr>Wingdings</vt:lpstr>
      <vt:lpstr>Calibri Light</vt:lpstr>
      <vt:lpstr>Century Gothic</vt:lpstr>
      <vt:lpstr>等线</vt:lpstr>
      <vt:lpstr>Times New Roman</vt:lpstr>
      <vt:lpstr>Arial Black</vt:lpstr>
      <vt:lpstr>Microsoft YaHei</vt:lpstr>
      <vt:lpstr>Arial Unicode MS</vt:lpstr>
      <vt:lpstr>Calibri</vt:lpstr>
      <vt:lpstr>Gear Drives</vt:lpstr>
      <vt:lpstr>Scala Concurrency and Parallelism</vt:lpstr>
      <vt:lpstr>PowerPoint 演示文稿</vt:lpstr>
      <vt:lpstr>Scala Futures and Promises</vt:lpstr>
      <vt:lpstr>Parallel Collections</vt:lpstr>
      <vt:lpstr>Actors Model with Akka</vt:lpstr>
      <vt:lpstr>PowerPoint 演示文稿</vt:lpstr>
      <vt:lpstr>Best Practices for Scala Concurrency</vt:lpstr>
      <vt:lpstr>Best Practices for Scala Concurrency Cont’d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Scala Concurrency and Parallelism</dc:title>
  <dc:creator>abubo</dc:creator>
  <cp:lastModifiedBy>Abubokhai Augustine</cp:lastModifiedBy>
  <cp:revision>27</cp:revision>
  <dcterms:created xsi:type="dcterms:W3CDTF">2025-02-20T04:18:00Z</dcterms:created>
  <dcterms:modified xsi:type="dcterms:W3CDTF">2025-02-20T13:00:21Z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5424944B423740839BE9EEDECEC6D55D_11</vt:lpwstr>
  </property>
  <property fmtid="{D5CDD505-2E9C-101B-9397-08002B2CF9AE}" pid="3" name="KSOProductBuildVer">
    <vt:lpwstr>1033-12.2.0.19805</vt:lpwstr>
  </property>
</Properties>
</file>