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CB9C65-78FD-4666-82EF-294BC18CBD88}" v="214" dt="2025-02-21T00:01:01.7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65277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438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516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160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2/21/2025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032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405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285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815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544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116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8464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4EC743F4-8769-40B4-85DF-6CB8DE9F66AA}" type="datetimeFigureOut">
              <a:rPr lang="en-US" smtClean="0"/>
              <a:pPr/>
              <a:t>2/21/2025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312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06" r:id="rId6"/>
    <p:sldLayoutId id="2147483802" r:id="rId7"/>
    <p:sldLayoutId id="2147483803" r:id="rId8"/>
    <p:sldLayoutId id="2147483804" r:id="rId9"/>
    <p:sldLayoutId id="2147483805" r:id="rId10"/>
    <p:sldLayoutId id="214748380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foto.wuestenigel.com/fake-news-text-over-programming-source-code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06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5466" y="2192372"/>
            <a:ext cx="5032129" cy="79409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>
                <a:solidFill>
                  <a:srgbClr val="FF0000">
                    <a:alpha val="60000"/>
                  </a:srgbClr>
                </a:solidFill>
                <a:ea typeface="+mn-lt"/>
                <a:cs typeface="+mn-lt"/>
              </a:rPr>
              <a:t>Type System &amp; Generics  </a:t>
            </a:r>
            <a:endParaRPr lang="en-US" sz="3200">
              <a:solidFill>
                <a:srgbClr val="FF0000">
                  <a:alpha val="60000"/>
                </a:srgbClr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0F37AA1-A09B-4E28-987B-38E5060E1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19525" y="2840038"/>
            <a:ext cx="2216150" cy="1177924"/>
            <a:chOff x="4987925" y="2840038"/>
            <a:chExt cx="2216150" cy="117792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874D018-FDBA-4AD4-8C74-17D41F4FB6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DB43F5C4-EF74-49F4-97CB-97938DDC2F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20702" y="2912637"/>
              <a:ext cx="1080000" cy="1080000"/>
              <a:chOff x="6879023" y="2912637"/>
              <a:chExt cx="1080000" cy="1080000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B74E0761-A6EC-4896-A2D4-97A0AF0AA0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25" name="Freeform 68">
                  <a:extLst>
                    <a:ext uri="{FF2B5EF4-FFF2-40B4-BE49-F238E27FC236}">
                      <a16:creationId xmlns:a16="http://schemas.microsoft.com/office/drawing/2014/main" id="{E02DDA0C-BC2F-4EA7-B34E-E0A38B82BA2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6" name="Freeform 69">
                  <a:extLst>
                    <a:ext uri="{FF2B5EF4-FFF2-40B4-BE49-F238E27FC236}">
                      <a16:creationId xmlns:a16="http://schemas.microsoft.com/office/drawing/2014/main" id="{CF13B05D-4163-4B4E-A2D2-FA7ED946823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7" name="Line 70">
                  <a:extLst>
                    <a:ext uri="{FF2B5EF4-FFF2-40B4-BE49-F238E27FC236}">
                      <a16:creationId xmlns:a16="http://schemas.microsoft.com/office/drawing/2014/main" id="{6D222543-B140-45C1-A731-C56E6B3A17C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21D25868-4B38-41A5-8DA7-BB01E85342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22" name="Freeform 68">
                  <a:extLst>
                    <a:ext uri="{FF2B5EF4-FFF2-40B4-BE49-F238E27FC236}">
                      <a16:creationId xmlns:a16="http://schemas.microsoft.com/office/drawing/2014/main" id="{9BA6FA89-CCD8-4CC0-954F-FBBFA59737E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" name="Freeform 69">
                  <a:extLst>
                    <a:ext uri="{FF2B5EF4-FFF2-40B4-BE49-F238E27FC236}">
                      <a16:creationId xmlns:a16="http://schemas.microsoft.com/office/drawing/2014/main" id="{73005E59-2B44-4A62-A8F1-504FB170608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4" name="Line 70">
                  <a:extLst>
                    <a:ext uri="{FF2B5EF4-FFF2-40B4-BE49-F238E27FC236}">
                      <a16:creationId xmlns:a16="http://schemas.microsoft.com/office/drawing/2014/main" id="{C9AB3E16-8B92-47B2-BA2E-02935767A80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E866DBEF-EE9F-CB83-618B-12B6945E0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0556" r="20556"/>
          <a:stretch/>
        </p:blipFill>
        <p:spPr>
          <a:xfrm>
            <a:off x="6080462" y="6306"/>
            <a:ext cx="6111538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D7584F1-4852-EAD0-6881-0F0A8A1A3354}"/>
              </a:ext>
            </a:extLst>
          </p:cNvPr>
          <p:cNvSpPr txBox="1"/>
          <p:nvPr/>
        </p:nvSpPr>
        <p:spPr>
          <a:xfrm>
            <a:off x="6080125" y="6864350"/>
            <a:ext cx="6111875" cy="317500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r>
              <a:rPr lang="en-US"/>
              <a:t>ThePhoto by PhotoAuthor is licensed under CCYYSA.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BD3CE-AB8B-01D1-BE1B-F99393AFD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4121" y="120615"/>
            <a:ext cx="3798224" cy="678674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Scala Type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E4652-3F9A-2614-AFD3-8F81CA82D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354" y="1065692"/>
            <a:ext cx="11542269" cy="5475586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359410" indent="-359410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What is the Type System?</a:t>
            </a:r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59410" indent="-359410"/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The Type System in Scala helps define how different types are used in the language. It ensures that variables, functions, and collections use the correct types and that type-related errors are caught during compilation.</a:t>
            </a:r>
            <a:endParaRPr lang="en-US" sz="180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59410" indent="-359410"/>
            <a:r>
              <a:rPr lang="en-US" b="1">
                <a:solidFill>
                  <a:schemeClr val="tx1">
                    <a:lumMod val="95000"/>
                    <a:lumOff val="5000"/>
                  </a:schemeClr>
                </a:solidFill>
              </a:rPr>
              <a:t>Type Inference</a:t>
            </a:r>
          </a:p>
          <a:p>
            <a:pPr marL="359410" indent="-359410"/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Scala has Type Inference, which means the compiler can often automatically figure out the type of a variable without you having to explicitly declare it.</a:t>
            </a:r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59410" indent="-359410"/>
            <a:r>
              <a:rPr lang="en-US" b="1">
                <a:solidFill>
                  <a:schemeClr val="tx1">
                    <a:lumMod val="95000"/>
                    <a:lumOff val="5000"/>
                  </a:schemeClr>
                </a:solidFill>
              </a:rPr>
              <a:t>Basic Types</a:t>
            </a:r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59410" indent="-359410"/>
            <a:r>
              <a:rPr lang="en-US" sz="180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Some basic types in Scala:</a:t>
            </a:r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59410" indent="-359410"/>
            <a:r>
              <a:rPr lang="en-US" sz="1800" b="1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Int</a:t>
            </a:r>
            <a:r>
              <a:rPr lang="en-US" sz="180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: Represents whole numbers.</a:t>
            </a:r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59410" indent="-359410"/>
            <a:r>
              <a:rPr lang="en-US" sz="1800" b="1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String</a:t>
            </a:r>
            <a:r>
              <a:rPr lang="en-US" sz="180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: Represents sequences of characters.</a:t>
            </a:r>
            <a:endParaRPr lang="en-US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59410" indent="-359410"/>
            <a:r>
              <a:rPr lang="en-US" sz="1800" b="1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Boolean</a:t>
            </a:r>
            <a:r>
              <a:rPr lang="en-US" sz="180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: Represents </a:t>
            </a:r>
            <a:r>
              <a:rPr lang="en-US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</a:rPr>
              <a:t>true</a:t>
            </a:r>
            <a:r>
              <a:rPr lang="en-US" sz="180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 or </a:t>
            </a:r>
            <a:r>
              <a:rPr lang="en-US" sz="1800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</a:rPr>
              <a:t>false</a:t>
            </a:r>
            <a:r>
              <a:rPr lang="en-US" sz="180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.</a:t>
            </a:r>
            <a:endParaRPr lang="en-US"/>
          </a:p>
          <a:p>
            <a:pPr marL="359410" indent="-359410"/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59410" indent="-359410"/>
            <a:endParaRPr lang="en-US" sz="1800" dirty="0">
              <a:solidFill>
                <a:srgbClr val="000000">
                  <a:alpha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833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E0C0B2A-3FD1-4235-A16E-0ED1E028A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494E066-0146-46E9-BAF1-C33240ABA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2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D16288-475C-2184-1CFA-17DB51C41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10" y="531814"/>
            <a:ext cx="4457690" cy="1720850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/>
            <a:r>
              <a:rPr lang="en-US" sz="4800"/>
              <a:t>Type Hierarchy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2E97E5C-7A5F-424E-AAE4-654396E9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1392239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3" descr="A diagram of a program&#10;&#10;AI-generated content may be incorrect.">
            <a:extLst>
              <a:ext uri="{FF2B5EF4-FFF2-40B4-BE49-F238E27FC236}">
                <a16:creationId xmlns:a16="http://schemas.microsoft.com/office/drawing/2014/main" id="{1B70270F-2A47-06F8-2E83-16B25A6716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2631" y="2843211"/>
            <a:ext cx="8527089" cy="3474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593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92E95-CA18-0C88-0513-D894A8C55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8708" y="180365"/>
            <a:ext cx="5074585" cy="878375"/>
          </a:xfrm>
        </p:spPr>
        <p:txBody>
          <a:bodyPr/>
          <a:lstStyle/>
          <a:p>
            <a:pPr algn="ctr"/>
            <a:r>
              <a:rPr lang="en-US" dirty="0">
                <a:ea typeface="+mj-lt"/>
                <a:cs typeface="+mj-lt"/>
              </a:rPr>
              <a:t>Generics in Scala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3C145-1A39-DD59-BDDC-79302807B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59410" indent="-359410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Generics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 in Scala allow you to write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reusable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 and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type-safe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 code by using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type parameters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 instead of hardcoding specific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types.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Flexibility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Work with different types without rewriting code.</a:t>
            </a:r>
          </a:p>
          <a:p>
            <a:pPr marL="359410" indent="-359410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It lets you define classes, traits, methods, and functions that can operate on any data type.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236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08D34-A90B-2D72-32B6-42B262AE4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8935" y="395289"/>
            <a:ext cx="3824805" cy="643232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Generic Class</a:t>
            </a:r>
            <a:endParaRPr lang="en-US" sz="2800" dirty="0"/>
          </a:p>
          <a:p>
            <a:endParaRPr lang="en-US" dirty="0">
              <a:latin typeface="Consola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75D0E-D12D-0852-F7BF-1E90CBA0A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331" y="413655"/>
            <a:ext cx="10780269" cy="643160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59410" indent="-359410"/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</a:rPr>
              <a:t>class Box[T](private var </a:t>
            </a:r>
            <a:r>
              <a:rPr lang="en-US" sz="14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</a:rPr>
              <a:t>item</a:t>
            </a:r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</a:rPr>
              <a:t>: T) {</a:t>
            </a:r>
            <a:br>
              <a:rPr lang="en-US" sz="1400" b="1" dirty="0">
                <a:latin typeface="Consolas"/>
              </a:rPr>
            </a:br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</a:rPr>
              <a:t>  def </a:t>
            </a:r>
            <a:r>
              <a:rPr lang="en-US" sz="1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</a:rPr>
              <a:t>setItem</a:t>
            </a:r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</a:rPr>
              <a:t>(</a:t>
            </a:r>
            <a:r>
              <a:rPr lang="en-US" sz="1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</a:rPr>
              <a:t>newItem</a:t>
            </a:r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</a:rPr>
              <a:t>: T): Unit = </a:t>
            </a:r>
            <a:r>
              <a:rPr lang="en-US" sz="14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</a:rPr>
              <a:t>item </a:t>
            </a:r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</a:rPr>
              <a:t>= </a:t>
            </a:r>
            <a:r>
              <a:rPr lang="en-US" sz="1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</a:rPr>
              <a:t>newItem</a:t>
            </a:r>
            <a:br>
              <a:rPr lang="en-US" sz="1400" b="1" dirty="0">
                <a:latin typeface="Consolas"/>
              </a:rPr>
            </a:br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</a:rPr>
              <a:t>  def </a:t>
            </a:r>
            <a:r>
              <a:rPr lang="en-US" sz="1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</a:rPr>
              <a:t>getItem</a:t>
            </a:r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</a:rPr>
              <a:t>: T = </a:t>
            </a:r>
            <a:r>
              <a:rPr lang="en-US" sz="14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</a:rPr>
              <a:t>item</a:t>
            </a:r>
            <a:br>
              <a:rPr lang="en-US" sz="1400" b="1" i="1" dirty="0">
                <a:latin typeface="Consolas"/>
              </a:rPr>
            </a:br>
            <a:r>
              <a:rPr lang="en-US" sz="14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</a:rPr>
              <a:t>}</a:t>
            </a:r>
            <a:br>
              <a:rPr lang="en-US" sz="1400" b="1" i="1" dirty="0">
                <a:latin typeface="Consolas"/>
              </a:rPr>
            </a:br>
            <a:r>
              <a:rPr lang="en-US" sz="14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</a:rPr>
              <a:t>object </a:t>
            </a:r>
            <a:r>
              <a:rPr lang="en-US" sz="1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</a:rPr>
              <a:t>FruitBoxApp</a:t>
            </a:r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</a:rPr>
              <a:t> {</a:t>
            </a:r>
            <a:br>
              <a:rPr lang="en-US" sz="1400" b="1" dirty="0">
                <a:latin typeface="Consolas"/>
              </a:rPr>
            </a:br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</a:rPr>
              <a:t>  def main(</a:t>
            </a:r>
            <a:r>
              <a:rPr lang="en-US" sz="1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</a:rPr>
              <a:t>args</a:t>
            </a:r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</a:rPr>
              <a:t>: Array[String]): Unit = {</a:t>
            </a:r>
            <a:br>
              <a:rPr lang="en-US" sz="1400" b="1" dirty="0">
                <a:latin typeface="Consolas"/>
              </a:rPr>
            </a:br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</a:rPr>
              <a:t>    </a:t>
            </a:r>
            <a:r>
              <a:rPr lang="en-US" sz="1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</a:rPr>
              <a:t>val</a:t>
            </a:r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</a:rPr>
              <a:t> </a:t>
            </a:r>
            <a:r>
              <a:rPr lang="en-US" sz="1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</a:rPr>
              <a:t>appleBox</a:t>
            </a:r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</a:rPr>
              <a:t> = new Box(5)</a:t>
            </a:r>
            <a:br>
              <a:rPr lang="en-US" sz="1400" b="1" dirty="0">
                <a:latin typeface="Consolas"/>
              </a:rPr>
            </a:br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</a:rPr>
              <a:t>    </a:t>
            </a:r>
            <a:r>
              <a:rPr lang="en-US" sz="1400" b="1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</a:rPr>
              <a:t>println</a:t>
            </a:r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</a:rPr>
              <a:t>(</a:t>
            </a:r>
            <a:r>
              <a:rPr lang="en-US" sz="1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</a:rPr>
              <a:t>appleBox.getItem</a:t>
            </a:r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</a:rPr>
              <a:t>)</a:t>
            </a:r>
            <a:br>
              <a:rPr lang="en-US" sz="1400" b="1" dirty="0">
                <a:latin typeface="Consolas"/>
              </a:rPr>
            </a:br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</a:rPr>
              <a:t>    </a:t>
            </a:r>
            <a:r>
              <a:rPr lang="en-US" sz="1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</a:rPr>
              <a:t>appleBox.setItem</a:t>
            </a:r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</a:rPr>
              <a:t>(10)</a:t>
            </a:r>
            <a:br>
              <a:rPr lang="en-US" sz="1400" b="1" dirty="0">
                <a:latin typeface="Consolas"/>
              </a:rPr>
            </a:br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</a:rPr>
              <a:t>    </a:t>
            </a:r>
            <a:r>
              <a:rPr lang="en-US" sz="1400" b="1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</a:rPr>
              <a:t>println</a:t>
            </a:r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</a:rPr>
              <a:t>( </a:t>
            </a:r>
            <a:r>
              <a:rPr lang="en-US" sz="1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</a:rPr>
              <a:t>appleBox.getItem</a:t>
            </a:r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</a:rPr>
              <a:t>)</a:t>
            </a:r>
            <a:br>
              <a:rPr lang="en-US" sz="1400" b="1" dirty="0">
                <a:latin typeface="Consolas"/>
              </a:rPr>
            </a:br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</a:rPr>
              <a:t>    //</a:t>
            </a:r>
            <a:r>
              <a:rPr lang="en-US" sz="1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</a:rPr>
              <a:t>appleBox.setItem</a:t>
            </a:r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</a:rPr>
              <a:t>("banana)</a:t>
            </a:r>
            <a:br>
              <a:rPr lang="en-US" sz="1400" b="1" dirty="0">
                <a:latin typeface="Consolas"/>
              </a:rPr>
            </a:br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</a:rPr>
              <a:t>    //</a:t>
            </a:r>
            <a:r>
              <a:rPr lang="en-US" sz="1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</a:rPr>
              <a:t>println</a:t>
            </a:r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</a:rPr>
              <a:t>( </a:t>
            </a:r>
            <a:r>
              <a:rPr lang="en-US" sz="1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</a:rPr>
              <a:t>appleBox.getItem</a:t>
            </a:r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</a:rPr>
              <a:t>)</a:t>
            </a:r>
            <a:br>
              <a:rPr lang="en-US" sz="1400" b="1" dirty="0">
                <a:latin typeface="Consolas"/>
              </a:rPr>
            </a:br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</a:rPr>
              <a:t>    </a:t>
            </a:r>
            <a:r>
              <a:rPr lang="en-US" sz="1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</a:rPr>
              <a:t>val</a:t>
            </a:r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</a:rPr>
              <a:t> </a:t>
            </a:r>
            <a:r>
              <a:rPr lang="en-US" sz="1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</a:rPr>
              <a:t>OrangeBox</a:t>
            </a:r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</a:rPr>
              <a:t> = new Box("Big Orange")</a:t>
            </a:r>
            <a:br>
              <a:rPr lang="en-US" sz="1400" b="1" dirty="0">
                <a:latin typeface="Consolas"/>
              </a:rPr>
            </a:br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</a:rPr>
              <a:t>    </a:t>
            </a:r>
            <a:r>
              <a:rPr lang="en-US" sz="1400" b="1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</a:rPr>
              <a:t>println</a:t>
            </a:r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</a:rPr>
              <a:t>(</a:t>
            </a:r>
            <a:r>
              <a:rPr lang="en-US" sz="1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</a:rPr>
              <a:t>OrangeBox.getItem</a:t>
            </a:r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</a:rPr>
              <a:t>)</a:t>
            </a:r>
            <a:br>
              <a:rPr lang="en-US" sz="1400" b="1" dirty="0">
                <a:latin typeface="Consolas"/>
              </a:rPr>
            </a:br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</a:rPr>
              <a:t>    </a:t>
            </a:r>
            <a:r>
              <a:rPr lang="en-US" sz="1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</a:rPr>
              <a:t>OrangeBox.setItem</a:t>
            </a:r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</a:rPr>
              <a:t>("Sweet Orange")</a:t>
            </a:r>
            <a:br>
              <a:rPr lang="en-US" sz="1400" b="1" dirty="0">
                <a:latin typeface="Consolas"/>
              </a:rPr>
            </a:br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</a:rPr>
              <a:t>    </a:t>
            </a:r>
            <a:r>
              <a:rPr lang="en-US" sz="1400" b="1" i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</a:rPr>
              <a:t>println</a:t>
            </a:r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</a:rPr>
              <a:t>(</a:t>
            </a:r>
            <a:r>
              <a:rPr lang="en-US" sz="1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</a:rPr>
              <a:t>OrangeBox.getItem</a:t>
            </a:r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</a:rPr>
              <a:t>)</a:t>
            </a:r>
            <a:br>
              <a:rPr lang="en-US" sz="1400" b="1" dirty="0">
                <a:latin typeface="Consolas"/>
              </a:rPr>
            </a:br>
            <a:br>
              <a:rPr lang="en-US" sz="1400" b="1" dirty="0">
                <a:latin typeface="Consolas"/>
              </a:rPr>
            </a:br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</a:rPr>
              <a:t>  }</a:t>
            </a:r>
            <a:br>
              <a:rPr lang="en-US" sz="1400" b="1" dirty="0">
                <a:latin typeface="Consolas"/>
              </a:rPr>
            </a:br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</a:rPr>
              <a:t>}</a:t>
            </a:r>
            <a:endParaRPr lang="en-US" sz="1400" b="1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59410" indent="-359410"/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0351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53813-7A7E-0FDB-9B18-879E5273A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4912" y="102894"/>
            <a:ext cx="6438642" cy="1112836"/>
          </a:xfrm>
        </p:spPr>
        <p:txBody>
          <a:bodyPr/>
          <a:lstStyle/>
          <a:p>
            <a:pPr algn="ctr"/>
            <a:r>
              <a:rPr lang="en-US" dirty="0">
                <a:ea typeface="+mj-lt"/>
                <a:cs typeface="+mj-lt"/>
              </a:rPr>
              <a:t>Generic Method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8D612-DCD0-456A-1F18-0307950EF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359410" indent="-359410"/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</a:rPr>
              <a:t>def </a:t>
            </a:r>
            <a:r>
              <a:rPr lang="en-US" sz="1600" b="1" err="1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</a:rPr>
              <a:t>getLength</a:t>
            </a: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</a:rPr>
              <a:t>[T](collection: List[T]): Int = {</a:t>
            </a:r>
            <a:br>
              <a:rPr lang="en-US" sz="1600" b="1" dirty="0">
                <a:latin typeface="Consolas"/>
              </a:rPr>
            </a:b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</a:rPr>
              <a:t>  </a:t>
            </a:r>
            <a:r>
              <a:rPr lang="en-US" sz="1600" b="1" err="1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</a:rPr>
              <a:t>collection.length</a:t>
            </a:r>
            <a:br>
              <a:rPr lang="en-US" sz="1600" b="1" dirty="0">
                <a:latin typeface="Consolas"/>
              </a:rPr>
            </a:b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</a:rPr>
              <a:t>}</a:t>
            </a:r>
            <a:br>
              <a:rPr lang="en-US" sz="1600" b="1" dirty="0">
                <a:latin typeface="Consolas"/>
              </a:rPr>
            </a:br>
            <a:br>
              <a:rPr lang="en-US" sz="1600" b="1" dirty="0">
                <a:latin typeface="Consolas"/>
              </a:rPr>
            </a:b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</a:rPr>
              <a:t>object </a:t>
            </a:r>
            <a:r>
              <a:rPr lang="en-US" sz="1600" b="1" err="1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</a:rPr>
              <a:t>CollectionApp</a:t>
            </a: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</a:rPr>
              <a:t> {</a:t>
            </a:r>
            <a:br>
              <a:rPr lang="en-US" sz="1600" b="1" dirty="0">
                <a:latin typeface="Consolas"/>
              </a:rPr>
            </a:b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</a:rPr>
              <a:t>  def main(</a:t>
            </a:r>
            <a:r>
              <a:rPr lang="en-US" sz="1600" b="1" err="1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</a:rPr>
              <a:t>args</a:t>
            </a: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</a:rPr>
              <a:t>: Array[String]): Unit = {</a:t>
            </a:r>
            <a:br>
              <a:rPr lang="en-US" sz="1600" b="1" dirty="0">
                <a:latin typeface="Consolas"/>
              </a:rPr>
            </a:b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</a:rPr>
              <a:t>    </a:t>
            </a:r>
            <a:r>
              <a:rPr lang="en-US" sz="1600" b="1" i="1" err="1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</a:rPr>
              <a:t>println</a:t>
            </a: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</a:rPr>
              <a:t>(</a:t>
            </a:r>
            <a:r>
              <a:rPr lang="en-US" sz="1600" b="1" err="1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</a:rPr>
              <a:t>getLength</a:t>
            </a: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</a:rPr>
              <a:t>(List(1, 2, 3)))       // Works with Int list</a:t>
            </a:r>
            <a:br>
              <a:rPr lang="en-US" sz="1600" b="1" dirty="0">
                <a:latin typeface="Consolas"/>
              </a:rPr>
            </a:b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</a:rPr>
              <a:t>    </a:t>
            </a:r>
            <a:r>
              <a:rPr lang="en-US" sz="1600" b="1" i="1" err="1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</a:rPr>
              <a:t>println</a:t>
            </a: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</a:rPr>
              <a:t>(</a:t>
            </a:r>
            <a:r>
              <a:rPr lang="en-US" sz="1600" b="1" err="1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</a:rPr>
              <a:t>getLength</a:t>
            </a: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</a:rPr>
              <a:t>(List("</a:t>
            </a:r>
            <a:r>
              <a:rPr lang="en-US" sz="1600" b="1" err="1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</a:rPr>
              <a:t>jaya</a:t>
            </a: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</a:rPr>
              <a:t>", "</a:t>
            </a:r>
            <a:r>
              <a:rPr lang="en-US" sz="1600" b="1" err="1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</a:rPr>
              <a:t>dhara</a:t>
            </a: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</a:rPr>
              <a:t>", "</a:t>
            </a:r>
            <a:r>
              <a:rPr lang="en-US" sz="1600" b="1" err="1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</a:rPr>
              <a:t>manu</a:t>
            </a: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</a:rPr>
              <a:t>","</a:t>
            </a:r>
            <a:r>
              <a:rPr lang="en-US" sz="1600" b="1" err="1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</a:rPr>
              <a:t>saba</a:t>
            </a: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</a:rPr>
              <a:t>"))) // Works with String list</a:t>
            </a:r>
            <a:br>
              <a:rPr lang="en-US" sz="1600" b="1" dirty="0">
                <a:latin typeface="Consolas"/>
              </a:rPr>
            </a:b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</a:rPr>
              <a:t>  }</a:t>
            </a:r>
            <a:br>
              <a:rPr lang="en-US" sz="1600" b="1" dirty="0">
                <a:latin typeface="Consolas"/>
              </a:rPr>
            </a:b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</a:rPr>
              <a:t>}</a:t>
            </a:r>
            <a:endParaRPr lang="en-US" sz="1600" b="1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59410" indent="-359410"/>
            <a:endParaRPr lang="en-US" sz="4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266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4795-5E8F-6FAC-2A71-4D171A1FD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324" y="406156"/>
            <a:ext cx="11395276" cy="595496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59410" indent="-359410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Covariant (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</a:rPr>
              <a:t>+T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</a:p>
          <a:p>
            <a:pPr marL="359410" indent="-359410"/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A </a:t>
            </a:r>
            <a:r>
              <a:rPr lang="en-US" b="1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covariant</a:t>
            </a: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 type means that if </a:t>
            </a: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</a:rPr>
              <a:t>A</a:t>
            </a: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 is a subtype of </a:t>
            </a: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</a:rPr>
              <a:t>B</a:t>
            </a: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, then </a:t>
            </a: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</a:rPr>
              <a:t>Container[A]</a:t>
            </a: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 is a subtype of </a:t>
            </a: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</a:rPr>
              <a:t>Container[B]</a:t>
            </a: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. It preserves the subtype relationship.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59410" indent="-359410"/>
            <a:r>
              <a:rPr lang="en-US" b="1">
                <a:solidFill>
                  <a:schemeClr val="tx1">
                    <a:lumMod val="95000"/>
                    <a:lumOff val="5000"/>
                  </a:schemeClr>
                </a:solidFill>
              </a:rPr>
              <a:t>Contravariant (</a:t>
            </a:r>
            <a:r>
              <a:rPr lang="en-US" b="1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</a:rPr>
              <a:t>-T</a:t>
            </a:r>
            <a:r>
              <a:rPr lang="en-US" b="1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59410" indent="-359410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A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contravariant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 type means that if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</a:rPr>
              <a:t>A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 is a subtype of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</a:rPr>
              <a:t>B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, then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</a:rPr>
              <a:t>Container[B]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 is a subtype of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</a:rPr>
              <a:t>Container[A]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. It reverses the subtype relationship.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59410" indent="-359410"/>
            <a:r>
              <a:rPr lang="en-US" b="1">
                <a:solidFill>
                  <a:schemeClr val="tx1">
                    <a:lumMod val="95000"/>
                    <a:lumOff val="5000"/>
                  </a:schemeClr>
                </a:solidFill>
              </a:rPr>
              <a:t>Type Bounds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59410" indent="-359410"/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You can restrict the type parameters using bounds</a:t>
            </a:r>
            <a:endParaRPr lang="en-US"/>
          </a:p>
          <a:p>
            <a:pPr marL="359410" indent="-359410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&lt;: String(upper </a:t>
            </a: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bound)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59410" indent="-359410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&gt;:String/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AnyRef</a:t>
            </a: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</a:rPr>
              <a:t>(lower bound)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59410" indent="-359410"/>
            <a:endParaRPr lang="en-US" dirty="0">
              <a:solidFill>
                <a:srgbClr val="000000">
                  <a:alpha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242234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Frosty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767E37"/>
      </a:accent1>
      <a:accent2>
        <a:srgbClr val="B495C2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FrostyVTI</vt:lpstr>
      <vt:lpstr>PowerPoint Presentation</vt:lpstr>
      <vt:lpstr>Scala Type System</vt:lpstr>
      <vt:lpstr>Type Hierarchy</vt:lpstr>
      <vt:lpstr>Generics in Scala</vt:lpstr>
      <vt:lpstr>Generic Class </vt:lpstr>
      <vt:lpstr>Generic Method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139</cp:revision>
  <dcterms:created xsi:type="dcterms:W3CDTF">2025-02-20T15:36:42Z</dcterms:created>
  <dcterms:modified xsi:type="dcterms:W3CDTF">2025-02-21T09:16:11Z</dcterms:modified>
</cp:coreProperties>
</file>