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0" r:id="rId2"/>
    <p:sldId id="321" r:id="rId3"/>
    <p:sldId id="373" r:id="rId4"/>
    <p:sldId id="381" r:id="rId5"/>
    <p:sldId id="387" r:id="rId6"/>
    <p:sldId id="382" r:id="rId7"/>
    <p:sldId id="579" r:id="rId8"/>
    <p:sldId id="388" r:id="rId9"/>
    <p:sldId id="389" r:id="rId10"/>
    <p:sldId id="409" r:id="rId11"/>
    <p:sldId id="383" r:id="rId12"/>
    <p:sldId id="580" r:id="rId13"/>
    <p:sldId id="581" r:id="rId14"/>
    <p:sldId id="391" r:id="rId15"/>
    <p:sldId id="392" r:id="rId16"/>
    <p:sldId id="260" r:id="rId17"/>
    <p:sldId id="582" r:id="rId18"/>
    <p:sldId id="261" r:id="rId19"/>
    <p:sldId id="262" r:id="rId20"/>
    <p:sldId id="263" r:id="rId21"/>
    <p:sldId id="264" r:id="rId22"/>
    <p:sldId id="323" r:id="rId23"/>
    <p:sldId id="32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D, Parthasarathy" initials="PP" lastIdx="1" clrIdx="0">
    <p:extLst>
      <p:ext uri="{19B8F6BF-5375-455C-9EA6-DF929625EA0E}">
        <p15:presenceInfo xmlns:p15="http://schemas.microsoft.com/office/powerpoint/2012/main" userId="S::parthasarathy.pd@sap.com::54c8b77e-7bce-4f88-ba2a-96930b21b6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FF99"/>
    <a:srgbClr val="FFFFFF"/>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741" autoAdjust="0"/>
  </p:normalViewPr>
  <p:slideViewPr>
    <p:cSldViewPr>
      <p:cViewPr>
        <p:scale>
          <a:sx n="62" d="100"/>
          <a:sy n="62" d="100"/>
        </p:scale>
        <p:origin x="1740" y="1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t>19-12-2023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BC08CD-08CE-4BE9-82DB-405CF9CCA283}"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036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BC08CD-08CE-4BE9-82DB-405CF9CCA283}" type="slidenum">
              <a:rPr lang="en-IN" smtClean="0"/>
              <a:t>2</a:t>
            </a:fld>
            <a:endParaRPr lang="en-IN"/>
          </a:p>
        </p:txBody>
      </p:sp>
    </p:spTree>
    <p:extLst>
      <p:ext uri="{BB962C8B-B14F-4D97-AF65-F5344CB8AC3E}">
        <p14:creationId xmlns:p14="http://schemas.microsoft.com/office/powerpoint/2010/main" val="15608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C08CD-08CE-4BE9-82DB-405CF9CCA283}" type="slidenum">
              <a:rPr lang="en-IN" smtClean="0"/>
              <a:t>3</a:t>
            </a:fld>
            <a:endParaRPr lang="en-IN"/>
          </a:p>
        </p:txBody>
      </p:sp>
    </p:spTree>
    <p:extLst>
      <p:ext uri="{BB962C8B-B14F-4D97-AF65-F5344CB8AC3E}">
        <p14:creationId xmlns:p14="http://schemas.microsoft.com/office/powerpoint/2010/main" val="214408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BC08CD-08CE-4BE9-82DB-405CF9CCA283}" type="slidenum">
              <a:rPr lang="en-IN" smtClean="0"/>
              <a:t>22</a:t>
            </a:fld>
            <a:endParaRPr lang="en-IN"/>
          </a:p>
        </p:txBody>
      </p:sp>
    </p:spTree>
    <p:extLst>
      <p:ext uri="{BB962C8B-B14F-4D97-AF65-F5344CB8AC3E}">
        <p14:creationId xmlns:p14="http://schemas.microsoft.com/office/powerpoint/2010/main" val="36209833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3"/>
        <p:cNvGrpSpPr/>
        <p:nvPr/>
      </p:nvGrpSpPr>
      <p:grpSpPr>
        <a:xfrm>
          <a:off x="0" y="0"/>
          <a:ext cx="0" cy="0"/>
          <a:chOff x="0" y="0"/>
          <a:chExt cx="0" cy="0"/>
        </a:xfrm>
      </p:grpSpPr>
      <p:sp>
        <p:nvSpPr>
          <p:cNvPr id="44" name="Google Shape;44;p4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rm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5" name="Google Shape;45;p49"/>
          <p:cNvSpPr txBox="1"/>
          <p:nvPr/>
        </p:nvSpPr>
        <p:spPr>
          <a:xfrm>
            <a:off x="3276600" y="6596390"/>
            <a:ext cx="5867400" cy="26161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Deemed to be University under Section 3 of UGC Act, 1956</a:t>
            </a:r>
            <a:endParaRPr sz="1100" b="0" i="0" u="none" strike="noStrike" cap="none">
              <a:solidFill>
                <a:srgbClr val="101141"/>
              </a:solidFill>
              <a:latin typeface="Arial"/>
              <a:ea typeface="Arial"/>
              <a:cs typeface="Arial"/>
              <a:sym typeface="Arial"/>
            </a:endParaRPr>
          </a:p>
        </p:txBody>
      </p:sp>
      <p:grpSp>
        <p:nvGrpSpPr>
          <p:cNvPr id="46" name="Google Shape;46;p49"/>
          <p:cNvGrpSpPr/>
          <p:nvPr/>
        </p:nvGrpSpPr>
        <p:grpSpPr>
          <a:xfrm>
            <a:off x="2083888" y="6550671"/>
            <a:ext cx="7060112" cy="48665"/>
            <a:chOff x="2083888" y="6550671"/>
            <a:chExt cx="7060112" cy="48665"/>
          </a:xfrm>
        </p:grpSpPr>
        <p:sp>
          <p:nvSpPr>
            <p:cNvPr id="47" name="Google Shape;47;p49"/>
            <p:cNvSpPr/>
            <p:nvPr/>
          </p:nvSpPr>
          <p:spPr>
            <a:xfrm>
              <a:off x="4630476" y="6550672"/>
              <a:ext cx="2328591" cy="48664"/>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Google Shape;48;p49"/>
            <p:cNvSpPr/>
            <p:nvPr/>
          </p:nvSpPr>
          <p:spPr>
            <a:xfrm>
              <a:off x="6907874" y="6550671"/>
              <a:ext cx="2236126" cy="45719"/>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 name="Google Shape;49;p49"/>
            <p:cNvSpPr/>
            <p:nvPr/>
          </p:nvSpPr>
          <p:spPr>
            <a:xfrm>
              <a:off x="2083888" y="6550672"/>
              <a:ext cx="2580680" cy="48664"/>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50" name="Google Shape;50;p49" descr="Picture 7.png"/>
          <p:cNvPicPr preferRelativeResize="0"/>
          <p:nvPr/>
        </p:nvPicPr>
        <p:blipFill rotWithShape="1">
          <a:blip r:embed="rId2">
            <a:alphaModFix/>
          </a:blip>
          <a:srcRect l="1923" b="5335"/>
          <a:stretch/>
        </p:blipFill>
        <p:spPr>
          <a:xfrm>
            <a:off x="6629400" y="-1"/>
            <a:ext cx="2193193" cy="692697"/>
          </a:xfrm>
          <a:prstGeom prst="rect">
            <a:avLst/>
          </a:prstGeom>
          <a:noFill/>
          <a:ln>
            <a:noFill/>
          </a:ln>
        </p:spPr>
      </p:pic>
      <p:grpSp>
        <p:nvGrpSpPr>
          <p:cNvPr id="51" name="Google Shape;51;p49"/>
          <p:cNvGrpSpPr/>
          <p:nvPr/>
        </p:nvGrpSpPr>
        <p:grpSpPr>
          <a:xfrm>
            <a:off x="2133600" y="6558112"/>
            <a:ext cx="7010400" cy="45719"/>
            <a:chOff x="1905000" y="6553200"/>
            <a:chExt cx="7010400" cy="45719"/>
          </a:xfrm>
        </p:grpSpPr>
        <p:sp>
          <p:nvSpPr>
            <p:cNvPr id="52" name="Google Shape;52;p4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 name="Google Shape;53;p4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4" name="Google Shape;54;p4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55" name="Google Shape;55;p49"/>
          <p:cNvGrpSpPr/>
          <p:nvPr/>
        </p:nvGrpSpPr>
        <p:grpSpPr>
          <a:xfrm>
            <a:off x="0" y="1295400"/>
            <a:ext cx="7010400" cy="45719"/>
            <a:chOff x="1905000" y="6553200"/>
            <a:chExt cx="7010400" cy="45719"/>
          </a:xfrm>
        </p:grpSpPr>
        <p:sp>
          <p:nvSpPr>
            <p:cNvPr id="56" name="Google Shape;56;p49"/>
            <p:cNvSpPr/>
            <p:nvPr/>
          </p:nvSpPr>
          <p:spPr>
            <a:xfrm>
              <a:off x="4267200" y="6553200"/>
              <a:ext cx="2328591"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 name="Google Shape;57;p4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 name="Google Shape;58;p49"/>
            <p:cNvSpPr/>
            <p:nvPr/>
          </p:nvSpPr>
          <p:spPr>
            <a:xfrm>
              <a:off x="6586809" y="6553200"/>
              <a:ext cx="2328591"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59" name="Google Shape;59;p4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0" name="Google Shape;60;p49"/>
          <p:cNvSpPr txBox="1">
            <a:spLocks noGrp="1"/>
          </p:cNvSpPr>
          <p:nvPr>
            <p:ph type="body" idx="3"/>
          </p:nvPr>
        </p:nvSpPr>
        <p:spPr>
          <a:xfrm>
            <a:off x="4495800" y="6363741"/>
            <a:ext cx="914400" cy="914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9"/>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8914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endParaRPr lang="en-US"/>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endParaRPr lang="en-US"/>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endParaRPr lang="en-US"/>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endParaRPr lang="en-US"/>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endParaRPr lang="en-US"/>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endParaRPr lang="en-US"/>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endParaRPr lang="en-US"/>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endParaRPr lang="en-US"/>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mathblog.dk/tools/infix-postfix-converter/"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33600" y="3657600"/>
            <a:ext cx="6324600" cy="1524000"/>
          </a:xfrm>
        </p:spPr>
        <p:txBody>
          <a:bodyPr/>
          <a:lstStyle/>
          <a:p>
            <a:pPr algn="ctr"/>
            <a:r>
              <a:rPr lang="en-US" sz="2800" dirty="0">
                <a:solidFill>
                  <a:srgbClr val="00B050"/>
                </a:solidFill>
              </a:rPr>
              <a:t>Data Structures and Algorithms Design</a:t>
            </a:r>
            <a:br>
              <a:rPr lang="en-US" sz="2800" dirty="0"/>
            </a:br>
            <a:r>
              <a:rPr lang="en-US" sz="2800" dirty="0">
                <a:solidFill>
                  <a:schemeClr val="accent6">
                    <a:lumMod val="40000"/>
                    <a:lumOff val="60000"/>
                  </a:schemeClr>
                </a:solidFill>
              </a:rPr>
              <a:t>DSEC</a:t>
            </a:r>
            <a:r>
              <a:rPr lang="en-IN" sz="2800" dirty="0">
                <a:solidFill>
                  <a:schemeClr val="accent6">
                    <a:lumMod val="40000"/>
                    <a:lumOff val="60000"/>
                  </a:schemeClr>
                </a:solidFill>
              </a:rPr>
              <a:t>LZG519</a:t>
            </a:r>
            <a:endParaRPr lang="en-US" sz="2800" dirty="0">
              <a:solidFill>
                <a:schemeClr val="accent6">
                  <a:lumMod val="40000"/>
                  <a:lumOff val="60000"/>
                </a:schemeClr>
              </a:solidFill>
            </a:endParaRP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D7E44-7D4F-4942-A8C9-2DF6BF8399E8}"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79608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ED0FF0-EAA5-4833-B965-B1D6A622E9E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1) Convert the following infix expressions into postfix</a:t>
            </a:r>
          </a:p>
          <a:p>
            <a:r>
              <a:rPr lang="en-US" dirty="0">
                <a:latin typeface="Times New Roman" panose="02020603050405020304" pitchFamily="18" charset="0"/>
                <a:cs typeface="Times New Roman" panose="02020603050405020304" pitchFamily="18" charset="0"/>
              </a:rPr>
              <a:t>expressions using stack ( trace it as we did in class ) : </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A+(B+C)*D</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B+C-D/E*F</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(A+B)+(C/D)*E</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A+B*(C+D-E)*F</a:t>
            </a:r>
          </a:p>
          <a:p>
            <a:endParaRPr lang="en-US" dirty="0"/>
          </a:p>
        </p:txBody>
      </p:sp>
      <p:sp>
        <p:nvSpPr>
          <p:cNvPr id="3" name="Content Placeholder 2">
            <a:extLst>
              <a:ext uri="{FF2B5EF4-FFF2-40B4-BE49-F238E27FC236}">
                <a16:creationId xmlns:a16="http://schemas.microsoft.com/office/drawing/2014/main" id="{6F4FE8BD-935D-42C0-9E21-89C9359E6CE3}"/>
              </a:ext>
            </a:extLst>
          </p:cNvPr>
          <p:cNvSpPr>
            <a:spLocks noGrp="1"/>
          </p:cNvSpPr>
          <p:nvPr>
            <p:ph sz="quarter" idx="10"/>
          </p:nvPr>
        </p:nvSpPr>
        <p:spPr/>
        <p:txBody>
          <a:bodyPr/>
          <a:lstStyle/>
          <a:p>
            <a:r>
              <a:rPr lang="en-US" dirty="0">
                <a:solidFill>
                  <a:srgbClr val="0000FF"/>
                </a:solidFill>
              </a:rPr>
              <a:t>Appendix Exercise</a:t>
            </a:r>
          </a:p>
        </p:txBody>
      </p:sp>
      <p:sp>
        <p:nvSpPr>
          <p:cNvPr id="5" name="Slide Number Placeholder 4">
            <a:extLst>
              <a:ext uri="{FF2B5EF4-FFF2-40B4-BE49-F238E27FC236}">
                <a16:creationId xmlns:a16="http://schemas.microsoft.com/office/drawing/2014/main" id="{C5E15999-3AF7-4E71-B628-D07AA776A47D}"/>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
        <p:nvSpPr>
          <p:cNvPr id="6" name="Rectangle 5">
            <a:extLst>
              <a:ext uri="{FF2B5EF4-FFF2-40B4-BE49-F238E27FC236}">
                <a16:creationId xmlns:a16="http://schemas.microsoft.com/office/drawing/2014/main" id="{223D55E7-4289-4A8C-A95C-4C587ACD6E2E}"/>
              </a:ext>
            </a:extLst>
          </p:cNvPr>
          <p:cNvSpPr/>
          <p:nvPr/>
        </p:nvSpPr>
        <p:spPr>
          <a:xfrm>
            <a:off x="3755231" y="2473324"/>
            <a:ext cx="5105400" cy="1295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After you solve it, verify your answer by putting the infix expression in this tool : </a:t>
            </a:r>
            <a:r>
              <a:rPr lang="en-US" dirty="0">
                <a:hlinkClick r:id="rId2"/>
              </a:rPr>
              <a:t>https://www.mathblog.dk/tools/infix-postfix-converter/</a:t>
            </a:r>
            <a:r>
              <a:rPr lang="en-US" dirty="0"/>
              <a:t> </a:t>
            </a:r>
          </a:p>
        </p:txBody>
      </p:sp>
    </p:spTree>
    <p:extLst>
      <p:ext uri="{BB962C8B-B14F-4D97-AF65-F5344CB8AC3E}">
        <p14:creationId xmlns:p14="http://schemas.microsoft.com/office/powerpoint/2010/main" val="198933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C01FAF-A924-442D-AD54-DC60B841DD0E}"/>
              </a:ext>
            </a:extLst>
          </p:cNvPr>
          <p:cNvSpPr>
            <a:spLocks noGrp="1"/>
          </p:cNvSpPr>
          <p:nvPr>
            <p:ph idx="1"/>
          </p:nvPr>
        </p:nvSpPr>
        <p:spPr>
          <a:xfrm>
            <a:off x="304800" y="1493837"/>
            <a:ext cx="8229600" cy="4972839"/>
          </a:xfrm>
        </p:spPr>
        <p:txBody>
          <a:bodyPr>
            <a:normAutofit fontScale="92500" lnSpcReduction="20000"/>
          </a:bodyPr>
          <a:lstStyle/>
          <a:p>
            <a:r>
              <a:rPr lang="en-US" u="sng" dirty="0">
                <a:latin typeface="Times New Roman" panose="02020603050405020304" pitchFamily="18" charset="0"/>
                <a:cs typeface="Times New Roman" panose="02020603050405020304" pitchFamily="18" charset="0"/>
              </a:rPr>
              <a:t>Algorithm:</a:t>
            </a:r>
          </a:p>
          <a:p>
            <a:r>
              <a:rPr lang="en-US" dirty="0">
                <a:latin typeface="Times New Roman" panose="02020603050405020304" pitchFamily="18" charset="0"/>
                <a:cs typeface="Times New Roman" panose="02020603050405020304" pitchFamily="18" charset="0"/>
              </a:rPr>
              <a:t>1) Add a right parentheses “)” at the end of the arithmetic expression F</a:t>
            </a:r>
          </a:p>
          <a:p>
            <a:r>
              <a:rPr lang="en-US" dirty="0">
                <a:latin typeface="Times New Roman" panose="02020603050405020304" pitchFamily="18" charset="0"/>
                <a:cs typeface="Times New Roman" panose="02020603050405020304" pitchFamily="18" charset="0"/>
              </a:rPr>
              <a:t>2) Scan F from left to right and repeat step 3 and step 4 for each element of F until the sentinel “)” is encountered.</a:t>
            </a:r>
          </a:p>
          <a:p>
            <a:r>
              <a:rPr lang="en-US" dirty="0">
                <a:latin typeface="Times New Roman" panose="02020603050405020304" pitchFamily="18" charset="0"/>
                <a:cs typeface="Times New Roman" panose="02020603050405020304" pitchFamily="18" charset="0"/>
              </a:rPr>
              <a:t>3) If an operand is encountered, put it onto stack </a:t>
            </a:r>
          </a:p>
          <a:p>
            <a:r>
              <a:rPr lang="en-US" dirty="0">
                <a:latin typeface="Times New Roman" panose="02020603050405020304" pitchFamily="18" charset="0"/>
                <a:cs typeface="Times New Roman" panose="02020603050405020304" pitchFamily="18" charset="0"/>
              </a:rPr>
              <a:t>4) If an operator       is encountered, then : </a:t>
            </a:r>
          </a:p>
          <a:p>
            <a:r>
              <a:rPr lang="en-US" dirty="0">
                <a:latin typeface="Times New Roman" panose="02020603050405020304" pitchFamily="18" charset="0"/>
                <a:cs typeface="Times New Roman" panose="02020603050405020304" pitchFamily="18" charset="0"/>
              </a:rPr>
              <a:t>	a. Remove the 2 top elements from the stack, where n1 is the top element and n2 is the next-to-top element. </a:t>
            </a:r>
          </a:p>
          <a:p>
            <a:r>
              <a:rPr lang="en-US" dirty="0">
                <a:latin typeface="Times New Roman" panose="02020603050405020304" pitchFamily="18" charset="0"/>
                <a:cs typeface="Times New Roman" panose="02020603050405020304" pitchFamily="18" charset="0"/>
              </a:rPr>
              <a:t>	b. Evaluate n2       n1 </a:t>
            </a:r>
          </a:p>
          <a:p>
            <a:r>
              <a:rPr lang="en-US" dirty="0">
                <a:latin typeface="Times New Roman" panose="02020603050405020304" pitchFamily="18" charset="0"/>
                <a:cs typeface="Times New Roman" panose="02020603050405020304" pitchFamily="18" charset="0"/>
              </a:rPr>
              <a:t>	c. Place the result of (b) back on stack. </a:t>
            </a:r>
          </a:p>
          <a:p>
            <a:r>
              <a:rPr lang="en-US" dirty="0">
                <a:latin typeface="Times New Roman" panose="02020603050405020304" pitchFamily="18" charset="0"/>
                <a:cs typeface="Times New Roman" panose="02020603050405020304" pitchFamily="18" charset="0"/>
              </a:rPr>
              <a:t>	  Endif</a:t>
            </a:r>
          </a:p>
          <a:p>
            <a:r>
              <a:rPr lang="en-US" dirty="0">
                <a:latin typeface="Times New Roman" panose="02020603050405020304" pitchFamily="18" charset="0"/>
                <a:cs typeface="Times New Roman" panose="02020603050405020304" pitchFamily="18" charset="0"/>
              </a:rPr>
              <a:t>   End of step 2 loop</a:t>
            </a:r>
          </a:p>
          <a:p>
            <a:r>
              <a:rPr lang="en-US" dirty="0">
                <a:latin typeface="Times New Roman" panose="02020603050405020304" pitchFamily="18" charset="0"/>
                <a:cs typeface="Times New Roman" panose="02020603050405020304" pitchFamily="18" charset="0"/>
              </a:rPr>
              <a:t>5) Set value equal to the top element of stack. </a:t>
            </a:r>
          </a:p>
          <a:p>
            <a:r>
              <a:rPr lang="en-US" dirty="0">
                <a:latin typeface="Times New Roman" panose="02020603050405020304" pitchFamily="18" charset="0"/>
                <a:cs typeface="Times New Roman" panose="02020603050405020304" pitchFamily="18" charset="0"/>
              </a:rPr>
              <a:t>6) Exit</a:t>
            </a:r>
          </a:p>
        </p:txBody>
      </p:sp>
      <p:sp>
        <p:nvSpPr>
          <p:cNvPr id="3" name="Content Placeholder 2">
            <a:extLst>
              <a:ext uri="{FF2B5EF4-FFF2-40B4-BE49-F238E27FC236}">
                <a16:creationId xmlns:a16="http://schemas.microsoft.com/office/drawing/2014/main" id="{54413A37-B2D0-4AB9-A525-01AF77720AF8}"/>
              </a:ext>
            </a:extLst>
          </p:cNvPr>
          <p:cNvSpPr>
            <a:spLocks noGrp="1"/>
          </p:cNvSpPr>
          <p:nvPr>
            <p:ph sz="quarter" idx="10"/>
          </p:nvPr>
        </p:nvSpPr>
        <p:spPr/>
        <p:txBody>
          <a:bodyPr>
            <a:normAutofit fontScale="92500"/>
          </a:bodyPr>
          <a:lstStyle/>
          <a:p>
            <a:r>
              <a:rPr lang="en-US" dirty="0">
                <a:solidFill>
                  <a:srgbClr val="0000FF"/>
                </a:solidFill>
              </a:rPr>
              <a:t>Algorithm: Evaluation of Postfix expression using Stack</a:t>
            </a:r>
          </a:p>
        </p:txBody>
      </p:sp>
      <p:sp>
        <p:nvSpPr>
          <p:cNvPr id="5" name="Slide Number Placeholder 4">
            <a:extLst>
              <a:ext uri="{FF2B5EF4-FFF2-40B4-BE49-F238E27FC236}">
                <a16:creationId xmlns:a16="http://schemas.microsoft.com/office/drawing/2014/main" id="{D95A08A3-5AE6-4F8E-B07E-4D120728E7A9}"/>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
        <p:nvSpPr>
          <p:cNvPr id="4" name="Oval 3">
            <a:extLst>
              <a:ext uri="{FF2B5EF4-FFF2-40B4-BE49-F238E27FC236}">
                <a16:creationId xmlns:a16="http://schemas.microsoft.com/office/drawing/2014/main" id="{8F493D65-315B-464D-8FB1-77C0741AA719}"/>
              </a:ext>
            </a:extLst>
          </p:cNvPr>
          <p:cNvSpPr/>
          <p:nvPr/>
        </p:nvSpPr>
        <p:spPr>
          <a:xfrm>
            <a:off x="2362200" y="31242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6" name="Oval 5">
            <a:extLst>
              <a:ext uri="{FF2B5EF4-FFF2-40B4-BE49-F238E27FC236}">
                <a16:creationId xmlns:a16="http://schemas.microsoft.com/office/drawing/2014/main" id="{993BEF39-DD46-40F6-BE8A-6E2D06401525}"/>
              </a:ext>
            </a:extLst>
          </p:cNvPr>
          <p:cNvSpPr/>
          <p:nvPr/>
        </p:nvSpPr>
        <p:spPr>
          <a:xfrm>
            <a:off x="2476500" y="40386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7" name="Oval 6">
            <a:extLst>
              <a:ext uri="{FF2B5EF4-FFF2-40B4-BE49-F238E27FC236}">
                <a16:creationId xmlns:a16="http://schemas.microsoft.com/office/drawing/2014/main" id="{48F09DF6-E2B0-4B98-B258-1BE5B5B59CFC}"/>
              </a:ext>
            </a:extLst>
          </p:cNvPr>
          <p:cNvSpPr/>
          <p:nvPr/>
        </p:nvSpPr>
        <p:spPr>
          <a:xfrm>
            <a:off x="7000875" y="4343400"/>
            <a:ext cx="2286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8" name="TextBox 7">
            <a:extLst>
              <a:ext uri="{FF2B5EF4-FFF2-40B4-BE49-F238E27FC236}">
                <a16:creationId xmlns:a16="http://schemas.microsoft.com/office/drawing/2014/main" id="{9DAE268B-A058-46DF-A9B7-8DE8259A927C}"/>
              </a:ext>
            </a:extLst>
          </p:cNvPr>
          <p:cNvSpPr txBox="1"/>
          <p:nvPr/>
        </p:nvSpPr>
        <p:spPr>
          <a:xfrm>
            <a:off x="7229475" y="4311134"/>
            <a:ext cx="170053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 is any operator</a:t>
            </a:r>
          </a:p>
        </p:txBody>
      </p:sp>
    </p:spTree>
    <p:extLst>
      <p:ext uri="{BB962C8B-B14F-4D97-AF65-F5344CB8AC3E}">
        <p14:creationId xmlns:p14="http://schemas.microsoft.com/office/powerpoint/2010/main" val="21919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6148DE-CADB-90DE-3FAF-10C9A421DD5E}"/>
              </a:ext>
            </a:extLst>
          </p:cNvPr>
          <p:cNvSpPr>
            <a:spLocks noGrp="1"/>
          </p:cNvSpPr>
          <p:nvPr>
            <p:ph idx="1"/>
          </p:nvPr>
        </p:nvSpPr>
        <p:spPr/>
        <p:txBody>
          <a:bodyPr>
            <a:normAutofit/>
          </a:bodyPr>
          <a:lstStyle/>
          <a:p>
            <a:r>
              <a:rPr lang="en-IN" sz="4800" b="1" i="0" u="none" strike="noStrike" baseline="0">
                <a:solidFill>
                  <a:srgbClr val="00AFEF"/>
                </a:solidFill>
                <a:latin typeface="Calibri" panose="020F0502020204030204" pitchFamily="34" charset="0"/>
              </a:rPr>
              <a:t>4 5 6</a:t>
            </a:r>
            <a:r>
              <a:rPr lang="en-IN" sz="4800" b="1" i="0" u="none" strike="noStrike" baseline="0" dirty="0">
                <a:solidFill>
                  <a:srgbClr val="00AFEF"/>
                </a:solidFill>
                <a:latin typeface="Calibri" panose="020F0502020204030204" pitchFamily="34" charset="0"/>
              </a:rPr>
              <a:t>*+</a:t>
            </a:r>
            <a:endParaRPr lang="en-IN" sz="6000" dirty="0"/>
          </a:p>
        </p:txBody>
      </p:sp>
      <p:sp>
        <p:nvSpPr>
          <p:cNvPr id="3" name="Content Placeholder 2">
            <a:extLst>
              <a:ext uri="{FF2B5EF4-FFF2-40B4-BE49-F238E27FC236}">
                <a16:creationId xmlns:a16="http://schemas.microsoft.com/office/drawing/2014/main" id="{5426F46F-A3C8-D387-E992-36DB3E28845D}"/>
              </a:ext>
            </a:extLst>
          </p:cNvPr>
          <p:cNvSpPr>
            <a:spLocks noGrp="1"/>
          </p:cNvSpPr>
          <p:nvPr>
            <p:ph sz="quarter" idx="10"/>
          </p:nvPr>
        </p:nvSpPr>
        <p:spPr/>
        <p:txBody>
          <a:bodyPr>
            <a:normAutofit fontScale="92500"/>
          </a:bodyPr>
          <a:lstStyle/>
          <a:p>
            <a:r>
              <a:rPr lang="en-US" dirty="0">
                <a:solidFill>
                  <a:srgbClr val="0000FF"/>
                </a:solidFill>
              </a:rPr>
              <a:t>Example 1: Evaluation of Postfix expression using Stack</a:t>
            </a:r>
            <a:endParaRPr lang="en-IN" dirty="0"/>
          </a:p>
        </p:txBody>
      </p:sp>
      <p:sp>
        <p:nvSpPr>
          <p:cNvPr id="5" name="Slide Number Placeholder 4">
            <a:extLst>
              <a:ext uri="{FF2B5EF4-FFF2-40B4-BE49-F238E27FC236}">
                <a16:creationId xmlns:a16="http://schemas.microsoft.com/office/drawing/2014/main" id="{89525FD9-A45F-54E2-640C-33BB4A28A657}"/>
              </a:ext>
            </a:extLst>
          </p:cNvPr>
          <p:cNvSpPr>
            <a:spLocks noGrp="1"/>
          </p:cNvSpPr>
          <p:nvPr>
            <p:ph type="sldNum" sz="quarter" idx="14"/>
          </p:nvPr>
        </p:nvSpPr>
        <p:spPr/>
        <p:txBody>
          <a:bodyPr/>
          <a:lstStyle/>
          <a:p>
            <a:fld id="{BC8D7E44-7D4F-4942-A8C9-2DF6BF8399E8}" type="slidenum">
              <a:rPr lang="en-US" smtClean="0"/>
              <a:pPr/>
              <a:t>12</a:t>
            </a:fld>
            <a:endParaRPr lang="en-US" dirty="0"/>
          </a:p>
        </p:txBody>
      </p:sp>
      <p:pic>
        <p:nvPicPr>
          <p:cNvPr id="7" name="Picture 6">
            <a:extLst>
              <a:ext uri="{FF2B5EF4-FFF2-40B4-BE49-F238E27FC236}">
                <a16:creationId xmlns:a16="http://schemas.microsoft.com/office/drawing/2014/main" id="{72EF5E5C-9E50-DCE8-6A78-DA77407999F9}"/>
              </a:ext>
            </a:extLst>
          </p:cNvPr>
          <p:cNvPicPr>
            <a:picLocks noChangeAspect="1"/>
          </p:cNvPicPr>
          <p:nvPr/>
        </p:nvPicPr>
        <p:blipFill>
          <a:blip r:embed="rId2"/>
          <a:stretch>
            <a:fillRect/>
          </a:stretch>
        </p:blipFill>
        <p:spPr>
          <a:xfrm>
            <a:off x="1257300" y="2224028"/>
            <a:ext cx="6324600" cy="4027659"/>
          </a:xfrm>
          <a:prstGeom prst="rect">
            <a:avLst/>
          </a:prstGeom>
        </p:spPr>
      </p:pic>
    </p:spTree>
    <p:extLst>
      <p:ext uri="{BB962C8B-B14F-4D97-AF65-F5344CB8AC3E}">
        <p14:creationId xmlns:p14="http://schemas.microsoft.com/office/powerpoint/2010/main" val="155372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6148DE-CADB-90DE-3FAF-10C9A421DD5E}"/>
              </a:ext>
            </a:extLst>
          </p:cNvPr>
          <p:cNvSpPr>
            <a:spLocks noGrp="1"/>
          </p:cNvSpPr>
          <p:nvPr>
            <p:ph idx="1"/>
          </p:nvPr>
        </p:nvSpPr>
        <p:spPr/>
        <p:txBody>
          <a:bodyPr>
            <a:normAutofit/>
          </a:bodyPr>
          <a:lstStyle/>
          <a:p>
            <a:r>
              <a:rPr lang="en-IN" sz="4000" b="1" i="0" u="none" strike="noStrike" baseline="0" dirty="0">
                <a:solidFill>
                  <a:srgbClr val="00AFEF"/>
                </a:solidFill>
                <a:latin typeface="Calibri" panose="020F0502020204030204" pitchFamily="34" charset="0"/>
              </a:rPr>
              <a:t>7 8 + 3 2 + /</a:t>
            </a:r>
            <a:endParaRPr lang="en-IN" sz="11500" dirty="0"/>
          </a:p>
        </p:txBody>
      </p:sp>
      <p:sp>
        <p:nvSpPr>
          <p:cNvPr id="3" name="Content Placeholder 2">
            <a:extLst>
              <a:ext uri="{FF2B5EF4-FFF2-40B4-BE49-F238E27FC236}">
                <a16:creationId xmlns:a16="http://schemas.microsoft.com/office/drawing/2014/main" id="{5426F46F-A3C8-D387-E992-36DB3E28845D}"/>
              </a:ext>
            </a:extLst>
          </p:cNvPr>
          <p:cNvSpPr>
            <a:spLocks noGrp="1"/>
          </p:cNvSpPr>
          <p:nvPr>
            <p:ph sz="quarter" idx="10"/>
          </p:nvPr>
        </p:nvSpPr>
        <p:spPr/>
        <p:txBody>
          <a:bodyPr>
            <a:normAutofit fontScale="92500"/>
          </a:bodyPr>
          <a:lstStyle/>
          <a:p>
            <a:r>
              <a:rPr lang="en-US" dirty="0">
                <a:solidFill>
                  <a:srgbClr val="0000FF"/>
                </a:solidFill>
              </a:rPr>
              <a:t>Example 2: Evaluation of Postfix expression using Stack</a:t>
            </a:r>
            <a:endParaRPr lang="en-IN" dirty="0"/>
          </a:p>
        </p:txBody>
      </p:sp>
      <p:sp>
        <p:nvSpPr>
          <p:cNvPr id="5" name="Slide Number Placeholder 4">
            <a:extLst>
              <a:ext uri="{FF2B5EF4-FFF2-40B4-BE49-F238E27FC236}">
                <a16:creationId xmlns:a16="http://schemas.microsoft.com/office/drawing/2014/main" id="{89525FD9-A45F-54E2-640C-33BB4A28A657}"/>
              </a:ext>
            </a:extLst>
          </p:cNvPr>
          <p:cNvSpPr>
            <a:spLocks noGrp="1"/>
          </p:cNvSpPr>
          <p:nvPr>
            <p:ph type="sldNum" sz="quarter" idx="14"/>
          </p:nvPr>
        </p:nvSpPr>
        <p:spPr/>
        <p:txBody>
          <a:bodyPr/>
          <a:lstStyle/>
          <a:p>
            <a:fld id="{BC8D7E44-7D4F-4942-A8C9-2DF6BF8399E8}" type="slidenum">
              <a:rPr lang="en-US" smtClean="0"/>
              <a:pPr/>
              <a:t>13</a:t>
            </a:fld>
            <a:endParaRPr lang="en-US" dirty="0"/>
          </a:p>
        </p:txBody>
      </p:sp>
      <p:pic>
        <p:nvPicPr>
          <p:cNvPr id="6" name="Picture 5">
            <a:extLst>
              <a:ext uri="{FF2B5EF4-FFF2-40B4-BE49-F238E27FC236}">
                <a16:creationId xmlns:a16="http://schemas.microsoft.com/office/drawing/2014/main" id="{3C83AD92-2595-FABD-D031-41CAE21FB632}"/>
              </a:ext>
            </a:extLst>
          </p:cNvPr>
          <p:cNvPicPr>
            <a:picLocks noChangeAspect="1"/>
          </p:cNvPicPr>
          <p:nvPr/>
        </p:nvPicPr>
        <p:blipFill>
          <a:blip r:embed="rId2"/>
          <a:stretch>
            <a:fillRect/>
          </a:stretch>
        </p:blipFill>
        <p:spPr>
          <a:xfrm>
            <a:off x="163986" y="2286000"/>
            <a:ext cx="8511227" cy="3551237"/>
          </a:xfrm>
          <a:prstGeom prst="rect">
            <a:avLst/>
          </a:prstGeom>
        </p:spPr>
      </p:pic>
    </p:spTree>
    <p:extLst>
      <p:ext uri="{BB962C8B-B14F-4D97-AF65-F5344CB8AC3E}">
        <p14:creationId xmlns:p14="http://schemas.microsoft.com/office/powerpoint/2010/main" val="1627364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4B9895-CED1-4CCE-82AD-3309F09F9370}"/>
              </a:ext>
            </a:extLst>
          </p:cNvPr>
          <p:cNvSpPr>
            <a:spLocks noGrp="1"/>
          </p:cNvSpPr>
          <p:nvPr>
            <p:ph idx="1"/>
          </p:nvPr>
        </p:nvSpPr>
        <p:spPr>
          <a:xfrm>
            <a:off x="304800" y="1447800"/>
            <a:ext cx="8229600" cy="4525963"/>
          </a:xfrm>
        </p:spPr>
        <p:txBody>
          <a:bodyPr/>
          <a:lstStyle/>
          <a:p>
            <a:r>
              <a:rPr lang="en-US" i="1" dirty="0">
                <a:latin typeface="Times New Roman" panose="02020603050405020304" pitchFamily="18" charset="0"/>
                <a:cs typeface="Times New Roman" panose="02020603050405020304" pitchFamily="18" charset="0"/>
              </a:rPr>
              <a:t>Evaluate AB+C-BA+C^- where A=1,B=2 and C=3</a:t>
            </a:r>
          </a:p>
          <a:p>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b="1" i="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1 2 + 3 – 2 1 + 3 ^ - )</a:t>
            </a:r>
            <a:endParaRPr lang="en-US" b="1" i="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38EB6E-6381-4E1A-AA4C-0BD47A7F0CFB}"/>
              </a:ext>
            </a:extLst>
          </p:cNvPr>
          <p:cNvSpPr>
            <a:spLocks noGrp="1"/>
          </p:cNvSpPr>
          <p:nvPr>
            <p:ph sz="quarter" idx="10"/>
          </p:nvPr>
        </p:nvSpPr>
        <p:spPr>
          <a:xfrm>
            <a:off x="152400" y="178867"/>
            <a:ext cx="6324600" cy="1143000"/>
          </a:xfrm>
        </p:spPr>
        <p:txBody>
          <a:bodyPr>
            <a:normAutofit/>
          </a:bodyPr>
          <a:lstStyle/>
          <a:p>
            <a:r>
              <a:rPr lang="en-US" sz="3200" dirty="0">
                <a:solidFill>
                  <a:srgbClr val="0000FF"/>
                </a:solidFill>
              </a:rPr>
              <a:t>Example 3: Evaluation of Postfix expression using stack</a:t>
            </a:r>
          </a:p>
        </p:txBody>
      </p:sp>
      <p:sp>
        <p:nvSpPr>
          <p:cNvPr id="5" name="Slide Number Placeholder 4">
            <a:extLst>
              <a:ext uri="{FF2B5EF4-FFF2-40B4-BE49-F238E27FC236}">
                <a16:creationId xmlns:a16="http://schemas.microsoft.com/office/drawing/2014/main" id="{9019FE49-EB06-45A9-A88C-752DE489A716}"/>
              </a:ext>
            </a:extLst>
          </p:cNvPr>
          <p:cNvSpPr>
            <a:spLocks noGrp="1"/>
          </p:cNvSpPr>
          <p:nvPr>
            <p:ph type="sldNum" sz="quarter" idx="14"/>
          </p:nvPr>
        </p:nvSpPr>
        <p:spPr/>
        <p:txBody>
          <a:bodyPr/>
          <a:lstStyle/>
          <a:p>
            <a:fld id="{BC8D7E44-7D4F-4942-A8C9-2DF6BF8399E8}" type="slidenum">
              <a:rPr lang="en-US" smtClean="0"/>
              <a:pPr/>
              <a:t>14</a:t>
            </a:fld>
            <a:endParaRPr lang="en-US" dirty="0"/>
          </a:p>
        </p:txBody>
      </p:sp>
      <p:graphicFrame>
        <p:nvGraphicFramePr>
          <p:cNvPr id="6" name="Table 6">
            <a:extLst>
              <a:ext uri="{FF2B5EF4-FFF2-40B4-BE49-F238E27FC236}">
                <a16:creationId xmlns:a16="http://schemas.microsoft.com/office/drawing/2014/main" id="{1DB30335-C317-44BE-A4DE-D1DF6DBA5530}"/>
              </a:ext>
            </a:extLst>
          </p:cNvPr>
          <p:cNvGraphicFramePr>
            <a:graphicFrameLocks noGrp="1"/>
          </p:cNvGraphicFramePr>
          <p:nvPr/>
        </p:nvGraphicFramePr>
        <p:xfrm>
          <a:off x="304800" y="2290916"/>
          <a:ext cx="6096000" cy="4175760"/>
        </p:xfrm>
        <a:graphic>
          <a:graphicData uri="http://schemas.openxmlformats.org/drawingml/2006/table">
            <a:tbl>
              <a:tblPr firstRow="1" bandRow="1">
                <a:tableStyleId>{22838BEF-8BB2-4498-84A7-C5851F593DF1}</a:tableStyleId>
              </a:tblPr>
              <a:tblGrid>
                <a:gridCol w="1219200">
                  <a:extLst>
                    <a:ext uri="{9D8B030D-6E8A-4147-A177-3AD203B41FA5}">
                      <a16:colId xmlns:a16="http://schemas.microsoft.com/office/drawing/2014/main" val="2253714541"/>
                    </a:ext>
                  </a:extLst>
                </a:gridCol>
                <a:gridCol w="1219200">
                  <a:extLst>
                    <a:ext uri="{9D8B030D-6E8A-4147-A177-3AD203B41FA5}">
                      <a16:colId xmlns:a16="http://schemas.microsoft.com/office/drawing/2014/main" val="3793733191"/>
                    </a:ext>
                  </a:extLst>
                </a:gridCol>
                <a:gridCol w="1295400">
                  <a:extLst>
                    <a:ext uri="{9D8B030D-6E8A-4147-A177-3AD203B41FA5}">
                      <a16:colId xmlns:a16="http://schemas.microsoft.com/office/drawing/2014/main" val="1441626650"/>
                    </a:ext>
                  </a:extLst>
                </a:gridCol>
                <a:gridCol w="1519238">
                  <a:extLst>
                    <a:ext uri="{9D8B030D-6E8A-4147-A177-3AD203B41FA5}">
                      <a16:colId xmlns:a16="http://schemas.microsoft.com/office/drawing/2014/main" val="3473579073"/>
                    </a:ext>
                  </a:extLst>
                </a:gridCol>
                <a:gridCol w="842962">
                  <a:extLst>
                    <a:ext uri="{9D8B030D-6E8A-4147-A177-3AD203B41FA5}">
                      <a16:colId xmlns:a16="http://schemas.microsoft.com/office/drawing/2014/main" val="2619002552"/>
                    </a:ext>
                  </a:extLst>
                </a:gridCol>
              </a:tblGrid>
              <a:tr h="257908">
                <a:tc>
                  <a:txBody>
                    <a:bodyPr/>
                    <a:lstStyle/>
                    <a:p>
                      <a:pPr algn="ctr"/>
                      <a:r>
                        <a:rPr lang="en-US" sz="1400" dirty="0">
                          <a:solidFill>
                            <a:schemeClr val="accent2"/>
                          </a:solidFill>
                          <a:latin typeface="Times New Roman" panose="02020603050405020304" pitchFamily="18" charset="0"/>
                          <a:cs typeface="Times New Roman" panose="02020603050405020304" pitchFamily="18" charset="0"/>
                        </a:rPr>
                        <a:t>Symbol Encountered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2"/>
                          </a:solidFill>
                          <a:latin typeface="Times New Roman" panose="02020603050405020304" pitchFamily="18" charset="0"/>
                          <a:cs typeface="Times New Roman" panose="02020603050405020304" pitchFamily="18" charset="0"/>
                        </a:rPr>
                        <a:t>N1 (top)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2"/>
                          </a:solidFill>
                          <a:latin typeface="Times New Roman" panose="02020603050405020304" pitchFamily="18" charset="0"/>
                          <a:cs typeface="Times New Roman" panose="02020603050405020304" pitchFamily="18" charset="0"/>
                        </a:rPr>
                        <a:t>N2(2</a:t>
                      </a:r>
                      <a:r>
                        <a:rPr lang="en-US" sz="1400" baseline="30000" dirty="0">
                          <a:solidFill>
                            <a:schemeClr val="accent2"/>
                          </a:solidFill>
                          <a:latin typeface="Times New Roman" panose="02020603050405020304" pitchFamily="18" charset="0"/>
                          <a:cs typeface="Times New Roman" panose="02020603050405020304" pitchFamily="18" charset="0"/>
                        </a:rPr>
                        <a:t>nd</a:t>
                      </a:r>
                      <a:r>
                        <a:rPr lang="en-US" sz="1400" dirty="0">
                          <a:solidFill>
                            <a:schemeClr val="accent2"/>
                          </a:solidFill>
                          <a:latin typeface="Times New Roman" panose="02020603050405020304" pitchFamily="18" charset="0"/>
                          <a:cs typeface="Times New Roman" panose="02020603050405020304" pitchFamily="18" charset="0"/>
                        </a:rPr>
                        <a:t> 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2"/>
                          </a:solidFill>
                          <a:latin typeface="Times New Roman" panose="02020603050405020304" pitchFamily="18" charset="0"/>
                          <a:cs typeface="Times New Roman" panose="02020603050405020304" pitchFamily="18" charset="0"/>
                        </a:rPr>
                        <a:t>Value = N2 op N1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chemeClr val="accent2"/>
                          </a:solidFill>
                          <a:latin typeface="Times New Roman" panose="02020603050405020304" pitchFamily="18" charset="0"/>
                          <a:cs typeface="Times New Roman" panose="02020603050405020304" pitchFamily="18" charset="0"/>
                        </a:rPr>
                        <a:t>STACK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783891"/>
                  </a:ext>
                </a:extLst>
              </a:tr>
              <a:tr h="135988">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2240512"/>
                  </a:ext>
                </a:extLst>
              </a:tr>
              <a:tr h="257908">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1 2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3938745"/>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1+2 =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80770"/>
                  </a:ext>
                </a:extLst>
              </a:tr>
              <a:tr h="257908">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3 3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724724"/>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3 -3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576159"/>
                  </a:ext>
                </a:extLst>
              </a:tr>
              <a:tr h="257908">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474153"/>
                  </a:ext>
                </a:extLst>
              </a:tr>
              <a:tr h="257908">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0 2 1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9833357"/>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2+1 =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7725832"/>
                  </a:ext>
                </a:extLst>
              </a:tr>
              <a:tr h="257908">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0 3 3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477221"/>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3^3 = 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0 27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4529338"/>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0 – 27 = -27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0"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6363926"/>
                  </a:ext>
                </a:extLst>
              </a:tr>
              <a:tr h="257908">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latin typeface="Times New Roman" panose="02020603050405020304" pitchFamily="18" charset="0"/>
                          <a:cs typeface="Times New Roman" panose="020206030504050203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Times New Roman" panose="02020603050405020304" pitchFamily="18" charset="0"/>
                          <a:cs typeface="Times New Roman" panose="02020603050405020304" pitchFamily="18" charset="0"/>
                        </a:rPr>
                        <a:t>Empty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096436"/>
                  </a:ext>
                </a:extLst>
              </a:tr>
            </a:tbl>
          </a:graphicData>
        </a:graphic>
      </p:graphicFrame>
      <p:sp>
        <p:nvSpPr>
          <p:cNvPr id="8" name="TextBox 7">
            <a:extLst>
              <a:ext uri="{FF2B5EF4-FFF2-40B4-BE49-F238E27FC236}">
                <a16:creationId xmlns:a16="http://schemas.microsoft.com/office/drawing/2014/main" id="{6C57A449-71A7-4BE1-ADBC-9B78F6E58933}"/>
              </a:ext>
            </a:extLst>
          </p:cNvPr>
          <p:cNvSpPr txBox="1"/>
          <p:nvPr/>
        </p:nvSpPr>
        <p:spPr>
          <a:xfrm>
            <a:off x="6496455" y="3249116"/>
            <a:ext cx="251460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Hence, the evaluation of this expression leads to the answer </a:t>
            </a:r>
            <a:r>
              <a:rPr lang="en-US" b="1" dirty="0">
                <a:latin typeface="Times New Roman" panose="02020603050405020304" pitchFamily="18" charset="0"/>
                <a:cs typeface="Times New Roman" panose="02020603050405020304" pitchFamily="18" charset="0"/>
              </a:rPr>
              <a:t>-27</a:t>
            </a:r>
          </a:p>
        </p:txBody>
      </p:sp>
    </p:spTree>
    <p:extLst>
      <p:ext uri="{BB962C8B-B14F-4D97-AF65-F5344CB8AC3E}">
        <p14:creationId xmlns:p14="http://schemas.microsoft.com/office/powerpoint/2010/main" val="291780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AE51F-2E75-4DAE-8EB4-5BE39CA1489B}"/>
              </a:ext>
            </a:extLst>
          </p:cNvPr>
          <p:cNvSpPr>
            <a:spLocks noGrp="1"/>
          </p:cNvSpPr>
          <p:nvPr>
            <p:ph idx="1"/>
          </p:nvPr>
        </p:nvSpPr>
        <p:spPr>
          <a:xfrm>
            <a:off x="76200" y="1493837"/>
            <a:ext cx="8763000" cy="4972839"/>
          </a:xfrm>
        </p:spPr>
        <p:txBody>
          <a:bodyPr>
            <a:normAutofit fontScale="92500" lnSpcReduction="20000"/>
          </a:bodyPr>
          <a:lstStyle/>
          <a:p>
            <a:pPr marL="469900" indent="-457200" algn="just">
              <a:spcBef>
                <a:spcPts val="100"/>
              </a:spcBef>
              <a:buClr>
                <a:srgbClr val="0F1141"/>
              </a:buClr>
              <a:buFont typeface="Wingdings" panose="05000000000000000000" pitchFamily="2" charset="2"/>
              <a:buChar char="Ø"/>
              <a:tabLst>
                <a:tab pos="354965" algn="l"/>
                <a:tab pos="355600" algn="l"/>
                <a:tab pos="1175385" algn="l"/>
                <a:tab pos="2603500" algn="l"/>
                <a:tab pos="4803140" algn="l"/>
                <a:tab pos="7549515" algn="l"/>
              </a:tabLst>
            </a:pPr>
            <a:r>
              <a:rPr lang="en-US" sz="2800" b="1" dirty="0">
                <a:latin typeface="Times New Roman" panose="02020603050405020304" pitchFamily="18" charset="0"/>
                <a:cs typeface="Times New Roman" panose="02020603050405020304" pitchFamily="18" charset="0"/>
              </a:rPr>
              <a:t>Amortized analysis</a:t>
            </a:r>
            <a:r>
              <a:rPr lang="en-US" sz="2800" dirty="0">
                <a:latin typeface="Times New Roman" panose="02020603050405020304" pitchFamily="18" charset="0"/>
                <a:cs typeface="Times New Roman" panose="02020603050405020304" pitchFamily="18" charset="0"/>
              </a:rPr>
              <a:t> is a method of analyzing the costs associated with a data structure that averages the worst operations out over time. </a:t>
            </a:r>
          </a:p>
          <a:p>
            <a:pPr marL="469900" indent="-457200" algn="just">
              <a:spcBef>
                <a:spcPts val="100"/>
              </a:spcBef>
              <a:buClr>
                <a:srgbClr val="0F1141"/>
              </a:buClr>
              <a:buFont typeface="Wingdings" panose="05000000000000000000" pitchFamily="2" charset="2"/>
              <a:buChar char="Ø"/>
              <a:tabLst>
                <a:tab pos="354965" algn="l"/>
                <a:tab pos="355600" algn="l"/>
                <a:tab pos="1175385" algn="l"/>
                <a:tab pos="2603500" algn="l"/>
                <a:tab pos="4803140" algn="l"/>
                <a:tab pos="7549515" algn="l"/>
              </a:tabLst>
            </a:pPr>
            <a:r>
              <a:rPr lang="en-US" sz="2800" dirty="0">
                <a:latin typeface="Times New Roman" panose="02020603050405020304" pitchFamily="18" charset="0"/>
                <a:cs typeface="Times New Roman" panose="02020603050405020304" pitchFamily="18" charset="0"/>
              </a:rPr>
              <a:t>Often, a data structure has one particularly costly operation, but it doesn't get performed very often. </a:t>
            </a:r>
          </a:p>
          <a:p>
            <a:pPr marL="469900" indent="-457200" algn="just">
              <a:spcBef>
                <a:spcPts val="100"/>
              </a:spcBef>
              <a:buClr>
                <a:srgbClr val="0F1141"/>
              </a:buClr>
              <a:buFont typeface="Wingdings" panose="05000000000000000000" pitchFamily="2" charset="2"/>
              <a:buChar char="Ø"/>
              <a:tabLst>
                <a:tab pos="354965" algn="l"/>
                <a:tab pos="355600" algn="l"/>
                <a:tab pos="1175385" algn="l"/>
                <a:tab pos="2603500" algn="l"/>
                <a:tab pos="4803140" algn="l"/>
                <a:tab pos="7549515" algn="l"/>
              </a:tabLst>
            </a:pPr>
            <a:r>
              <a:rPr lang="en-US" sz="2800" dirty="0">
                <a:latin typeface="Times New Roman" panose="02020603050405020304" pitchFamily="18" charset="0"/>
                <a:cs typeface="Times New Roman" panose="02020603050405020304" pitchFamily="18" charset="0"/>
              </a:rPr>
              <a:t>That data structure shouldn't be labeled a costly structure just because that one operation, that is seldom performed, is costly. </a:t>
            </a:r>
          </a:p>
          <a:p>
            <a:pPr marL="469900" indent="-457200" algn="just">
              <a:spcBef>
                <a:spcPts val="100"/>
              </a:spcBef>
              <a:buClr>
                <a:srgbClr val="0F1141"/>
              </a:buClr>
              <a:buFont typeface="Wingdings" panose="05000000000000000000" pitchFamily="2" charset="2"/>
              <a:buChar char="Ø"/>
              <a:tabLst>
                <a:tab pos="354965" algn="l"/>
                <a:tab pos="355600" algn="l"/>
                <a:tab pos="1175385" algn="l"/>
                <a:tab pos="2603500" algn="l"/>
                <a:tab pos="4803140" algn="l"/>
                <a:tab pos="7549515" algn="l"/>
              </a:tabLst>
            </a:pPr>
            <a:r>
              <a:rPr lang="en-US" sz="2800" dirty="0">
                <a:latin typeface="Times New Roman" panose="02020603050405020304" pitchFamily="18" charset="0"/>
                <a:cs typeface="Times New Roman" panose="02020603050405020304" pitchFamily="18" charset="0"/>
              </a:rPr>
              <a:t>Ex : Amortized cost of a sequence of operations can be seen as expenses of a salaried person. The average monthly expense of the person is less than or equal to the salary, but the person can spend more money in a particular month by buying a car or joining a course etc.. In other months, he or she saves money for the expensive month.</a:t>
            </a:r>
          </a:p>
        </p:txBody>
      </p:sp>
      <p:sp>
        <p:nvSpPr>
          <p:cNvPr id="3" name="Content Placeholder 2">
            <a:extLst>
              <a:ext uri="{FF2B5EF4-FFF2-40B4-BE49-F238E27FC236}">
                <a16:creationId xmlns:a16="http://schemas.microsoft.com/office/drawing/2014/main" id="{DCDC1BAD-7B3F-4F84-A566-B0EDAEC32961}"/>
              </a:ext>
            </a:extLst>
          </p:cNvPr>
          <p:cNvSpPr>
            <a:spLocks noGrp="1"/>
          </p:cNvSpPr>
          <p:nvPr>
            <p:ph sz="quarter" idx="10"/>
          </p:nvPr>
        </p:nvSpPr>
        <p:spPr>
          <a:xfrm>
            <a:off x="152400" y="178867"/>
            <a:ext cx="6324600" cy="1143000"/>
          </a:xfrm>
        </p:spPr>
        <p:txBody>
          <a:bodyPr/>
          <a:lstStyle/>
          <a:p>
            <a:r>
              <a:rPr lang="en-US" spc="-145" dirty="0">
                <a:solidFill>
                  <a:srgbClr val="0000FF"/>
                </a:solidFill>
              </a:rPr>
              <a:t>Amortized</a:t>
            </a:r>
            <a:r>
              <a:rPr lang="en-US" spc="-490" dirty="0">
                <a:solidFill>
                  <a:srgbClr val="0000FF"/>
                </a:solidFill>
              </a:rPr>
              <a:t> </a:t>
            </a:r>
            <a:r>
              <a:rPr lang="en-US" spc="-140" dirty="0">
                <a:solidFill>
                  <a:srgbClr val="0000FF"/>
                </a:solidFill>
              </a:rPr>
              <a:t>Analysis</a:t>
            </a:r>
            <a:endParaRPr lang="en-US" dirty="0">
              <a:solidFill>
                <a:srgbClr val="0000FF"/>
              </a:solidFill>
            </a:endParaRPr>
          </a:p>
        </p:txBody>
      </p:sp>
      <p:sp>
        <p:nvSpPr>
          <p:cNvPr id="5" name="Slide Number Placeholder 4">
            <a:extLst>
              <a:ext uri="{FF2B5EF4-FFF2-40B4-BE49-F238E27FC236}">
                <a16:creationId xmlns:a16="http://schemas.microsoft.com/office/drawing/2014/main" id="{EA04E372-A0AC-44BE-ADED-8F2BB4A553F2}"/>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294371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wipe(down)">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00000"/>
              </a:lnSpc>
              <a:spcBef>
                <a:spcPts val="0"/>
              </a:spcBef>
              <a:spcAft>
                <a:spcPts val="0"/>
              </a:spcAft>
              <a:buClr>
                <a:srgbClr val="0000FF"/>
              </a:buClr>
              <a:buSzPts val="3600"/>
              <a:buNone/>
            </a:pPr>
            <a:r>
              <a:rPr lang="en-US">
                <a:solidFill>
                  <a:srgbClr val="0000FF"/>
                </a:solidFill>
              </a:rPr>
              <a:t>Amortized Analysis – Real Life Example</a:t>
            </a:r>
            <a:endParaRPr>
              <a:solidFill>
                <a:srgbClr val="0000FF"/>
              </a:solidFill>
            </a:endParaRPr>
          </a:p>
        </p:txBody>
      </p:sp>
      <p:sp>
        <p:nvSpPr>
          <p:cNvPr id="215" name="Google Shape;215;p5"/>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16" name="Google Shape;216;p5"/>
          <p:cNvSpPr/>
          <p:nvPr/>
        </p:nvSpPr>
        <p:spPr>
          <a:xfrm>
            <a:off x="152400" y="1517644"/>
            <a:ext cx="6248400" cy="4949032"/>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600" b="0" i="0" u="none" strike="noStrike" cap="none">
                <a:solidFill>
                  <a:schemeClr val="lt1"/>
                </a:solidFill>
                <a:latin typeface="Times New Roman"/>
                <a:ea typeface="Times New Roman"/>
                <a:cs typeface="Times New Roman"/>
                <a:sym typeface="Times New Roman"/>
              </a:rPr>
              <a:t>Let's say you want to make a cake for the bake sale. Cake-making is pretty complex, but it's essentially two main steps:</a:t>
            </a:r>
            <a:endParaRPr/>
          </a:p>
          <a:p>
            <a:pPr marL="285750" marR="0" lvl="0" indent="-285750" algn="just" rtl="0">
              <a:spcBef>
                <a:spcPts val="0"/>
              </a:spcBef>
              <a:spcAft>
                <a:spcPts val="0"/>
              </a:spcAft>
              <a:buClr>
                <a:srgbClr val="FFFF00"/>
              </a:buClr>
              <a:buSzPts val="1600"/>
              <a:buFont typeface="Noto Sans Symbols"/>
              <a:buChar char="⮚"/>
            </a:pPr>
            <a:r>
              <a:rPr lang="en-US" sz="1600" b="1" i="0" u="none" strike="noStrike" cap="none">
                <a:solidFill>
                  <a:srgbClr val="FFFF00"/>
                </a:solidFill>
                <a:latin typeface="Times New Roman"/>
                <a:ea typeface="Times New Roman"/>
                <a:cs typeface="Times New Roman"/>
                <a:sym typeface="Times New Roman"/>
              </a:rPr>
              <a:t>Mix batter (fast).</a:t>
            </a:r>
            <a:endParaRPr/>
          </a:p>
          <a:p>
            <a:pPr marL="285750" marR="0" lvl="0" indent="-285750" algn="just" rtl="0">
              <a:spcBef>
                <a:spcPts val="0"/>
              </a:spcBef>
              <a:spcAft>
                <a:spcPts val="0"/>
              </a:spcAft>
              <a:buClr>
                <a:srgbClr val="FFFF00"/>
              </a:buClr>
              <a:buSzPts val="1600"/>
              <a:buFont typeface="Noto Sans Symbols"/>
              <a:buChar char="⮚"/>
            </a:pPr>
            <a:r>
              <a:rPr lang="en-US" sz="1600" b="1" i="0" u="none" strike="noStrike" cap="none">
                <a:solidFill>
                  <a:srgbClr val="FFFF00"/>
                </a:solidFill>
                <a:latin typeface="Times New Roman"/>
                <a:ea typeface="Times New Roman"/>
                <a:cs typeface="Times New Roman"/>
                <a:sym typeface="Times New Roman"/>
              </a:rPr>
              <a:t>Bake in an oven (slow, and you can only fit one cake in at a time).</a:t>
            </a:r>
            <a:endParaRPr/>
          </a:p>
          <a:p>
            <a:pPr marL="0" marR="0" lvl="0" indent="0" algn="just" rtl="0">
              <a:spcBef>
                <a:spcPts val="0"/>
              </a:spcBef>
              <a:spcAft>
                <a:spcPts val="0"/>
              </a:spcAft>
              <a:buNone/>
            </a:pPr>
            <a:endParaRPr sz="1600" b="0" i="0" u="none" strike="noStrike" cap="none">
              <a:solidFill>
                <a:schemeClr val="lt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0" i="0" u="none" strike="noStrike" cap="none">
                <a:solidFill>
                  <a:schemeClr val="lt1"/>
                </a:solidFill>
                <a:latin typeface="Times New Roman"/>
                <a:ea typeface="Times New Roman"/>
                <a:cs typeface="Times New Roman"/>
                <a:sym typeface="Times New Roman"/>
              </a:rPr>
              <a:t>Mixing the batter takes relatively little time when compared with baking. Afterwards, you reflect on the cake-making process. When deciding if it is slow, medium, or fast, you choose medium because you average the two operations—slow and fast—to get medium.</a:t>
            </a:r>
            <a:endParaRPr/>
          </a:p>
          <a:p>
            <a:pPr marL="0" marR="0" lvl="0" indent="0" algn="just" rtl="0">
              <a:spcBef>
                <a:spcPts val="0"/>
              </a:spcBef>
              <a:spcAft>
                <a:spcPts val="0"/>
              </a:spcAft>
              <a:buNone/>
            </a:pPr>
            <a:endParaRPr sz="1600" b="0" i="0" u="none" strike="noStrike" cap="none">
              <a:solidFill>
                <a:schemeClr val="lt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0" i="0" u="none" strike="noStrike" cap="none">
                <a:solidFill>
                  <a:schemeClr val="lt1"/>
                </a:solidFill>
                <a:latin typeface="Times New Roman"/>
                <a:ea typeface="Times New Roman"/>
                <a:cs typeface="Times New Roman"/>
                <a:sym typeface="Times New Roman"/>
              </a:rPr>
              <a:t>Now let's say you wanted to make 100 cakes. You have two options for how to bake 100 cakes. You can mix the batter for a single cake, bake it, and repeat. Or, you can mix the batter for all 100 cakes, then bake all of them, one after another. Are these methods slow, medium, or fast?</a:t>
            </a:r>
            <a:endParaRPr/>
          </a:p>
          <a:p>
            <a:pPr marL="0" marR="0" lvl="0" indent="0" algn="just" rtl="0">
              <a:spcBef>
                <a:spcPts val="0"/>
              </a:spcBef>
              <a:spcAft>
                <a:spcPts val="0"/>
              </a:spcAft>
              <a:buNone/>
            </a:pPr>
            <a:endParaRPr sz="1600" b="0" i="0" u="none" strike="noStrike" cap="none">
              <a:solidFill>
                <a:schemeClr val="lt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0" i="0" u="none" strike="noStrike" cap="none">
                <a:solidFill>
                  <a:schemeClr val="lt1"/>
                </a:solidFill>
                <a:latin typeface="Times New Roman"/>
                <a:ea typeface="Times New Roman"/>
                <a:cs typeface="Times New Roman"/>
                <a:sym typeface="Times New Roman"/>
              </a:rPr>
              <a:t>Amortized analysis tells us that these two methods should both be described as "medium", </a:t>
            </a:r>
            <a:r>
              <a:rPr lang="en-US" sz="1600" b="0" i="1" u="none" strike="noStrike" cap="none">
                <a:solidFill>
                  <a:schemeClr val="lt1"/>
                </a:solidFill>
                <a:latin typeface="Times New Roman"/>
                <a:ea typeface="Times New Roman"/>
                <a:cs typeface="Times New Roman"/>
                <a:sym typeface="Times New Roman"/>
              </a:rPr>
              <a:t>even though you might have to bake 100 cakes sequentially</a:t>
            </a:r>
            <a:r>
              <a:rPr lang="en-US" sz="1600" b="0" i="0" u="none" strike="noStrike" cap="none">
                <a:solidFill>
                  <a:schemeClr val="lt1"/>
                </a:solidFill>
                <a:latin typeface="Times New Roman"/>
                <a:ea typeface="Times New Roman"/>
                <a:cs typeface="Times New Roman"/>
                <a:sym typeface="Times New Roman"/>
              </a:rPr>
              <a:t>. Even though you might have to work through 100 slow operations in a row, they were preceded by 100 fast operations, so the average is still medium. </a:t>
            </a:r>
            <a:endParaRPr/>
          </a:p>
        </p:txBody>
      </p:sp>
      <p:pic>
        <p:nvPicPr>
          <p:cNvPr id="217" name="Google Shape;217;p5" descr="Sponge Cake Recipe – Japanese Cooking 101"/>
          <p:cNvPicPr preferRelativeResize="0"/>
          <p:nvPr/>
        </p:nvPicPr>
        <p:blipFill rotWithShape="1">
          <a:blip r:embed="rId3">
            <a:alphaModFix/>
          </a:blip>
          <a:srcRect/>
          <a:stretch/>
        </p:blipFill>
        <p:spPr>
          <a:xfrm>
            <a:off x="6705600" y="1483414"/>
            <a:ext cx="2169693" cy="1443832"/>
          </a:xfrm>
          <a:prstGeom prst="rect">
            <a:avLst/>
          </a:prstGeom>
          <a:noFill/>
          <a:ln>
            <a:noFill/>
          </a:ln>
        </p:spPr>
      </p:pic>
      <p:sp>
        <p:nvSpPr>
          <p:cNvPr id="218" name="Google Shape;218;p5"/>
          <p:cNvSpPr/>
          <p:nvPr/>
        </p:nvSpPr>
        <p:spPr>
          <a:xfrm>
            <a:off x="6551192" y="3048000"/>
            <a:ext cx="2478507" cy="332398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b="0" i="1" u="none" strike="noStrike" cap="none">
                <a:solidFill>
                  <a:schemeClr val="dk1"/>
                </a:solidFill>
                <a:latin typeface="Times New Roman"/>
                <a:ea typeface="Times New Roman"/>
                <a:cs typeface="Times New Roman"/>
                <a:sym typeface="Times New Roman"/>
              </a:rPr>
              <a:t>Worst-case means that it is not possible to dream up a worse sequence of events. It doesn't make any sense, for instance, to skip the batter mixing operation and simply bake 100 cakes. That would be a slow baking process, but it doesn't make any sense, so it's not worth analyzing. The cake-baking process is a medium process because mixing cake batter and baking the cake have a logical ordering that cannot be reversed.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99D938-DB97-5205-8DF3-D437C0A12EEE}"/>
              </a:ext>
            </a:extLst>
          </p:cNvPr>
          <p:cNvSpPr>
            <a:spLocks noGrp="1"/>
          </p:cNvSpPr>
          <p:nvPr>
            <p:ph type="body" idx="2"/>
          </p:nvPr>
        </p:nvSpPr>
        <p:spPr>
          <a:xfrm>
            <a:off x="60375" y="152400"/>
            <a:ext cx="6324600" cy="1143000"/>
          </a:xfrm>
        </p:spPr>
        <p:txBody>
          <a:bodyPr>
            <a:normAutofit/>
          </a:bodyPr>
          <a:lstStyle/>
          <a:p>
            <a:r>
              <a:rPr lang="en-IN" sz="3200" b="1" i="0" u="none" strike="noStrike" baseline="0" dirty="0">
                <a:solidFill>
                  <a:srgbClr val="0000FF"/>
                </a:solidFill>
                <a:latin typeface="Arial" panose="020B0604020202020204" pitchFamily="34" charset="0"/>
              </a:rPr>
              <a:t>Amortized cost per operation</a:t>
            </a:r>
            <a:endParaRPr lang="en-IN" sz="5400" dirty="0"/>
          </a:p>
        </p:txBody>
      </p:sp>
      <p:sp>
        <p:nvSpPr>
          <p:cNvPr id="5" name="Slide Number Placeholder 4">
            <a:extLst>
              <a:ext uri="{FF2B5EF4-FFF2-40B4-BE49-F238E27FC236}">
                <a16:creationId xmlns:a16="http://schemas.microsoft.com/office/drawing/2014/main" id="{868C2C91-83D3-DCB9-F2C7-8F7C9274AD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7" name="Picture 6">
            <a:extLst>
              <a:ext uri="{FF2B5EF4-FFF2-40B4-BE49-F238E27FC236}">
                <a16:creationId xmlns:a16="http://schemas.microsoft.com/office/drawing/2014/main" id="{B8B72D9E-D760-137C-E84A-8E6810DE5D7E}"/>
              </a:ext>
            </a:extLst>
          </p:cNvPr>
          <p:cNvPicPr>
            <a:picLocks noChangeAspect="1"/>
          </p:cNvPicPr>
          <p:nvPr/>
        </p:nvPicPr>
        <p:blipFill>
          <a:blip r:embed="rId2"/>
          <a:stretch>
            <a:fillRect/>
          </a:stretch>
        </p:blipFill>
        <p:spPr>
          <a:xfrm>
            <a:off x="284111" y="1600200"/>
            <a:ext cx="8575777" cy="4267372"/>
          </a:xfrm>
          <a:prstGeom prst="rect">
            <a:avLst/>
          </a:prstGeom>
        </p:spPr>
      </p:pic>
    </p:spTree>
    <p:extLst>
      <p:ext uri="{BB962C8B-B14F-4D97-AF65-F5344CB8AC3E}">
        <p14:creationId xmlns:p14="http://schemas.microsoft.com/office/powerpoint/2010/main" val="1309246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12500"/>
              </a:lnSpc>
              <a:spcBef>
                <a:spcPts val="0"/>
              </a:spcBef>
              <a:spcAft>
                <a:spcPts val="0"/>
              </a:spcAft>
              <a:buClr>
                <a:srgbClr val="0000FF"/>
              </a:buClr>
              <a:buSzPts val="3200"/>
              <a:buNone/>
            </a:pPr>
            <a:r>
              <a:rPr lang="en-US" sz="3200">
                <a:solidFill>
                  <a:srgbClr val="0000FF"/>
                </a:solidFill>
              </a:rPr>
              <a:t>Amortized Analysis-Dynamic table</a:t>
            </a:r>
            <a:endParaRPr sz="3200">
              <a:solidFill>
                <a:srgbClr val="0000FF"/>
              </a:solidFill>
            </a:endParaRPr>
          </a:p>
        </p:txBody>
      </p:sp>
      <p:sp>
        <p:nvSpPr>
          <p:cNvPr id="224" name="Google Shape;224;p6"/>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25" name="Google Shape;225;p6"/>
          <p:cNvSpPr txBox="1"/>
          <p:nvPr/>
        </p:nvSpPr>
        <p:spPr>
          <a:xfrm>
            <a:off x="76200" y="1447800"/>
            <a:ext cx="8915400" cy="4103046"/>
          </a:xfrm>
          <a:prstGeom prst="rect">
            <a:avLst/>
          </a:prstGeom>
          <a:noFill/>
          <a:ln>
            <a:noFill/>
          </a:ln>
        </p:spPr>
        <p:txBody>
          <a:bodyPr spcFirstLastPara="1" wrap="square" lIns="0" tIns="85725" rIns="0" bIns="0" anchor="t" anchorCtr="0">
            <a:spAutoFit/>
          </a:bodyPr>
          <a:lstStyle/>
          <a:p>
            <a:pPr marL="12700" marR="0" lvl="0" indent="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The idea is to increase size of table whenever it becomes full.</a:t>
            </a:r>
            <a:r>
              <a:rPr lang="en-US" sz="2400" dirty="0">
                <a:solidFill>
                  <a:schemeClr val="dk1"/>
                </a:solidFill>
                <a:latin typeface="Times New Roman"/>
                <a:ea typeface="Times New Roman"/>
                <a:cs typeface="Times New Roman"/>
                <a:sym typeface="Times New Roman"/>
              </a:rPr>
              <a:t> </a:t>
            </a:r>
            <a:r>
              <a:rPr lang="en-US" sz="2400" b="0" i="0" u="none" strike="noStrike" cap="none" dirty="0">
                <a:solidFill>
                  <a:schemeClr val="dk1"/>
                </a:solidFill>
                <a:latin typeface="Times New Roman"/>
                <a:ea typeface="Times New Roman"/>
                <a:cs typeface="Times New Roman"/>
                <a:sym typeface="Times New Roman"/>
              </a:rPr>
              <a:t>Following are the steps to follow when </a:t>
            </a:r>
            <a:r>
              <a:rPr lang="en-US" sz="2400" b="1" i="0" u="none" strike="noStrike" cap="none" dirty="0">
                <a:solidFill>
                  <a:schemeClr val="dk1"/>
                </a:solidFill>
                <a:latin typeface="Times New Roman"/>
                <a:ea typeface="Times New Roman"/>
                <a:cs typeface="Times New Roman"/>
                <a:sym typeface="Times New Roman"/>
              </a:rPr>
              <a:t>table becomes full :</a:t>
            </a:r>
            <a:endParaRPr dirty="0"/>
          </a:p>
          <a:p>
            <a:pPr marL="12700" marR="0" lvl="0" indent="0" algn="l" rtl="0">
              <a:lnSpc>
                <a:spcPct val="100000"/>
              </a:lnSpc>
              <a:spcBef>
                <a:spcPts val="580"/>
              </a:spcBef>
              <a:spcAft>
                <a:spcPts val="0"/>
              </a:spcAft>
              <a:buNone/>
            </a:pPr>
            <a:endParaRPr sz="2400" b="0" i="0" u="none" strike="noStrike" cap="none" dirty="0">
              <a:solidFill>
                <a:schemeClr val="dk1"/>
              </a:solidFill>
              <a:latin typeface="Times New Roman"/>
              <a:ea typeface="Times New Roman"/>
              <a:cs typeface="Times New Roman"/>
              <a:sym typeface="Times New Roman"/>
            </a:endParaRPr>
          </a:p>
          <a:p>
            <a:pPr marL="469900" marR="5080" lvl="0" indent="-457200" algn="l" rtl="0">
              <a:lnSpc>
                <a:spcPct val="100000"/>
              </a:lnSpc>
              <a:spcBef>
                <a:spcPts val="0"/>
              </a:spcBef>
              <a:spcAft>
                <a:spcPts val="0"/>
              </a:spcAft>
              <a:buClr>
                <a:schemeClr val="dk1"/>
              </a:buClr>
              <a:buSzPts val="2400"/>
              <a:buFont typeface="+mj-lt"/>
              <a:buAutoNum type="arabicPeriod"/>
            </a:pPr>
            <a:r>
              <a:rPr lang="en-US" sz="2400" b="0" i="0" u="none" strike="noStrike" cap="none" dirty="0">
                <a:solidFill>
                  <a:schemeClr val="dk1"/>
                </a:solidFill>
                <a:latin typeface="Times New Roman"/>
                <a:ea typeface="Times New Roman"/>
                <a:cs typeface="Times New Roman"/>
                <a:sym typeface="Times New Roman"/>
              </a:rPr>
              <a:t>Allocate memory for a larger table of size, typically twice the  old table.</a:t>
            </a:r>
            <a:endParaRPr dirty="0"/>
          </a:p>
          <a:p>
            <a:pPr marL="469265" marR="0" lvl="0" indent="-457200" algn="l" rtl="0">
              <a:lnSpc>
                <a:spcPct val="100000"/>
              </a:lnSpc>
              <a:spcBef>
                <a:spcPts val="0"/>
              </a:spcBef>
              <a:spcAft>
                <a:spcPts val="0"/>
              </a:spcAft>
              <a:buClr>
                <a:schemeClr val="dk1"/>
              </a:buClr>
              <a:buSzPts val="2400"/>
              <a:buFont typeface="+mj-lt"/>
              <a:buAutoNum type="arabicPeriod"/>
            </a:pPr>
            <a:r>
              <a:rPr lang="en-US" sz="2400" b="0" i="0" u="none" strike="noStrike" cap="none" dirty="0">
                <a:solidFill>
                  <a:schemeClr val="dk1"/>
                </a:solidFill>
                <a:latin typeface="Times New Roman"/>
                <a:ea typeface="Times New Roman"/>
                <a:cs typeface="Times New Roman"/>
                <a:sym typeface="Times New Roman"/>
              </a:rPr>
              <a:t>Copy the contents of old table to new table.</a:t>
            </a:r>
            <a:endParaRPr dirty="0"/>
          </a:p>
          <a:p>
            <a:pPr marL="469265" marR="0" lvl="0" indent="-457200" algn="l" rtl="0">
              <a:lnSpc>
                <a:spcPct val="100000"/>
              </a:lnSpc>
              <a:spcBef>
                <a:spcPts val="0"/>
              </a:spcBef>
              <a:spcAft>
                <a:spcPts val="0"/>
              </a:spcAft>
              <a:buClr>
                <a:schemeClr val="dk1"/>
              </a:buClr>
              <a:buSzPts val="2400"/>
              <a:buFont typeface="+mj-lt"/>
              <a:buAutoNum type="arabicPeriod"/>
            </a:pPr>
            <a:r>
              <a:rPr lang="en-US" sz="2400" b="0" i="0" u="none" strike="noStrike" cap="none" dirty="0">
                <a:solidFill>
                  <a:schemeClr val="dk1"/>
                </a:solidFill>
                <a:latin typeface="Times New Roman"/>
                <a:ea typeface="Times New Roman"/>
                <a:cs typeface="Times New Roman"/>
                <a:sym typeface="Times New Roman"/>
              </a:rPr>
              <a:t>Free the old table.</a:t>
            </a:r>
            <a:endParaRPr dirty="0"/>
          </a:p>
          <a:p>
            <a:pPr marL="0" marR="0" lvl="0" indent="0" algn="l" rtl="0">
              <a:lnSpc>
                <a:spcPct val="100000"/>
              </a:lnSpc>
              <a:spcBef>
                <a:spcPts val="10"/>
              </a:spcBef>
              <a:spcAft>
                <a:spcPts val="0"/>
              </a:spcAft>
              <a:buNone/>
            </a:pPr>
            <a:endParaRPr sz="35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If the table has space available, we simply insert new item in</a:t>
            </a:r>
            <a:endParaRPr dirty="0"/>
          </a:p>
          <a:p>
            <a:pPr marL="12700" marR="0" lvl="0" indent="0" algn="l" rtl="0">
              <a:lnSpc>
                <a:spcPct val="100000"/>
              </a:lnSpc>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available space.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12500"/>
              </a:lnSpc>
              <a:spcBef>
                <a:spcPts val="0"/>
              </a:spcBef>
              <a:spcAft>
                <a:spcPts val="0"/>
              </a:spcAft>
              <a:buClr>
                <a:srgbClr val="0000FF"/>
              </a:buClr>
              <a:buSzPts val="3200"/>
              <a:buNone/>
            </a:pPr>
            <a:r>
              <a:rPr lang="en-US" sz="3200">
                <a:solidFill>
                  <a:srgbClr val="0000FF"/>
                </a:solidFill>
              </a:rPr>
              <a:t>Amortized Analysis-Dynamic table</a:t>
            </a:r>
            <a:endParaRPr sz="3200">
              <a:solidFill>
                <a:srgbClr val="0000FF"/>
              </a:solidFill>
            </a:endParaRPr>
          </a:p>
        </p:txBody>
      </p:sp>
      <p:sp>
        <p:nvSpPr>
          <p:cNvPr id="231" name="Google Shape;231;p7"/>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32" name="Google Shape;232;p7"/>
          <p:cNvSpPr txBox="1"/>
          <p:nvPr/>
        </p:nvSpPr>
        <p:spPr>
          <a:xfrm>
            <a:off x="211104" y="1415730"/>
            <a:ext cx="503555" cy="365760"/>
          </a:xfrm>
          <a:prstGeom prst="rect">
            <a:avLst/>
          </a:prstGeom>
          <a:ln w="19050">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30475" rIns="0" bIns="0" anchor="t" anchorCtr="0">
            <a:spAutoFit/>
          </a:bodyPr>
          <a:lstStyle/>
          <a:p>
            <a:pPr marL="91440" marR="0" lvl="0" indent="0" algn="l"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1</a:t>
            </a:r>
            <a:endParaRPr sz="1800" b="0" i="0" u="none" strike="noStrike" cap="none">
              <a:solidFill>
                <a:schemeClr val="dk1"/>
              </a:solidFill>
              <a:latin typeface="Calibri"/>
              <a:ea typeface="Calibri"/>
              <a:cs typeface="Calibri"/>
              <a:sym typeface="Calibri"/>
            </a:endParaRPr>
          </a:p>
        </p:txBody>
      </p:sp>
      <p:graphicFrame>
        <p:nvGraphicFramePr>
          <p:cNvPr id="233" name="Google Shape;233;p7"/>
          <p:cNvGraphicFramePr/>
          <p:nvPr/>
        </p:nvGraphicFramePr>
        <p:xfrm>
          <a:off x="212725" y="2073147"/>
          <a:ext cx="960100" cy="411225"/>
        </p:xfrm>
        <a:graphic>
          <a:graphicData uri="http://schemas.openxmlformats.org/drawingml/2006/table">
            <a:tbl>
              <a:tblPr firstRow="1" bandRow="1">
                <a:noFill/>
              </a:tblPr>
              <a:tblGrid>
                <a:gridCol w="480050">
                  <a:extLst>
                    <a:ext uri="{9D8B030D-6E8A-4147-A177-3AD203B41FA5}">
                      <a16:colId xmlns:a16="http://schemas.microsoft.com/office/drawing/2014/main" val="20000"/>
                    </a:ext>
                  </a:extLst>
                </a:gridCol>
                <a:gridCol w="480050">
                  <a:extLst>
                    <a:ext uri="{9D8B030D-6E8A-4147-A177-3AD203B41FA5}">
                      <a16:colId xmlns:a16="http://schemas.microsoft.com/office/drawing/2014/main" val="20001"/>
                    </a:ext>
                  </a:extLst>
                </a:gridCol>
              </a:tblGrid>
              <a:tr h="411225">
                <a:tc>
                  <a:txBody>
                    <a:bodyPr/>
                    <a:lstStyle/>
                    <a:p>
                      <a:pPr marL="91440" marR="0" lvl="0" indent="0" algn="l" rtl="0">
                        <a:lnSpc>
                          <a:spcPct val="100000"/>
                        </a:lnSpc>
                        <a:spcBef>
                          <a:spcPts val="0"/>
                        </a:spcBef>
                        <a:spcAft>
                          <a:spcPts val="0"/>
                        </a:spcAft>
                        <a:buNone/>
                      </a:pPr>
                      <a:r>
                        <a:rPr lang="en-US" sz="1800" u="none" strike="noStrike" cap="none" dirty="0">
                          <a:latin typeface="Calibri"/>
                          <a:ea typeface="Calibri"/>
                          <a:cs typeface="Calibri"/>
                          <a:sym typeface="Calibri"/>
                        </a:rPr>
                        <a:t>1</a:t>
                      </a:r>
                      <a:endParaRPr sz="1800" u="none" strike="noStrike" cap="none" dirty="0">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dirty="0">
                          <a:latin typeface="Calibri"/>
                          <a:ea typeface="Calibri"/>
                          <a:cs typeface="Calibri"/>
                          <a:sym typeface="Calibri"/>
                        </a:rPr>
                        <a:t>2</a:t>
                      </a:r>
                      <a:endParaRPr sz="1800" u="none" strike="noStrike" cap="none" dirty="0">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34" name="Google Shape;234;p7"/>
          <p:cNvGraphicFramePr/>
          <p:nvPr>
            <p:extLst>
              <p:ext uri="{D42A27DB-BD31-4B8C-83A1-F6EECF244321}">
                <p14:modId xmlns:p14="http://schemas.microsoft.com/office/powerpoint/2010/main" val="1873263264"/>
              </p:ext>
            </p:extLst>
          </p:nvPr>
        </p:nvGraphicFramePr>
        <p:xfrm>
          <a:off x="212725" y="2747038"/>
          <a:ext cx="1920200" cy="377162"/>
        </p:xfrm>
        <a:graphic>
          <a:graphicData uri="http://schemas.openxmlformats.org/drawingml/2006/table">
            <a:tbl>
              <a:tblPr firstRow="1" bandRow="1">
                <a:noFill/>
              </a:tblPr>
              <a:tblGrid>
                <a:gridCol w="480050">
                  <a:extLst>
                    <a:ext uri="{9D8B030D-6E8A-4147-A177-3AD203B41FA5}">
                      <a16:colId xmlns:a16="http://schemas.microsoft.com/office/drawing/2014/main" val="20000"/>
                    </a:ext>
                  </a:extLst>
                </a:gridCol>
                <a:gridCol w="480050">
                  <a:extLst>
                    <a:ext uri="{9D8B030D-6E8A-4147-A177-3AD203B41FA5}">
                      <a16:colId xmlns:a16="http://schemas.microsoft.com/office/drawing/2014/main" val="20001"/>
                    </a:ext>
                  </a:extLst>
                </a:gridCol>
                <a:gridCol w="480050">
                  <a:extLst>
                    <a:ext uri="{9D8B030D-6E8A-4147-A177-3AD203B41FA5}">
                      <a16:colId xmlns:a16="http://schemas.microsoft.com/office/drawing/2014/main" val="20002"/>
                    </a:ext>
                  </a:extLst>
                </a:gridCol>
                <a:gridCol w="480050">
                  <a:extLst>
                    <a:ext uri="{9D8B030D-6E8A-4147-A177-3AD203B41FA5}">
                      <a16:colId xmlns:a16="http://schemas.microsoft.com/office/drawing/2014/main" val="20003"/>
                    </a:ext>
                  </a:extLst>
                </a:gridCol>
              </a:tblGrid>
              <a:tr h="377162">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dirty="0">
                          <a:latin typeface="Calibri"/>
                          <a:ea typeface="Calibri"/>
                          <a:cs typeface="Calibri"/>
                          <a:sym typeface="Calibri"/>
                        </a:rPr>
                        <a:t>4</a:t>
                      </a:r>
                      <a:endParaRPr dirty="0"/>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35" name="Google Shape;235;p7"/>
          <p:cNvGraphicFramePr/>
          <p:nvPr>
            <p:extLst>
              <p:ext uri="{D42A27DB-BD31-4B8C-83A1-F6EECF244321}">
                <p14:modId xmlns:p14="http://schemas.microsoft.com/office/powerpoint/2010/main" val="2517230782"/>
              </p:ext>
            </p:extLst>
          </p:nvPr>
        </p:nvGraphicFramePr>
        <p:xfrm>
          <a:off x="211104" y="3593309"/>
          <a:ext cx="3794800" cy="365761"/>
        </p:xfrm>
        <a:graphic>
          <a:graphicData uri="http://schemas.openxmlformats.org/drawingml/2006/table">
            <a:tbl>
              <a:tblPr firstRow="1" bandRow="1">
                <a:noFill/>
              </a:tblPr>
              <a:tblGrid>
                <a:gridCol w="474350">
                  <a:extLst>
                    <a:ext uri="{9D8B030D-6E8A-4147-A177-3AD203B41FA5}">
                      <a16:colId xmlns:a16="http://schemas.microsoft.com/office/drawing/2014/main" val="20000"/>
                    </a:ext>
                  </a:extLst>
                </a:gridCol>
                <a:gridCol w="474350">
                  <a:extLst>
                    <a:ext uri="{9D8B030D-6E8A-4147-A177-3AD203B41FA5}">
                      <a16:colId xmlns:a16="http://schemas.microsoft.com/office/drawing/2014/main" val="20001"/>
                    </a:ext>
                  </a:extLst>
                </a:gridCol>
                <a:gridCol w="474350">
                  <a:extLst>
                    <a:ext uri="{9D8B030D-6E8A-4147-A177-3AD203B41FA5}">
                      <a16:colId xmlns:a16="http://schemas.microsoft.com/office/drawing/2014/main" val="20002"/>
                    </a:ext>
                  </a:extLst>
                </a:gridCol>
                <a:gridCol w="474350">
                  <a:extLst>
                    <a:ext uri="{9D8B030D-6E8A-4147-A177-3AD203B41FA5}">
                      <a16:colId xmlns:a16="http://schemas.microsoft.com/office/drawing/2014/main" val="20003"/>
                    </a:ext>
                  </a:extLst>
                </a:gridCol>
                <a:gridCol w="474350">
                  <a:extLst>
                    <a:ext uri="{9D8B030D-6E8A-4147-A177-3AD203B41FA5}">
                      <a16:colId xmlns:a16="http://schemas.microsoft.com/office/drawing/2014/main" val="20004"/>
                    </a:ext>
                  </a:extLst>
                </a:gridCol>
                <a:gridCol w="474350">
                  <a:extLst>
                    <a:ext uri="{9D8B030D-6E8A-4147-A177-3AD203B41FA5}">
                      <a16:colId xmlns:a16="http://schemas.microsoft.com/office/drawing/2014/main" val="20005"/>
                    </a:ext>
                  </a:extLst>
                </a:gridCol>
                <a:gridCol w="474350">
                  <a:extLst>
                    <a:ext uri="{9D8B030D-6E8A-4147-A177-3AD203B41FA5}">
                      <a16:colId xmlns:a16="http://schemas.microsoft.com/office/drawing/2014/main" val="20006"/>
                    </a:ext>
                  </a:extLst>
                </a:gridCol>
                <a:gridCol w="474350">
                  <a:extLst>
                    <a:ext uri="{9D8B030D-6E8A-4147-A177-3AD203B41FA5}">
                      <a16:colId xmlns:a16="http://schemas.microsoft.com/office/drawing/2014/main" val="20007"/>
                    </a:ext>
                  </a:extLst>
                </a:gridCol>
              </a:tblGrid>
              <a:tr h="365761">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3</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dirty="0">
                          <a:latin typeface="Calibri"/>
                          <a:ea typeface="Calibri"/>
                          <a:cs typeface="Calibri"/>
                          <a:sym typeface="Calibri"/>
                        </a:rPr>
                        <a:t>4</a:t>
                      </a:r>
                      <a:endParaRPr sz="1800" u="none" strike="noStrike" cap="none" dirty="0">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075" marR="0" lvl="0" indent="0" algn="l" rtl="0">
                        <a:lnSpc>
                          <a:spcPct val="100000"/>
                        </a:lnSpc>
                        <a:spcBef>
                          <a:spcPts val="0"/>
                        </a:spcBef>
                        <a:spcAft>
                          <a:spcPts val="0"/>
                        </a:spcAft>
                        <a:buNone/>
                      </a:pPr>
                      <a:r>
                        <a:rPr lang="en-US" sz="1800" u="none" strike="noStrike" cap="none">
                          <a:latin typeface="Calibri"/>
                          <a:ea typeface="Calibri"/>
                          <a:cs typeface="Calibri"/>
                          <a:sym typeface="Calibri"/>
                        </a:rPr>
                        <a:t>6</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075" marR="0" lvl="0" indent="0" algn="l" rtl="0">
                        <a:lnSpc>
                          <a:spcPct val="100000"/>
                        </a:lnSpc>
                        <a:spcBef>
                          <a:spcPts val="0"/>
                        </a:spcBef>
                        <a:spcAft>
                          <a:spcPts val="0"/>
                        </a:spcAft>
                        <a:buNone/>
                      </a:pPr>
                      <a:r>
                        <a:rPr lang="en-US" sz="1800" u="none" strike="noStrike" cap="none">
                          <a:latin typeface="Calibri"/>
                          <a:ea typeface="Calibri"/>
                          <a:cs typeface="Calibri"/>
                          <a:sym typeface="Calibri"/>
                        </a:rPr>
                        <a:t>7</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075" marR="0" lvl="0" indent="0" algn="l" rtl="0">
                        <a:lnSpc>
                          <a:spcPct val="100000"/>
                        </a:lnSpc>
                        <a:spcBef>
                          <a:spcPts val="0"/>
                        </a:spcBef>
                        <a:spcAft>
                          <a:spcPts val="0"/>
                        </a:spcAft>
                        <a:buNone/>
                      </a:pPr>
                      <a:r>
                        <a:rPr lang="en-US" sz="1800" u="none" strike="noStrike" cap="none" dirty="0">
                          <a:latin typeface="Calibri"/>
                          <a:ea typeface="Calibri"/>
                          <a:cs typeface="Calibri"/>
                          <a:sym typeface="Calibri"/>
                        </a:rPr>
                        <a:t>8</a:t>
                      </a:r>
                      <a:endParaRPr sz="1800" u="none" strike="noStrike" cap="none" dirty="0">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36" name="Google Shape;236;p7"/>
          <p:cNvGraphicFramePr/>
          <p:nvPr>
            <p:extLst>
              <p:ext uri="{D42A27DB-BD31-4B8C-83A1-F6EECF244321}">
                <p14:modId xmlns:p14="http://schemas.microsoft.com/office/powerpoint/2010/main" val="3325159040"/>
              </p:ext>
            </p:extLst>
          </p:nvPr>
        </p:nvGraphicFramePr>
        <p:xfrm>
          <a:off x="211104" y="4337878"/>
          <a:ext cx="7640400" cy="366650"/>
        </p:xfrm>
        <a:graphic>
          <a:graphicData uri="http://schemas.openxmlformats.org/drawingml/2006/table">
            <a:tbl>
              <a:tblPr firstRow="1" bandRow="1">
                <a:noFill/>
              </a:tblPr>
              <a:tblGrid>
                <a:gridCol w="477525">
                  <a:extLst>
                    <a:ext uri="{9D8B030D-6E8A-4147-A177-3AD203B41FA5}">
                      <a16:colId xmlns:a16="http://schemas.microsoft.com/office/drawing/2014/main" val="20000"/>
                    </a:ext>
                  </a:extLst>
                </a:gridCol>
                <a:gridCol w="477525">
                  <a:extLst>
                    <a:ext uri="{9D8B030D-6E8A-4147-A177-3AD203B41FA5}">
                      <a16:colId xmlns:a16="http://schemas.microsoft.com/office/drawing/2014/main" val="20001"/>
                    </a:ext>
                  </a:extLst>
                </a:gridCol>
                <a:gridCol w="477525">
                  <a:extLst>
                    <a:ext uri="{9D8B030D-6E8A-4147-A177-3AD203B41FA5}">
                      <a16:colId xmlns:a16="http://schemas.microsoft.com/office/drawing/2014/main" val="20002"/>
                    </a:ext>
                  </a:extLst>
                </a:gridCol>
                <a:gridCol w="477525">
                  <a:extLst>
                    <a:ext uri="{9D8B030D-6E8A-4147-A177-3AD203B41FA5}">
                      <a16:colId xmlns:a16="http://schemas.microsoft.com/office/drawing/2014/main" val="20003"/>
                    </a:ext>
                  </a:extLst>
                </a:gridCol>
                <a:gridCol w="477525">
                  <a:extLst>
                    <a:ext uri="{9D8B030D-6E8A-4147-A177-3AD203B41FA5}">
                      <a16:colId xmlns:a16="http://schemas.microsoft.com/office/drawing/2014/main" val="20004"/>
                    </a:ext>
                  </a:extLst>
                </a:gridCol>
                <a:gridCol w="477525">
                  <a:extLst>
                    <a:ext uri="{9D8B030D-6E8A-4147-A177-3AD203B41FA5}">
                      <a16:colId xmlns:a16="http://schemas.microsoft.com/office/drawing/2014/main" val="20005"/>
                    </a:ext>
                  </a:extLst>
                </a:gridCol>
                <a:gridCol w="477525">
                  <a:extLst>
                    <a:ext uri="{9D8B030D-6E8A-4147-A177-3AD203B41FA5}">
                      <a16:colId xmlns:a16="http://schemas.microsoft.com/office/drawing/2014/main" val="20006"/>
                    </a:ext>
                  </a:extLst>
                </a:gridCol>
                <a:gridCol w="477525">
                  <a:extLst>
                    <a:ext uri="{9D8B030D-6E8A-4147-A177-3AD203B41FA5}">
                      <a16:colId xmlns:a16="http://schemas.microsoft.com/office/drawing/2014/main" val="20007"/>
                    </a:ext>
                  </a:extLst>
                </a:gridCol>
                <a:gridCol w="477525">
                  <a:extLst>
                    <a:ext uri="{9D8B030D-6E8A-4147-A177-3AD203B41FA5}">
                      <a16:colId xmlns:a16="http://schemas.microsoft.com/office/drawing/2014/main" val="20008"/>
                    </a:ext>
                  </a:extLst>
                </a:gridCol>
                <a:gridCol w="477525">
                  <a:extLst>
                    <a:ext uri="{9D8B030D-6E8A-4147-A177-3AD203B41FA5}">
                      <a16:colId xmlns:a16="http://schemas.microsoft.com/office/drawing/2014/main" val="20009"/>
                    </a:ext>
                  </a:extLst>
                </a:gridCol>
                <a:gridCol w="477525">
                  <a:extLst>
                    <a:ext uri="{9D8B030D-6E8A-4147-A177-3AD203B41FA5}">
                      <a16:colId xmlns:a16="http://schemas.microsoft.com/office/drawing/2014/main" val="20010"/>
                    </a:ext>
                  </a:extLst>
                </a:gridCol>
                <a:gridCol w="477525">
                  <a:extLst>
                    <a:ext uri="{9D8B030D-6E8A-4147-A177-3AD203B41FA5}">
                      <a16:colId xmlns:a16="http://schemas.microsoft.com/office/drawing/2014/main" val="20011"/>
                    </a:ext>
                  </a:extLst>
                </a:gridCol>
                <a:gridCol w="477525">
                  <a:extLst>
                    <a:ext uri="{9D8B030D-6E8A-4147-A177-3AD203B41FA5}">
                      <a16:colId xmlns:a16="http://schemas.microsoft.com/office/drawing/2014/main" val="20012"/>
                    </a:ext>
                  </a:extLst>
                </a:gridCol>
                <a:gridCol w="477525">
                  <a:extLst>
                    <a:ext uri="{9D8B030D-6E8A-4147-A177-3AD203B41FA5}">
                      <a16:colId xmlns:a16="http://schemas.microsoft.com/office/drawing/2014/main" val="20013"/>
                    </a:ext>
                  </a:extLst>
                </a:gridCol>
                <a:gridCol w="477525">
                  <a:extLst>
                    <a:ext uri="{9D8B030D-6E8A-4147-A177-3AD203B41FA5}">
                      <a16:colId xmlns:a16="http://schemas.microsoft.com/office/drawing/2014/main" val="20014"/>
                    </a:ext>
                  </a:extLst>
                </a:gridCol>
                <a:gridCol w="477525">
                  <a:extLst>
                    <a:ext uri="{9D8B030D-6E8A-4147-A177-3AD203B41FA5}">
                      <a16:colId xmlns:a16="http://schemas.microsoft.com/office/drawing/2014/main" val="20015"/>
                    </a:ext>
                  </a:extLst>
                </a:gridCol>
              </a:tblGrid>
              <a:tr h="366650">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1</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2</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dirty="0">
                          <a:latin typeface="Calibri"/>
                          <a:ea typeface="Calibri"/>
                          <a:cs typeface="Calibri"/>
                          <a:sym typeface="Calibri"/>
                        </a:rPr>
                        <a:t>3</a:t>
                      </a:r>
                      <a:endParaRPr sz="1800" u="none" strike="noStrike" cap="none" dirty="0">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5</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1440" marR="0" lvl="0" indent="0" algn="l" rtl="0">
                        <a:lnSpc>
                          <a:spcPct val="100000"/>
                        </a:lnSpc>
                        <a:spcBef>
                          <a:spcPts val="0"/>
                        </a:spcBef>
                        <a:spcAft>
                          <a:spcPts val="0"/>
                        </a:spcAft>
                        <a:buNone/>
                      </a:pPr>
                      <a:r>
                        <a:rPr lang="en-US" sz="1800" u="none" strike="noStrike" cap="none">
                          <a:latin typeface="Calibri"/>
                          <a:ea typeface="Calibri"/>
                          <a:cs typeface="Calibri"/>
                          <a:sym typeface="Calibri"/>
                        </a:rPr>
                        <a:t>6</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075" marR="0" lvl="0" indent="0" algn="l" rtl="0">
                        <a:lnSpc>
                          <a:spcPct val="100000"/>
                        </a:lnSpc>
                        <a:spcBef>
                          <a:spcPts val="0"/>
                        </a:spcBef>
                        <a:spcAft>
                          <a:spcPts val="0"/>
                        </a:spcAft>
                        <a:buNone/>
                      </a:pPr>
                      <a:r>
                        <a:rPr lang="en-US" sz="1800" u="none" strike="noStrike" cap="none">
                          <a:latin typeface="Calibri"/>
                          <a:ea typeface="Calibri"/>
                          <a:cs typeface="Calibri"/>
                          <a:sym typeface="Calibri"/>
                        </a:rPr>
                        <a:t>7</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075" marR="0" lvl="0" indent="0" algn="l" rtl="0">
                        <a:lnSpc>
                          <a:spcPct val="100000"/>
                        </a:lnSpc>
                        <a:spcBef>
                          <a:spcPts val="0"/>
                        </a:spcBef>
                        <a:spcAft>
                          <a:spcPts val="0"/>
                        </a:spcAft>
                        <a:buNone/>
                      </a:pPr>
                      <a:r>
                        <a:rPr lang="en-US" sz="1800" u="none" strike="noStrike" cap="none">
                          <a:latin typeface="Calibri"/>
                          <a:ea typeface="Calibri"/>
                          <a:cs typeface="Calibri"/>
                          <a:sym typeface="Calibri"/>
                        </a:rPr>
                        <a:t>8</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92075" marR="0" lvl="0" indent="0" algn="l" rtl="0">
                        <a:lnSpc>
                          <a:spcPct val="100000"/>
                        </a:lnSpc>
                        <a:spcBef>
                          <a:spcPts val="0"/>
                        </a:spcBef>
                        <a:spcAft>
                          <a:spcPts val="0"/>
                        </a:spcAft>
                        <a:buNone/>
                      </a:pPr>
                      <a:r>
                        <a:rPr lang="en-US" sz="1800" u="none" strike="noStrike" cap="none">
                          <a:latin typeface="Calibri"/>
                          <a:ea typeface="Calibri"/>
                          <a:cs typeface="Calibri"/>
                          <a:sym typeface="Calibri"/>
                        </a:rPr>
                        <a:t>9</a:t>
                      </a:r>
                      <a:endParaRPr sz="1800" u="none" strike="noStrike" cap="none">
                        <a:latin typeface="Calibri"/>
                        <a:ea typeface="Calibri"/>
                        <a:cs typeface="Calibri"/>
                        <a:sym typeface="Calibri"/>
                      </a:endParaRPr>
                    </a:p>
                  </a:txBody>
                  <a:tcPr marL="0" marR="0" marT="3112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dirty="0">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2000" u="none" strike="noStrike" cap="none" dirty="0">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37" name="Google Shape;237;p7"/>
          <p:cNvSpPr txBox="1"/>
          <p:nvPr/>
        </p:nvSpPr>
        <p:spPr>
          <a:xfrm>
            <a:off x="980259" y="1384941"/>
            <a:ext cx="1145540" cy="5130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Insert item 1</a:t>
            </a:r>
            <a:endParaRPr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0" lvl="0" indent="0" algn="l" rtl="0">
              <a:lnSpc>
                <a:spcPct val="100000"/>
              </a:lnSpc>
              <a:spcBef>
                <a:spcPts val="0"/>
              </a:spcBef>
              <a:spcAft>
                <a:spcPts val="0"/>
              </a:spcAft>
              <a:buNone/>
            </a:pPr>
            <a:r>
              <a:rPr lang="en-US" sz="1600" b="0" i="0" u="none" strike="noStrike" cap="none" dirty="0">
                <a:solidFill>
                  <a:srgbClr val="FF0000"/>
                </a:solidFill>
                <a:latin typeface="Times New Roman" panose="02020603050405020304" pitchFamily="18" charset="0"/>
                <a:ea typeface="Arial"/>
                <a:cs typeface="Times New Roman" panose="02020603050405020304" pitchFamily="18" charset="0"/>
                <a:sym typeface="Arial"/>
              </a:rPr>
              <a:t>Overflow</a:t>
            </a:r>
            <a:endParaRPr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239" name="Google Shape;239;p7"/>
          <p:cNvSpPr/>
          <p:nvPr/>
        </p:nvSpPr>
        <p:spPr>
          <a:xfrm>
            <a:off x="152400" y="4937582"/>
            <a:ext cx="8650287" cy="1431161"/>
          </a:xfrm>
          <a:prstGeom prst="rect">
            <a:avLst/>
          </a:prstGeom>
          <a:noFill/>
          <a:ln>
            <a:noFill/>
          </a:ln>
        </p:spPr>
        <p:txBody>
          <a:bodyPr spcFirstLastPara="1" wrap="square" lIns="91425" tIns="45700" rIns="91425" bIns="45700" anchor="t" anchorCtr="0">
            <a:spAutoFit/>
          </a:bodyPr>
          <a:lstStyle/>
          <a:p>
            <a:pPr marL="63500" marR="0" lvl="0" indent="0" algn="l" rtl="0">
              <a:lnSpc>
                <a:spcPct val="100000"/>
              </a:lnSpc>
              <a:spcBef>
                <a:spcPts val="0"/>
              </a:spcBef>
              <a:spcAft>
                <a:spcPts val="0"/>
              </a:spcAft>
              <a:buNone/>
            </a:pPr>
            <a:r>
              <a:rPr lang="en-US" sz="1800" b="1" i="0" u="sng" strike="noStrike" cap="none" dirty="0">
                <a:solidFill>
                  <a:schemeClr val="dk1"/>
                </a:solidFill>
                <a:latin typeface="Times New Roman"/>
                <a:ea typeface="Times New Roman"/>
                <a:cs typeface="Times New Roman"/>
                <a:sym typeface="Times New Roman"/>
              </a:rPr>
              <a:t>Analysis</a:t>
            </a:r>
            <a:endParaRPr sz="1800" b="0" i="0" u="none" strike="noStrike" cap="none" dirty="0">
              <a:solidFill>
                <a:schemeClr val="dk1"/>
              </a:solidFill>
              <a:latin typeface="Times New Roman"/>
              <a:ea typeface="Times New Roman"/>
              <a:cs typeface="Times New Roman"/>
              <a:sym typeface="Times New Roman"/>
            </a:endParaRPr>
          </a:p>
          <a:p>
            <a:pPr marL="406400" marR="0" lvl="0" indent="-342900" algn="l" rtl="0">
              <a:lnSpc>
                <a:spcPct val="100000"/>
              </a:lnSpc>
              <a:spcBef>
                <a:spcPts val="580"/>
              </a:spcBef>
              <a:spcAft>
                <a:spcPts val="0"/>
              </a:spcAft>
              <a:buClr>
                <a:srgbClr val="0F1141"/>
              </a:buClr>
              <a:buSzPts val="1800"/>
              <a:buFont typeface="Arial"/>
              <a:buChar char="•"/>
            </a:pPr>
            <a:r>
              <a:rPr lang="en-US" sz="1800" b="0" i="0" u="none" strike="noStrike" cap="none" dirty="0">
                <a:solidFill>
                  <a:schemeClr val="dk1"/>
                </a:solidFill>
                <a:latin typeface="Times New Roman"/>
                <a:ea typeface="Times New Roman"/>
                <a:cs typeface="Times New Roman"/>
                <a:sym typeface="Times New Roman"/>
              </a:rPr>
              <a:t>The worst case cost of an insertion is O(n).</a:t>
            </a:r>
            <a:endParaRPr sz="1800" b="0" i="0" u="none" strike="noStrike" cap="none" dirty="0">
              <a:solidFill>
                <a:schemeClr val="dk1"/>
              </a:solidFill>
              <a:latin typeface="Times New Roman"/>
              <a:ea typeface="Times New Roman"/>
              <a:cs typeface="Times New Roman"/>
              <a:sym typeface="Times New Roman"/>
            </a:endParaRPr>
          </a:p>
          <a:p>
            <a:pPr marL="406400" marR="0" lvl="0" indent="-342900" algn="l" rtl="0">
              <a:lnSpc>
                <a:spcPct val="100000"/>
              </a:lnSpc>
              <a:spcBef>
                <a:spcPts val="575"/>
              </a:spcBef>
              <a:spcAft>
                <a:spcPts val="0"/>
              </a:spcAft>
              <a:buClr>
                <a:srgbClr val="0F1141"/>
              </a:buClr>
              <a:buSzPts val="1800"/>
              <a:buFont typeface="Arial"/>
              <a:buChar char="•"/>
            </a:pPr>
            <a:r>
              <a:rPr lang="en-US" sz="1800" b="0" i="0" u="none" strike="noStrike" cap="none" dirty="0">
                <a:solidFill>
                  <a:schemeClr val="dk1"/>
                </a:solidFill>
                <a:latin typeface="Times New Roman"/>
                <a:ea typeface="Times New Roman"/>
                <a:cs typeface="Times New Roman"/>
                <a:sym typeface="Times New Roman"/>
              </a:rPr>
              <a:t>Worst case cost of n inserts is n * O(n) is O(n</a:t>
            </a:r>
            <a:r>
              <a:rPr lang="en-US" sz="1800" b="0" i="0" u="none" strike="noStrike" cap="none" baseline="30000" dirty="0">
                <a:solidFill>
                  <a:schemeClr val="dk1"/>
                </a:solidFill>
                <a:latin typeface="Times New Roman"/>
                <a:ea typeface="Times New Roman"/>
                <a:cs typeface="Times New Roman"/>
                <a:sym typeface="Times New Roman"/>
              </a:rPr>
              <a:t>2</a:t>
            </a:r>
            <a:r>
              <a:rPr lang="en-US" sz="1800" b="0" i="0" u="none" strike="noStrike" cap="none" dirty="0">
                <a:solidFill>
                  <a:schemeClr val="dk1"/>
                </a:solidFill>
                <a:latin typeface="Times New Roman"/>
                <a:ea typeface="Times New Roman"/>
                <a:cs typeface="Times New Roman"/>
                <a:sym typeface="Times New Roman"/>
              </a:rPr>
              <a:t>).</a:t>
            </a:r>
            <a:endParaRPr dirty="0"/>
          </a:p>
          <a:p>
            <a:pPr marL="406400" marR="0" lvl="0" indent="-342900" algn="l" rtl="0">
              <a:lnSpc>
                <a:spcPct val="100000"/>
              </a:lnSpc>
              <a:spcBef>
                <a:spcPts val="575"/>
              </a:spcBef>
              <a:spcAft>
                <a:spcPts val="0"/>
              </a:spcAft>
              <a:buClr>
                <a:srgbClr val="0F1141"/>
              </a:buClr>
              <a:buSzPts val="1800"/>
              <a:buFont typeface="Arial"/>
              <a:buChar char="•"/>
            </a:pPr>
            <a:r>
              <a:rPr lang="en-US" sz="1800" b="1" i="0" u="none" strike="noStrike" cap="none" dirty="0">
                <a:solidFill>
                  <a:srgbClr val="FF0000"/>
                </a:solidFill>
                <a:latin typeface="Times New Roman"/>
                <a:ea typeface="Times New Roman"/>
                <a:cs typeface="Times New Roman"/>
                <a:sym typeface="Times New Roman"/>
              </a:rPr>
              <a:t>BUT </a:t>
            </a:r>
            <a:r>
              <a:rPr lang="en-US" sz="1800" b="0" i="0" u="none" strike="noStrike" cap="none" dirty="0">
                <a:solidFill>
                  <a:schemeClr val="dk1"/>
                </a:solidFill>
                <a:latin typeface="Times New Roman"/>
                <a:ea typeface="Times New Roman"/>
                <a:cs typeface="Times New Roman"/>
                <a:sym typeface="Times New Roman"/>
              </a:rPr>
              <a:t>All insertions don’t take O(n) time!!!!</a:t>
            </a:r>
            <a:endParaRPr sz="1800" b="0" i="0" u="none" strike="noStrike" cap="none" dirty="0">
              <a:solidFill>
                <a:schemeClr val="dk1"/>
              </a:solidFill>
              <a:latin typeface="Times New Roman"/>
              <a:ea typeface="Times New Roman"/>
              <a:cs typeface="Times New Roman"/>
              <a:sym typeface="Times New Roman"/>
            </a:endParaRPr>
          </a:p>
        </p:txBody>
      </p:sp>
      <p:sp>
        <p:nvSpPr>
          <p:cNvPr id="2" name="Google Shape;237;p7">
            <a:extLst>
              <a:ext uri="{FF2B5EF4-FFF2-40B4-BE49-F238E27FC236}">
                <a16:creationId xmlns:a16="http://schemas.microsoft.com/office/drawing/2014/main" id="{F3CC2F4D-4023-C762-3582-25BE93D89A33}"/>
              </a:ext>
            </a:extLst>
          </p:cNvPr>
          <p:cNvSpPr txBox="1"/>
          <p:nvPr/>
        </p:nvSpPr>
        <p:spPr>
          <a:xfrm>
            <a:off x="1483617" y="1987563"/>
            <a:ext cx="1145540" cy="51308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Insert item </a:t>
            </a:r>
            <a:r>
              <a:rPr lang="en-IN"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2</a:t>
            </a:r>
            <a:endParaRPr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0" lvl="0" indent="0" algn="l" rtl="0">
              <a:lnSpc>
                <a:spcPct val="100000"/>
              </a:lnSpc>
              <a:spcBef>
                <a:spcPts val="0"/>
              </a:spcBef>
              <a:spcAft>
                <a:spcPts val="0"/>
              </a:spcAft>
              <a:buNone/>
            </a:pPr>
            <a:r>
              <a:rPr lang="en-US" sz="1600" b="0" i="0" u="none" strike="noStrike" cap="none" dirty="0">
                <a:solidFill>
                  <a:srgbClr val="FF0000"/>
                </a:solidFill>
                <a:latin typeface="Times New Roman" panose="02020603050405020304" pitchFamily="18" charset="0"/>
                <a:ea typeface="Arial"/>
                <a:cs typeface="Times New Roman" panose="02020603050405020304" pitchFamily="18" charset="0"/>
                <a:sym typeface="Arial"/>
              </a:rPr>
              <a:t>Overflow</a:t>
            </a:r>
            <a:endParaRPr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3" name="Google Shape;237;p7">
            <a:extLst>
              <a:ext uri="{FF2B5EF4-FFF2-40B4-BE49-F238E27FC236}">
                <a16:creationId xmlns:a16="http://schemas.microsoft.com/office/drawing/2014/main" id="{C2A4D52E-8877-2BF6-BDD8-3FC0F964775D}"/>
              </a:ext>
            </a:extLst>
          </p:cNvPr>
          <p:cNvSpPr txBox="1"/>
          <p:nvPr/>
        </p:nvSpPr>
        <p:spPr>
          <a:xfrm>
            <a:off x="2438400" y="2627146"/>
            <a:ext cx="1920199" cy="50461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Insert item </a:t>
            </a:r>
            <a:r>
              <a:rPr lang="en-IN"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3 and 4</a:t>
            </a:r>
            <a:endParaRPr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0" lvl="0" indent="0" algn="l" rtl="0">
              <a:lnSpc>
                <a:spcPct val="100000"/>
              </a:lnSpc>
              <a:spcBef>
                <a:spcPts val="0"/>
              </a:spcBef>
              <a:spcAft>
                <a:spcPts val="0"/>
              </a:spcAft>
              <a:buNone/>
            </a:pPr>
            <a:r>
              <a:rPr lang="en-US" sz="1600" b="0" i="0" u="none" strike="noStrike" cap="none" dirty="0">
                <a:solidFill>
                  <a:srgbClr val="FF0000"/>
                </a:solidFill>
                <a:latin typeface="Times New Roman" panose="02020603050405020304" pitchFamily="18" charset="0"/>
                <a:ea typeface="Arial"/>
                <a:cs typeface="Times New Roman" panose="02020603050405020304" pitchFamily="18" charset="0"/>
                <a:sym typeface="Arial"/>
              </a:rPr>
              <a:t>Overflow</a:t>
            </a:r>
            <a:endParaRPr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4" name="Google Shape;237;p7">
            <a:extLst>
              <a:ext uri="{FF2B5EF4-FFF2-40B4-BE49-F238E27FC236}">
                <a16:creationId xmlns:a16="http://schemas.microsoft.com/office/drawing/2014/main" id="{B0A5CA57-C5C9-B711-2A06-7CD28A776BA7}"/>
              </a:ext>
            </a:extLst>
          </p:cNvPr>
          <p:cNvSpPr txBox="1"/>
          <p:nvPr/>
        </p:nvSpPr>
        <p:spPr>
          <a:xfrm>
            <a:off x="4177998" y="3481832"/>
            <a:ext cx="1920199" cy="50461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Insert item </a:t>
            </a:r>
            <a:r>
              <a:rPr lang="en-IN"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rPr>
              <a:t>5,6,7 and 8</a:t>
            </a:r>
            <a:endParaRPr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a:p>
            <a:pPr marL="12700" marR="0" lvl="0" indent="0" algn="l" rtl="0">
              <a:lnSpc>
                <a:spcPct val="100000"/>
              </a:lnSpc>
              <a:spcBef>
                <a:spcPts val="0"/>
              </a:spcBef>
              <a:spcAft>
                <a:spcPts val="0"/>
              </a:spcAft>
              <a:buNone/>
            </a:pPr>
            <a:r>
              <a:rPr lang="en-US" sz="1600" b="0" i="0" u="none" strike="noStrike" cap="none" dirty="0">
                <a:solidFill>
                  <a:srgbClr val="FF0000"/>
                </a:solidFill>
                <a:latin typeface="Times New Roman" panose="02020603050405020304" pitchFamily="18" charset="0"/>
                <a:ea typeface="Arial"/>
                <a:cs typeface="Times New Roman" panose="02020603050405020304" pitchFamily="18" charset="0"/>
                <a:sym typeface="Arial"/>
              </a:rPr>
              <a:t>Overflow</a:t>
            </a:r>
            <a:endParaRPr sz="16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graphicFrame>
        <p:nvGraphicFramePr>
          <p:cNvPr id="5" name="Table 5">
            <a:extLst>
              <a:ext uri="{FF2B5EF4-FFF2-40B4-BE49-F238E27FC236}">
                <a16:creationId xmlns:a16="http://schemas.microsoft.com/office/drawing/2014/main" id="{86C9A6ED-DEC5-684D-9C25-5D80BC2ED77F}"/>
              </a:ext>
            </a:extLst>
          </p:cNvPr>
          <p:cNvGraphicFramePr>
            <a:graphicFrameLocks noGrp="1"/>
          </p:cNvGraphicFramePr>
          <p:nvPr>
            <p:extLst>
              <p:ext uri="{D42A27DB-BD31-4B8C-83A1-F6EECF244321}">
                <p14:modId xmlns:p14="http://schemas.microsoft.com/office/powerpoint/2010/main" val="1570720268"/>
              </p:ext>
            </p:extLst>
          </p:nvPr>
        </p:nvGraphicFramePr>
        <p:xfrm>
          <a:off x="8163741" y="1110766"/>
          <a:ext cx="767534" cy="3593763"/>
        </p:xfrm>
        <a:graphic>
          <a:graphicData uri="http://schemas.openxmlformats.org/drawingml/2006/table">
            <a:tbl>
              <a:tblPr firstRow="1" bandRow="1">
                <a:tableStyleId>{5940675A-B579-460E-94D1-54222C63F5DA}</a:tableStyleId>
              </a:tblPr>
              <a:tblGrid>
                <a:gridCol w="767534">
                  <a:extLst>
                    <a:ext uri="{9D8B030D-6E8A-4147-A177-3AD203B41FA5}">
                      <a16:colId xmlns:a16="http://schemas.microsoft.com/office/drawing/2014/main" val="1036454011"/>
                    </a:ext>
                  </a:extLst>
                </a:gridCol>
              </a:tblGrid>
              <a:tr h="430559">
                <a:tc>
                  <a:txBody>
                    <a:bodyPr/>
                    <a:lstStyle/>
                    <a:p>
                      <a:pPr algn="ctr"/>
                      <a:r>
                        <a:rPr lang="en-IN" b="1" dirty="0">
                          <a:latin typeface="Times New Roman" panose="02020603050405020304" pitchFamily="18" charset="0"/>
                          <a:cs typeface="Times New Roman" panose="02020603050405020304" pitchFamily="18" charset="0"/>
                        </a:rPr>
                        <a:t>Cost</a:t>
                      </a:r>
                    </a:p>
                  </a:txBody>
                  <a:tcPr>
                    <a:solidFill>
                      <a:schemeClr val="accent3">
                        <a:lumMod val="20000"/>
                        <a:lumOff val="80000"/>
                      </a:schemeClr>
                    </a:solidFill>
                  </a:tcPr>
                </a:tc>
                <a:extLst>
                  <a:ext uri="{0D108BD9-81ED-4DB2-BD59-A6C34878D82A}">
                    <a16:rowId xmlns:a16="http://schemas.microsoft.com/office/drawing/2014/main" val="1700493533"/>
                  </a:ext>
                </a:extLst>
              </a:tr>
              <a:tr h="624072">
                <a:tc>
                  <a:txBody>
                    <a:bodyPr/>
                    <a:lstStyle/>
                    <a:p>
                      <a:pPr algn="ctr"/>
                      <a:r>
                        <a:rPr lang="en-IN"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1630522365"/>
                  </a:ext>
                </a:extLst>
              </a:tr>
              <a:tr h="624072">
                <a:tc>
                  <a:txBody>
                    <a:bodyPr/>
                    <a:lstStyle/>
                    <a:p>
                      <a:pPr algn="ctr"/>
                      <a:r>
                        <a:rPr lang="en-IN" dirty="0">
                          <a:latin typeface="Times New Roman" panose="02020603050405020304" pitchFamily="18" charset="0"/>
                          <a:cs typeface="Times New Roman" panose="02020603050405020304" pitchFamily="18" charset="0"/>
                        </a:rPr>
                        <a:t>2</a:t>
                      </a:r>
                    </a:p>
                  </a:txBody>
                  <a:tcPr anchor="ctr"/>
                </a:tc>
                <a:extLst>
                  <a:ext uri="{0D108BD9-81ED-4DB2-BD59-A6C34878D82A}">
                    <a16:rowId xmlns:a16="http://schemas.microsoft.com/office/drawing/2014/main" val="2220002814"/>
                  </a:ext>
                </a:extLst>
              </a:tr>
              <a:tr h="624072">
                <a:tc>
                  <a:txBody>
                    <a:bodyPr/>
                    <a:lstStyle/>
                    <a:p>
                      <a:pPr algn="ctr"/>
                      <a:r>
                        <a:rPr lang="en-IN" dirty="0">
                          <a:latin typeface="Times New Roman" panose="02020603050405020304" pitchFamily="18" charset="0"/>
                          <a:cs typeface="Times New Roman" panose="02020603050405020304" pitchFamily="18" charset="0"/>
                        </a:rPr>
                        <a:t>3 , 1</a:t>
                      </a:r>
                    </a:p>
                  </a:txBody>
                  <a:tcPr anchor="ctr"/>
                </a:tc>
                <a:extLst>
                  <a:ext uri="{0D108BD9-81ED-4DB2-BD59-A6C34878D82A}">
                    <a16:rowId xmlns:a16="http://schemas.microsoft.com/office/drawing/2014/main" val="1465807212"/>
                  </a:ext>
                </a:extLst>
              </a:tr>
              <a:tr h="666916">
                <a:tc>
                  <a:txBody>
                    <a:bodyPr/>
                    <a:lstStyle/>
                    <a:p>
                      <a:pPr algn="ctr"/>
                      <a:r>
                        <a:rPr lang="en-IN" dirty="0">
                          <a:latin typeface="Times New Roman" panose="02020603050405020304" pitchFamily="18" charset="0"/>
                          <a:cs typeface="Times New Roman" panose="02020603050405020304" pitchFamily="18" charset="0"/>
                        </a:rPr>
                        <a:t>5,1,1,1</a:t>
                      </a:r>
                    </a:p>
                  </a:txBody>
                  <a:tcPr anchor="ctr"/>
                </a:tc>
                <a:extLst>
                  <a:ext uri="{0D108BD9-81ED-4DB2-BD59-A6C34878D82A}">
                    <a16:rowId xmlns:a16="http://schemas.microsoft.com/office/drawing/2014/main" val="2719766326"/>
                  </a:ext>
                </a:extLst>
              </a:tr>
              <a:tr h="624072">
                <a:tc>
                  <a:txBody>
                    <a:bodyPr/>
                    <a:lstStyle/>
                    <a:p>
                      <a:pPr algn="ctr"/>
                      <a:r>
                        <a:rPr lang="en-IN" dirty="0">
                          <a:latin typeface="Times New Roman" panose="02020603050405020304" pitchFamily="18" charset="0"/>
                          <a:cs typeface="Times New Roman" panose="02020603050405020304" pitchFamily="18" charset="0"/>
                        </a:rPr>
                        <a:t>9</a:t>
                      </a:r>
                    </a:p>
                  </a:txBody>
                  <a:tcPr anchor="ctr"/>
                </a:tc>
                <a:extLst>
                  <a:ext uri="{0D108BD9-81ED-4DB2-BD59-A6C34878D82A}">
                    <a16:rowId xmlns:a16="http://schemas.microsoft.com/office/drawing/2014/main" val="309210003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2"/>
                                        </p:tgtEl>
                                        <p:attrNameLst>
                                          <p:attrName>style.visibility</p:attrName>
                                        </p:attrNameLst>
                                      </p:cBhvr>
                                      <p:to>
                                        <p:strVal val="visible"/>
                                      </p:to>
                                    </p:set>
                                    <p:animEffect transition="in" filter="fade">
                                      <p:cBhvr>
                                        <p:cTn id="7" dur="1000"/>
                                        <p:tgtEl>
                                          <p:spTgt spid="232"/>
                                        </p:tgtEl>
                                      </p:cBhvr>
                                    </p:animEffect>
                                    <p:anim calcmode="lin" valueType="num">
                                      <p:cBhvr>
                                        <p:cTn id="8" dur="1000" fill="hold"/>
                                        <p:tgtEl>
                                          <p:spTgt spid="232"/>
                                        </p:tgtEl>
                                        <p:attrNameLst>
                                          <p:attrName>ppt_x</p:attrName>
                                        </p:attrNameLst>
                                      </p:cBhvr>
                                      <p:tavLst>
                                        <p:tav tm="0">
                                          <p:val>
                                            <p:strVal val="#ppt_x"/>
                                          </p:val>
                                        </p:tav>
                                        <p:tav tm="100000">
                                          <p:val>
                                            <p:strVal val="#ppt_x"/>
                                          </p:val>
                                        </p:tav>
                                      </p:tavLst>
                                    </p:anim>
                                    <p:anim calcmode="lin" valueType="num">
                                      <p:cBhvr>
                                        <p:cTn id="9" dur="1000" fill="hold"/>
                                        <p:tgtEl>
                                          <p:spTgt spid="2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7"/>
                                        </p:tgtEl>
                                        <p:attrNameLst>
                                          <p:attrName>style.visibility</p:attrName>
                                        </p:attrNameLst>
                                      </p:cBhvr>
                                      <p:to>
                                        <p:strVal val="visible"/>
                                      </p:to>
                                    </p:set>
                                    <p:animEffect transition="in" filter="fade">
                                      <p:cBhvr>
                                        <p:cTn id="14" dur="1000"/>
                                        <p:tgtEl>
                                          <p:spTgt spid="237"/>
                                        </p:tgtEl>
                                      </p:cBhvr>
                                    </p:animEffect>
                                    <p:anim calcmode="lin" valueType="num">
                                      <p:cBhvr>
                                        <p:cTn id="15" dur="1000" fill="hold"/>
                                        <p:tgtEl>
                                          <p:spTgt spid="237"/>
                                        </p:tgtEl>
                                        <p:attrNameLst>
                                          <p:attrName>ppt_x</p:attrName>
                                        </p:attrNameLst>
                                      </p:cBhvr>
                                      <p:tavLst>
                                        <p:tav tm="0">
                                          <p:val>
                                            <p:strVal val="#ppt_x"/>
                                          </p:val>
                                        </p:tav>
                                        <p:tav tm="100000">
                                          <p:val>
                                            <p:strVal val="#ppt_x"/>
                                          </p:val>
                                        </p:tav>
                                      </p:tavLst>
                                    </p:anim>
                                    <p:anim calcmode="lin" valueType="num">
                                      <p:cBhvr>
                                        <p:cTn id="16" dur="1000" fill="hold"/>
                                        <p:tgtEl>
                                          <p:spTgt spid="2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33"/>
                                        </p:tgtEl>
                                        <p:attrNameLst>
                                          <p:attrName>style.visibility</p:attrName>
                                        </p:attrNameLst>
                                      </p:cBhvr>
                                      <p:to>
                                        <p:strVal val="visible"/>
                                      </p:to>
                                    </p:set>
                                    <p:animEffect transition="in" filter="fade">
                                      <p:cBhvr>
                                        <p:cTn id="21" dur="1000"/>
                                        <p:tgtEl>
                                          <p:spTgt spid="233"/>
                                        </p:tgtEl>
                                      </p:cBhvr>
                                    </p:animEffect>
                                    <p:anim calcmode="lin" valueType="num">
                                      <p:cBhvr>
                                        <p:cTn id="22" dur="1000" fill="hold"/>
                                        <p:tgtEl>
                                          <p:spTgt spid="233"/>
                                        </p:tgtEl>
                                        <p:attrNameLst>
                                          <p:attrName>ppt_x</p:attrName>
                                        </p:attrNameLst>
                                      </p:cBhvr>
                                      <p:tavLst>
                                        <p:tav tm="0">
                                          <p:val>
                                            <p:strVal val="#ppt_x"/>
                                          </p:val>
                                        </p:tav>
                                        <p:tav tm="100000">
                                          <p:val>
                                            <p:strVal val="#ppt_x"/>
                                          </p:val>
                                        </p:tav>
                                      </p:tavLst>
                                    </p:anim>
                                    <p:anim calcmode="lin" valueType="num">
                                      <p:cBhvr>
                                        <p:cTn id="23" dur="1000" fill="hold"/>
                                        <p:tgtEl>
                                          <p:spTgt spid="23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34"/>
                                        </p:tgtEl>
                                        <p:attrNameLst>
                                          <p:attrName>style.visibility</p:attrName>
                                        </p:attrNameLst>
                                      </p:cBhvr>
                                      <p:to>
                                        <p:strVal val="visible"/>
                                      </p:to>
                                    </p:set>
                                    <p:animEffect transition="in" filter="fade">
                                      <p:cBhvr>
                                        <p:cTn id="35" dur="1000"/>
                                        <p:tgtEl>
                                          <p:spTgt spid="234"/>
                                        </p:tgtEl>
                                      </p:cBhvr>
                                    </p:animEffect>
                                    <p:anim calcmode="lin" valueType="num">
                                      <p:cBhvr>
                                        <p:cTn id="36" dur="1000" fill="hold"/>
                                        <p:tgtEl>
                                          <p:spTgt spid="234"/>
                                        </p:tgtEl>
                                        <p:attrNameLst>
                                          <p:attrName>ppt_x</p:attrName>
                                        </p:attrNameLst>
                                      </p:cBhvr>
                                      <p:tavLst>
                                        <p:tav tm="0">
                                          <p:val>
                                            <p:strVal val="#ppt_x"/>
                                          </p:val>
                                        </p:tav>
                                        <p:tav tm="100000">
                                          <p:val>
                                            <p:strVal val="#ppt_x"/>
                                          </p:val>
                                        </p:tav>
                                      </p:tavLst>
                                    </p:anim>
                                    <p:anim calcmode="lin" valueType="num">
                                      <p:cBhvr>
                                        <p:cTn id="37" dur="1000" fill="hold"/>
                                        <p:tgtEl>
                                          <p:spTgt spid="23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35"/>
                                        </p:tgtEl>
                                        <p:attrNameLst>
                                          <p:attrName>style.visibility</p:attrName>
                                        </p:attrNameLst>
                                      </p:cBhvr>
                                      <p:to>
                                        <p:strVal val="visible"/>
                                      </p:to>
                                    </p:set>
                                    <p:animEffect transition="in" filter="fade">
                                      <p:cBhvr>
                                        <p:cTn id="49" dur="1000"/>
                                        <p:tgtEl>
                                          <p:spTgt spid="235"/>
                                        </p:tgtEl>
                                      </p:cBhvr>
                                    </p:animEffect>
                                    <p:anim calcmode="lin" valueType="num">
                                      <p:cBhvr>
                                        <p:cTn id="50" dur="1000" fill="hold"/>
                                        <p:tgtEl>
                                          <p:spTgt spid="235"/>
                                        </p:tgtEl>
                                        <p:attrNameLst>
                                          <p:attrName>ppt_x</p:attrName>
                                        </p:attrNameLst>
                                      </p:cBhvr>
                                      <p:tavLst>
                                        <p:tav tm="0">
                                          <p:val>
                                            <p:strVal val="#ppt_x"/>
                                          </p:val>
                                        </p:tav>
                                        <p:tav tm="100000">
                                          <p:val>
                                            <p:strVal val="#ppt_x"/>
                                          </p:val>
                                        </p:tav>
                                      </p:tavLst>
                                    </p:anim>
                                    <p:anim calcmode="lin" valueType="num">
                                      <p:cBhvr>
                                        <p:cTn id="51" dur="1000" fill="hold"/>
                                        <p:tgtEl>
                                          <p:spTgt spid="2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36"/>
                                        </p:tgtEl>
                                        <p:attrNameLst>
                                          <p:attrName>style.visibility</p:attrName>
                                        </p:attrNameLst>
                                      </p:cBhvr>
                                      <p:to>
                                        <p:strVal val="visible"/>
                                      </p:to>
                                    </p:set>
                                    <p:animEffect transition="in" filter="fade">
                                      <p:cBhvr>
                                        <p:cTn id="63" dur="1000"/>
                                        <p:tgtEl>
                                          <p:spTgt spid="236"/>
                                        </p:tgtEl>
                                      </p:cBhvr>
                                    </p:animEffect>
                                    <p:anim calcmode="lin" valueType="num">
                                      <p:cBhvr>
                                        <p:cTn id="64" dur="1000" fill="hold"/>
                                        <p:tgtEl>
                                          <p:spTgt spid="236"/>
                                        </p:tgtEl>
                                        <p:attrNameLst>
                                          <p:attrName>ppt_x</p:attrName>
                                        </p:attrNameLst>
                                      </p:cBhvr>
                                      <p:tavLst>
                                        <p:tav tm="0">
                                          <p:val>
                                            <p:strVal val="#ppt_x"/>
                                          </p:val>
                                        </p:tav>
                                        <p:tav tm="100000">
                                          <p:val>
                                            <p:strVal val="#ppt_x"/>
                                          </p:val>
                                        </p:tav>
                                      </p:tavLst>
                                    </p:anim>
                                    <p:anim calcmode="lin" valueType="num">
                                      <p:cBhvr>
                                        <p:cTn id="65" dur="1000" fill="hold"/>
                                        <p:tgtEl>
                                          <p:spTgt spid="23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39">
                                            <p:txEl>
                                              <p:pRg st="0" end="0"/>
                                            </p:txEl>
                                          </p:spTgt>
                                        </p:tgtEl>
                                        <p:attrNameLst>
                                          <p:attrName>style.visibility</p:attrName>
                                        </p:attrNameLst>
                                      </p:cBhvr>
                                      <p:to>
                                        <p:strVal val="visible"/>
                                      </p:to>
                                    </p:set>
                                    <p:animEffect transition="in" filter="fade">
                                      <p:cBhvr>
                                        <p:cTn id="70" dur="1000"/>
                                        <p:tgtEl>
                                          <p:spTgt spid="239">
                                            <p:txEl>
                                              <p:pRg st="0" end="0"/>
                                            </p:txEl>
                                          </p:spTgt>
                                        </p:tgtEl>
                                      </p:cBhvr>
                                    </p:animEffect>
                                    <p:anim calcmode="lin" valueType="num">
                                      <p:cBhvr>
                                        <p:cTn id="71" dur="1000" fill="hold"/>
                                        <p:tgtEl>
                                          <p:spTgt spid="239">
                                            <p:txEl>
                                              <p:pRg st="0" end="0"/>
                                            </p:txEl>
                                          </p:spTgt>
                                        </p:tgtEl>
                                        <p:attrNameLst>
                                          <p:attrName>ppt_x</p:attrName>
                                        </p:attrNameLst>
                                      </p:cBhvr>
                                      <p:tavLst>
                                        <p:tav tm="0">
                                          <p:val>
                                            <p:strVal val="#ppt_x"/>
                                          </p:val>
                                        </p:tav>
                                        <p:tav tm="100000">
                                          <p:val>
                                            <p:strVal val="#ppt_x"/>
                                          </p:val>
                                        </p:tav>
                                      </p:tavLst>
                                    </p:anim>
                                    <p:anim calcmode="lin" valueType="num">
                                      <p:cBhvr>
                                        <p:cTn id="72" dur="1000" fill="hold"/>
                                        <p:tgtEl>
                                          <p:spTgt spid="2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39">
                                            <p:txEl>
                                              <p:pRg st="1" end="1"/>
                                            </p:txEl>
                                          </p:spTgt>
                                        </p:tgtEl>
                                        <p:attrNameLst>
                                          <p:attrName>style.visibility</p:attrName>
                                        </p:attrNameLst>
                                      </p:cBhvr>
                                      <p:to>
                                        <p:strVal val="visible"/>
                                      </p:to>
                                    </p:set>
                                    <p:animEffect transition="in" filter="fade">
                                      <p:cBhvr>
                                        <p:cTn id="77" dur="1000"/>
                                        <p:tgtEl>
                                          <p:spTgt spid="239">
                                            <p:txEl>
                                              <p:pRg st="1" end="1"/>
                                            </p:txEl>
                                          </p:spTgt>
                                        </p:tgtEl>
                                      </p:cBhvr>
                                    </p:animEffect>
                                    <p:anim calcmode="lin" valueType="num">
                                      <p:cBhvr>
                                        <p:cTn id="78" dur="1000" fill="hold"/>
                                        <p:tgtEl>
                                          <p:spTgt spid="239">
                                            <p:txEl>
                                              <p:pRg st="1" end="1"/>
                                            </p:txEl>
                                          </p:spTgt>
                                        </p:tgtEl>
                                        <p:attrNameLst>
                                          <p:attrName>ppt_x</p:attrName>
                                        </p:attrNameLst>
                                      </p:cBhvr>
                                      <p:tavLst>
                                        <p:tav tm="0">
                                          <p:val>
                                            <p:strVal val="#ppt_x"/>
                                          </p:val>
                                        </p:tav>
                                        <p:tav tm="100000">
                                          <p:val>
                                            <p:strVal val="#ppt_x"/>
                                          </p:val>
                                        </p:tav>
                                      </p:tavLst>
                                    </p:anim>
                                    <p:anim calcmode="lin" valueType="num">
                                      <p:cBhvr>
                                        <p:cTn id="79" dur="1000" fill="hold"/>
                                        <p:tgtEl>
                                          <p:spTgt spid="2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39">
                                            <p:txEl>
                                              <p:pRg st="2" end="2"/>
                                            </p:txEl>
                                          </p:spTgt>
                                        </p:tgtEl>
                                        <p:attrNameLst>
                                          <p:attrName>style.visibility</p:attrName>
                                        </p:attrNameLst>
                                      </p:cBhvr>
                                      <p:to>
                                        <p:strVal val="visible"/>
                                      </p:to>
                                    </p:set>
                                    <p:animEffect transition="in" filter="fade">
                                      <p:cBhvr>
                                        <p:cTn id="84" dur="1000"/>
                                        <p:tgtEl>
                                          <p:spTgt spid="239">
                                            <p:txEl>
                                              <p:pRg st="2" end="2"/>
                                            </p:txEl>
                                          </p:spTgt>
                                        </p:tgtEl>
                                      </p:cBhvr>
                                    </p:animEffect>
                                    <p:anim calcmode="lin" valueType="num">
                                      <p:cBhvr>
                                        <p:cTn id="85" dur="1000" fill="hold"/>
                                        <p:tgtEl>
                                          <p:spTgt spid="239">
                                            <p:txEl>
                                              <p:pRg st="2" end="2"/>
                                            </p:txEl>
                                          </p:spTgt>
                                        </p:tgtEl>
                                        <p:attrNameLst>
                                          <p:attrName>ppt_x</p:attrName>
                                        </p:attrNameLst>
                                      </p:cBhvr>
                                      <p:tavLst>
                                        <p:tav tm="0">
                                          <p:val>
                                            <p:strVal val="#ppt_x"/>
                                          </p:val>
                                        </p:tav>
                                        <p:tav tm="100000">
                                          <p:val>
                                            <p:strVal val="#ppt_x"/>
                                          </p:val>
                                        </p:tav>
                                      </p:tavLst>
                                    </p:anim>
                                    <p:anim calcmode="lin" valueType="num">
                                      <p:cBhvr>
                                        <p:cTn id="86" dur="1000" fill="hold"/>
                                        <p:tgtEl>
                                          <p:spTgt spid="2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239">
                                            <p:txEl>
                                              <p:pRg st="3" end="3"/>
                                            </p:txEl>
                                          </p:spTgt>
                                        </p:tgtEl>
                                        <p:attrNameLst>
                                          <p:attrName>style.visibility</p:attrName>
                                        </p:attrNameLst>
                                      </p:cBhvr>
                                      <p:to>
                                        <p:strVal val="visible"/>
                                      </p:to>
                                    </p:set>
                                    <p:animEffect transition="in" filter="fade">
                                      <p:cBhvr>
                                        <p:cTn id="91" dur="1000"/>
                                        <p:tgtEl>
                                          <p:spTgt spid="239">
                                            <p:txEl>
                                              <p:pRg st="3" end="3"/>
                                            </p:txEl>
                                          </p:spTgt>
                                        </p:tgtEl>
                                      </p:cBhvr>
                                    </p:animEffect>
                                    <p:anim calcmode="lin" valueType="num">
                                      <p:cBhvr>
                                        <p:cTn id="92" dur="1000" fill="hold"/>
                                        <p:tgtEl>
                                          <p:spTgt spid="239">
                                            <p:txEl>
                                              <p:pRg st="3" end="3"/>
                                            </p:txEl>
                                          </p:spTgt>
                                        </p:tgtEl>
                                        <p:attrNameLst>
                                          <p:attrName>ppt_x</p:attrName>
                                        </p:attrNameLst>
                                      </p:cBhvr>
                                      <p:tavLst>
                                        <p:tav tm="0">
                                          <p:val>
                                            <p:strVal val="#ppt_x"/>
                                          </p:val>
                                        </p:tav>
                                        <p:tav tm="100000">
                                          <p:val>
                                            <p:strVal val="#ppt_x"/>
                                          </p:val>
                                        </p:tav>
                                      </p:tavLst>
                                    </p:anim>
                                    <p:anim calcmode="lin" valueType="num">
                                      <p:cBhvr>
                                        <p:cTn id="93" dur="1000" fill="hold"/>
                                        <p:tgtEl>
                                          <p:spTgt spid="2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5"/>
                                        </p:tgtEl>
                                        <p:attrNameLst>
                                          <p:attrName>style.visibility</p:attrName>
                                        </p:attrNameLst>
                                      </p:cBhvr>
                                      <p:to>
                                        <p:strVal val="visible"/>
                                      </p:to>
                                    </p:set>
                                    <p:animEffect transition="in" filter="fade">
                                      <p:cBhvr>
                                        <p:cTn id="98" dur="1000"/>
                                        <p:tgtEl>
                                          <p:spTgt spid="5"/>
                                        </p:tgtEl>
                                      </p:cBhvr>
                                    </p:animEffect>
                                    <p:anim calcmode="lin" valueType="num">
                                      <p:cBhvr>
                                        <p:cTn id="99" dur="1000" fill="hold"/>
                                        <p:tgtEl>
                                          <p:spTgt spid="5"/>
                                        </p:tgtEl>
                                        <p:attrNameLst>
                                          <p:attrName>ppt_x</p:attrName>
                                        </p:attrNameLst>
                                      </p:cBhvr>
                                      <p:tavLst>
                                        <p:tav tm="0">
                                          <p:val>
                                            <p:strVal val="#ppt_x"/>
                                          </p:val>
                                        </p:tav>
                                        <p:tav tm="100000">
                                          <p:val>
                                            <p:strVal val="#ppt_x"/>
                                          </p:val>
                                        </p:tav>
                                      </p:tavLst>
                                    </p:anim>
                                    <p:anim calcmode="lin" valueType="num">
                                      <p:cBhvr>
                                        <p:cTn id="10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p:bldP spid="237" grpId="0"/>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9050" y="4648200"/>
            <a:ext cx="9086850" cy="1600200"/>
          </a:xfrm>
        </p:spPr>
        <p:txBody>
          <a:bodyPr/>
          <a:lstStyle/>
          <a:p>
            <a:pPr algn="ctr"/>
            <a:r>
              <a:rPr lang="en-US" dirty="0">
                <a:solidFill>
                  <a:srgbClr val="C00000"/>
                </a:solidFill>
              </a:rPr>
              <a:t>Webinar #1</a:t>
            </a:r>
            <a:endParaRPr lang="en-US" altLang="en-US" dirty="0">
              <a:solidFill>
                <a:srgbClr val="C00000"/>
              </a:solidFill>
            </a:endParaRPr>
          </a:p>
          <a:p>
            <a:pPr algn="ctr"/>
            <a:r>
              <a:rPr lang="en-US" altLang="en-US" dirty="0">
                <a:solidFill>
                  <a:srgbClr val="00B050"/>
                </a:solidFill>
              </a:rPr>
              <a:t>DSEC</a:t>
            </a:r>
            <a:r>
              <a:rPr lang="en-IN" altLang="en-US" dirty="0">
                <a:solidFill>
                  <a:srgbClr val="00B050"/>
                </a:solidFill>
              </a:rPr>
              <a:t>L</a:t>
            </a:r>
            <a:r>
              <a:rPr lang="en-US" altLang="en-US" dirty="0">
                <a:solidFill>
                  <a:srgbClr val="00B050"/>
                </a:solidFill>
              </a:rPr>
              <a:t>ZG519 – Exploring applications of Stacks &amp; Amortized Analysis</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D7E44-7D4F-4942-A8C9-2DF6BF8399E8}"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lnSpcReduction="10000"/>
          </a:bodyPr>
          <a:lstStyle/>
          <a:p>
            <a:pPr marL="0" lvl="0" indent="0" algn="l" rtl="0">
              <a:lnSpc>
                <a:spcPct val="112500"/>
              </a:lnSpc>
              <a:spcBef>
                <a:spcPts val="0"/>
              </a:spcBef>
              <a:spcAft>
                <a:spcPts val="0"/>
              </a:spcAft>
              <a:buClr>
                <a:srgbClr val="0000FF"/>
              </a:buClr>
              <a:buSzPts val="3200"/>
              <a:buNone/>
            </a:pPr>
            <a:r>
              <a:rPr lang="en-US" sz="3200">
                <a:solidFill>
                  <a:srgbClr val="0000FF"/>
                </a:solidFill>
              </a:rPr>
              <a:t>Amortized Analysis-Dynamic table</a:t>
            </a:r>
            <a:endParaRPr sz="3200">
              <a:solidFill>
                <a:srgbClr val="0000FF"/>
              </a:solidFill>
            </a:endParaRPr>
          </a:p>
        </p:txBody>
      </p:sp>
      <p:sp>
        <p:nvSpPr>
          <p:cNvPr id="245" name="Google Shape;245;p8"/>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46" name="Google Shape;246;p8"/>
          <p:cNvSpPr txBox="1"/>
          <p:nvPr/>
        </p:nvSpPr>
        <p:spPr>
          <a:xfrm>
            <a:off x="383540" y="1443292"/>
            <a:ext cx="8531860" cy="4503156"/>
          </a:xfrm>
          <a:prstGeom prst="rect">
            <a:avLst/>
          </a:prstGeom>
          <a:noFill/>
          <a:ln>
            <a:noFill/>
          </a:ln>
        </p:spPr>
        <p:txBody>
          <a:bodyPr spcFirstLastPara="1" wrap="square" lIns="0" tIns="85725" rIns="0" bIns="0" anchor="t" anchorCtr="0">
            <a:spAutoFit/>
          </a:bodyPr>
          <a:lstStyle/>
          <a:p>
            <a:pPr marL="12700" marR="0" lvl="0" indent="0" algn="l" rtl="0">
              <a:lnSpc>
                <a:spcPct val="100000"/>
              </a:lnSpc>
              <a:spcBef>
                <a:spcPts val="0"/>
              </a:spcBef>
              <a:spcAft>
                <a:spcPts val="0"/>
              </a:spcAft>
              <a:buNone/>
            </a:pPr>
            <a:r>
              <a:rPr lang="en-US" sz="2800" b="1" i="0" u="sng" strike="noStrike" cap="none" dirty="0">
                <a:solidFill>
                  <a:schemeClr val="dk1"/>
                </a:solidFill>
                <a:latin typeface="Times New Roman"/>
                <a:ea typeface="Times New Roman"/>
                <a:cs typeface="Times New Roman"/>
                <a:sym typeface="Times New Roman"/>
              </a:rPr>
              <a:t>Analysis-</a:t>
            </a:r>
            <a:r>
              <a:rPr lang="en-US" sz="2800" b="1" i="0" u="sng" strike="noStrike" cap="none" dirty="0" err="1">
                <a:solidFill>
                  <a:schemeClr val="dk1"/>
                </a:solidFill>
                <a:latin typeface="Times New Roman"/>
                <a:ea typeface="Times New Roman"/>
                <a:cs typeface="Times New Roman"/>
                <a:sym typeface="Times New Roman"/>
              </a:rPr>
              <a:t>Amortised</a:t>
            </a:r>
            <a:r>
              <a:rPr lang="en-US" sz="2800" b="1" i="0" u="sng" strike="noStrike" cap="none" dirty="0">
                <a:solidFill>
                  <a:schemeClr val="dk1"/>
                </a:solidFill>
                <a:latin typeface="Times New Roman"/>
                <a:ea typeface="Times New Roman"/>
                <a:cs typeface="Times New Roman"/>
                <a:sym typeface="Times New Roman"/>
              </a:rPr>
              <a:t> cost</a:t>
            </a:r>
            <a:r>
              <a:rPr lang="en-US" sz="2800" b="1" i="0" u="none" strike="noStrike" cap="none" dirty="0">
                <a:solidFill>
                  <a:schemeClr val="dk1"/>
                </a:solidFill>
                <a:latin typeface="Times New Roman"/>
                <a:ea typeface="Times New Roman"/>
                <a:cs typeface="Times New Roman"/>
                <a:sym typeface="Times New Roman"/>
              </a:rPr>
              <a:t> </a:t>
            </a:r>
            <a:r>
              <a:rPr lang="en-US" sz="2800" b="0" i="0" u="none" strike="noStrike" cap="none" dirty="0">
                <a:solidFill>
                  <a:schemeClr val="dk1"/>
                </a:solidFill>
                <a:latin typeface="Times New Roman"/>
                <a:ea typeface="Times New Roman"/>
                <a:cs typeface="Times New Roman"/>
                <a:sym typeface="Times New Roman"/>
              </a:rPr>
              <a:t>(For inserting 9 elements)</a:t>
            </a:r>
            <a:endParaRPr sz="28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58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 (1+2+3+1+5+1+1+1+9)/9</a:t>
            </a:r>
            <a:endParaRPr sz="28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575"/>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=((1+1+1+1+1+1+1+1+1) +( 1+2+4+8) )/9</a:t>
            </a:r>
            <a:endParaRPr sz="2000" dirty="0"/>
          </a:p>
          <a:p>
            <a:pPr marL="12700" marR="0" lvl="0" indent="0" algn="l" rtl="0">
              <a:lnSpc>
                <a:spcPct val="100000"/>
              </a:lnSpc>
              <a:spcBef>
                <a:spcPts val="58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 n +	(1+2+4+..+2^i))/n where 2^i &lt;n</a:t>
            </a:r>
            <a:endParaRPr sz="2000" dirty="0"/>
          </a:p>
          <a:p>
            <a:pPr marL="12700" marR="5080" lvl="0" indent="0" algn="l" rtl="0">
              <a:lnSpc>
                <a:spcPct val="100000"/>
              </a:lnSpc>
              <a:spcBef>
                <a:spcPts val="575"/>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(if all operations are pushes then 2^i will be the largest power of  2 less than n, This sum is at most 2n − 1)</a:t>
            </a:r>
            <a:endParaRPr sz="2000" dirty="0"/>
          </a:p>
          <a:p>
            <a:pPr marL="12700" marR="0" lvl="0" indent="0" algn="l" rtl="0">
              <a:lnSpc>
                <a:spcPct val="100000"/>
              </a:lnSpc>
              <a:spcBef>
                <a:spcPts val="575"/>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=(n + 2n − 1)/n</a:t>
            </a:r>
            <a:endParaRPr sz="2000" dirty="0"/>
          </a:p>
          <a:p>
            <a:pPr marL="12700" marR="0" lvl="0" indent="0" algn="l" rtl="0">
              <a:lnSpc>
                <a:spcPct val="100000"/>
              </a:lnSpc>
              <a:spcBef>
                <a:spcPts val="58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&lt;=3n/n</a:t>
            </a:r>
            <a:endParaRPr sz="2000" dirty="0"/>
          </a:p>
          <a:p>
            <a:pPr marL="12700" marR="0" lvl="0" indent="0" algn="l" rtl="0">
              <a:lnSpc>
                <a:spcPct val="100000"/>
              </a:lnSpc>
              <a:spcBef>
                <a:spcPts val="575"/>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&lt;=3 is O(1)</a:t>
            </a:r>
            <a:endParaRPr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6">
                                            <p:txEl>
                                              <p:pRg st="2" end="2"/>
                                            </p:txEl>
                                          </p:spTgt>
                                        </p:tgtEl>
                                        <p:attrNameLst>
                                          <p:attrName>style.visibility</p:attrName>
                                        </p:attrNameLst>
                                      </p:cBhvr>
                                      <p:to>
                                        <p:strVal val="visible"/>
                                      </p:to>
                                    </p:set>
                                    <p:animEffect transition="in" filter="fade">
                                      <p:cBhvr>
                                        <p:cTn id="7" dur="1000"/>
                                        <p:tgtEl>
                                          <p:spTgt spid="246">
                                            <p:txEl>
                                              <p:pRg st="2" end="2"/>
                                            </p:txEl>
                                          </p:spTgt>
                                        </p:tgtEl>
                                      </p:cBhvr>
                                    </p:animEffect>
                                    <p:anim calcmode="lin" valueType="num">
                                      <p:cBhvr>
                                        <p:cTn id="8" dur="1000" fill="hold"/>
                                        <p:tgtEl>
                                          <p:spTgt spid="24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6">
                                            <p:txEl>
                                              <p:pRg st="3" end="3"/>
                                            </p:txEl>
                                          </p:spTgt>
                                        </p:tgtEl>
                                        <p:attrNameLst>
                                          <p:attrName>style.visibility</p:attrName>
                                        </p:attrNameLst>
                                      </p:cBhvr>
                                      <p:to>
                                        <p:strVal val="visible"/>
                                      </p:to>
                                    </p:set>
                                    <p:animEffect transition="in" filter="fade">
                                      <p:cBhvr>
                                        <p:cTn id="14" dur="1000"/>
                                        <p:tgtEl>
                                          <p:spTgt spid="246">
                                            <p:txEl>
                                              <p:pRg st="3" end="3"/>
                                            </p:txEl>
                                          </p:spTgt>
                                        </p:tgtEl>
                                      </p:cBhvr>
                                    </p:animEffect>
                                    <p:anim calcmode="lin" valueType="num">
                                      <p:cBhvr>
                                        <p:cTn id="15" dur="1000" fill="hold"/>
                                        <p:tgtEl>
                                          <p:spTgt spid="246">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4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46">
                                            <p:txEl>
                                              <p:pRg st="4" end="4"/>
                                            </p:txEl>
                                          </p:spTgt>
                                        </p:tgtEl>
                                        <p:attrNameLst>
                                          <p:attrName>style.visibility</p:attrName>
                                        </p:attrNameLst>
                                      </p:cBhvr>
                                      <p:to>
                                        <p:strVal val="visible"/>
                                      </p:to>
                                    </p:set>
                                    <p:animEffect transition="in" filter="fade">
                                      <p:cBhvr>
                                        <p:cTn id="21" dur="1000"/>
                                        <p:tgtEl>
                                          <p:spTgt spid="246">
                                            <p:txEl>
                                              <p:pRg st="4" end="4"/>
                                            </p:txEl>
                                          </p:spTgt>
                                        </p:tgtEl>
                                      </p:cBhvr>
                                    </p:animEffect>
                                    <p:anim calcmode="lin" valueType="num">
                                      <p:cBhvr>
                                        <p:cTn id="22" dur="1000" fill="hold"/>
                                        <p:tgtEl>
                                          <p:spTgt spid="24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4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46">
                                            <p:txEl>
                                              <p:pRg st="5" end="5"/>
                                            </p:txEl>
                                          </p:spTgt>
                                        </p:tgtEl>
                                        <p:attrNameLst>
                                          <p:attrName>style.visibility</p:attrName>
                                        </p:attrNameLst>
                                      </p:cBhvr>
                                      <p:to>
                                        <p:strVal val="visible"/>
                                      </p:to>
                                    </p:set>
                                    <p:animEffect transition="in" filter="fade">
                                      <p:cBhvr>
                                        <p:cTn id="28" dur="1000"/>
                                        <p:tgtEl>
                                          <p:spTgt spid="246">
                                            <p:txEl>
                                              <p:pRg st="5" end="5"/>
                                            </p:txEl>
                                          </p:spTgt>
                                        </p:tgtEl>
                                      </p:cBhvr>
                                    </p:animEffect>
                                    <p:anim calcmode="lin" valueType="num">
                                      <p:cBhvr>
                                        <p:cTn id="29" dur="1000" fill="hold"/>
                                        <p:tgtEl>
                                          <p:spTgt spid="246">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4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46">
                                            <p:txEl>
                                              <p:pRg st="6" end="6"/>
                                            </p:txEl>
                                          </p:spTgt>
                                        </p:tgtEl>
                                        <p:attrNameLst>
                                          <p:attrName>style.visibility</p:attrName>
                                        </p:attrNameLst>
                                      </p:cBhvr>
                                      <p:to>
                                        <p:strVal val="visible"/>
                                      </p:to>
                                    </p:set>
                                    <p:animEffect transition="in" filter="fade">
                                      <p:cBhvr>
                                        <p:cTn id="35" dur="1000"/>
                                        <p:tgtEl>
                                          <p:spTgt spid="246">
                                            <p:txEl>
                                              <p:pRg st="6" end="6"/>
                                            </p:txEl>
                                          </p:spTgt>
                                        </p:tgtEl>
                                      </p:cBhvr>
                                    </p:animEffect>
                                    <p:anim calcmode="lin" valueType="num">
                                      <p:cBhvr>
                                        <p:cTn id="36" dur="1000" fill="hold"/>
                                        <p:tgtEl>
                                          <p:spTgt spid="246">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4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46">
                                            <p:txEl>
                                              <p:pRg st="7" end="7"/>
                                            </p:txEl>
                                          </p:spTgt>
                                        </p:tgtEl>
                                        <p:attrNameLst>
                                          <p:attrName>style.visibility</p:attrName>
                                        </p:attrNameLst>
                                      </p:cBhvr>
                                      <p:to>
                                        <p:strVal val="visible"/>
                                      </p:to>
                                    </p:set>
                                    <p:animEffect transition="in" filter="fade">
                                      <p:cBhvr>
                                        <p:cTn id="42" dur="1000"/>
                                        <p:tgtEl>
                                          <p:spTgt spid="246">
                                            <p:txEl>
                                              <p:pRg st="7" end="7"/>
                                            </p:txEl>
                                          </p:spTgt>
                                        </p:tgtEl>
                                      </p:cBhvr>
                                    </p:animEffect>
                                    <p:anim calcmode="lin" valueType="num">
                                      <p:cBhvr>
                                        <p:cTn id="43" dur="1000" fill="hold"/>
                                        <p:tgtEl>
                                          <p:spTgt spid="246">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4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0000FF"/>
              </a:buClr>
              <a:buSzPts val="3600"/>
              <a:buNone/>
            </a:pPr>
            <a:r>
              <a:rPr lang="en-US">
                <a:solidFill>
                  <a:srgbClr val="0000FF"/>
                </a:solidFill>
              </a:rPr>
              <a:t>Amortized Analysis Types</a:t>
            </a:r>
            <a:endParaRPr/>
          </a:p>
        </p:txBody>
      </p:sp>
      <p:sp>
        <p:nvSpPr>
          <p:cNvPr id="252" name="Google Shape;252;p9"/>
          <p:cNvSpPr txBox="1">
            <a:spLocks noGrp="1"/>
          </p:cNvSpPr>
          <p:nvPr>
            <p:ph type="sldNum" idx="12"/>
          </p:nvPr>
        </p:nvSpPr>
        <p:spPr>
          <a:xfrm>
            <a:off x="7010400" y="61015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53" name="Google Shape;253;p9"/>
          <p:cNvSpPr txBox="1">
            <a:spLocks noGrp="1"/>
          </p:cNvSpPr>
          <p:nvPr>
            <p:ph type="body" idx="1"/>
          </p:nvPr>
        </p:nvSpPr>
        <p:spPr>
          <a:xfrm>
            <a:off x="180974" y="1371600"/>
            <a:ext cx="8810625" cy="2326278"/>
          </a:xfrm>
          <a:prstGeom prst="rect">
            <a:avLst/>
          </a:prstGeom>
          <a:noFill/>
          <a:ln>
            <a:noFill/>
          </a:ln>
        </p:spPr>
        <p:txBody>
          <a:bodyPr spcFirstLastPara="1" wrap="square" lIns="0" tIns="12700" rIns="0" bIns="0" anchor="t" anchorCtr="0">
            <a:spAutoFit/>
          </a:bodyPr>
          <a:lstStyle/>
          <a:p>
            <a:pPr marL="355600" lvl="0" indent="-342900" algn="just" rtl="0">
              <a:lnSpc>
                <a:spcPct val="100000"/>
              </a:lnSpc>
              <a:spcBef>
                <a:spcPts val="0"/>
              </a:spcBef>
              <a:spcAft>
                <a:spcPts val="0"/>
              </a:spcAft>
              <a:buClr>
                <a:srgbClr val="0F1141"/>
              </a:buClr>
              <a:buSzPts val="2000"/>
              <a:buFont typeface="Arial"/>
              <a:buChar char="•"/>
            </a:pPr>
            <a:r>
              <a:rPr lang="en-US" sz="2200" dirty="0">
                <a:latin typeface="Times New Roman"/>
                <a:ea typeface="Times New Roman"/>
                <a:cs typeface="Times New Roman"/>
                <a:sym typeface="Times New Roman"/>
              </a:rPr>
              <a:t>An </a:t>
            </a:r>
            <a:r>
              <a:rPr lang="en-US" sz="2200" b="1" dirty="0">
                <a:latin typeface="Times New Roman"/>
                <a:ea typeface="Times New Roman"/>
                <a:cs typeface="Times New Roman"/>
                <a:sym typeface="Times New Roman"/>
              </a:rPr>
              <a:t>amortized analysis </a:t>
            </a:r>
            <a:r>
              <a:rPr lang="en-US" sz="2200" dirty="0">
                <a:latin typeface="Times New Roman"/>
                <a:ea typeface="Times New Roman"/>
                <a:cs typeface="Times New Roman"/>
                <a:sym typeface="Times New Roman"/>
              </a:rPr>
              <a:t>is a strategy for analyzing a </a:t>
            </a:r>
            <a:r>
              <a:rPr lang="en-US" sz="2200" i="1" dirty="0">
                <a:solidFill>
                  <a:srgbClr val="C00000"/>
                </a:solidFill>
                <a:latin typeface="Times New Roman"/>
                <a:ea typeface="Times New Roman"/>
                <a:cs typeface="Times New Roman"/>
                <a:sym typeface="Times New Roman"/>
              </a:rPr>
              <a:t>sequence</a:t>
            </a:r>
            <a:r>
              <a:rPr lang="en-US" sz="2200" dirty="0">
                <a:latin typeface="Times New Roman"/>
                <a:ea typeface="Times New Roman"/>
                <a:cs typeface="Times New Roman"/>
                <a:sym typeface="Times New Roman"/>
              </a:rPr>
              <a:t> of operations</a:t>
            </a:r>
            <a:endParaRPr sz="2200" dirty="0"/>
          </a:p>
          <a:p>
            <a:pPr marL="355600" marR="5715" lvl="0" indent="-342900" algn="just" rtl="0">
              <a:lnSpc>
                <a:spcPct val="100000"/>
              </a:lnSpc>
              <a:spcBef>
                <a:spcPts val="575"/>
              </a:spcBef>
              <a:spcAft>
                <a:spcPts val="0"/>
              </a:spcAft>
              <a:buClr>
                <a:srgbClr val="0F1141"/>
              </a:buClr>
              <a:buSzPts val="2000"/>
              <a:buFont typeface="Arial"/>
              <a:buChar char="•"/>
            </a:pPr>
            <a:r>
              <a:rPr lang="en-US" sz="2200" dirty="0">
                <a:latin typeface="Times New Roman"/>
                <a:ea typeface="Times New Roman"/>
                <a:cs typeface="Times New Roman"/>
                <a:sym typeface="Times New Roman"/>
              </a:rPr>
              <a:t>To show that the average cost per operation is small, even  though a single operation within the sequence might be expensive.</a:t>
            </a:r>
            <a:endParaRPr sz="2200" dirty="0"/>
          </a:p>
          <a:p>
            <a:pPr marL="355600" marR="5080" lvl="0" indent="-342900" algn="just" rtl="0">
              <a:lnSpc>
                <a:spcPct val="100000"/>
              </a:lnSpc>
              <a:spcBef>
                <a:spcPts val="580"/>
              </a:spcBef>
              <a:spcAft>
                <a:spcPts val="0"/>
              </a:spcAft>
              <a:buClr>
                <a:srgbClr val="0F1141"/>
              </a:buClr>
              <a:buSzPts val="2000"/>
              <a:buFont typeface="Arial"/>
              <a:buChar char="•"/>
            </a:pPr>
            <a:r>
              <a:rPr lang="en-US" sz="2200" dirty="0">
                <a:latin typeface="Times New Roman"/>
                <a:ea typeface="Times New Roman"/>
                <a:cs typeface="Times New Roman"/>
                <a:sym typeface="Times New Roman"/>
              </a:rPr>
              <a:t>Even though we’re taking averages, however, </a:t>
            </a:r>
            <a:r>
              <a:rPr lang="en-US" sz="2200" b="1" i="1" dirty="0">
                <a:latin typeface="Times New Roman"/>
                <a:ea typeface="Times New Roman"/>
                <a:cs typeface="Times New Roman"/>
                <a:sym typeface="Times New Roman"/>
              </a:rPr>
              <a:t>probability is not involved!</a:t>
            </a:r>
            <a:endParaRPr sz="2200" dirty="0">
              <a:latin typeface="Times New Roman"/>
              <a:ea typeface="Times New Roman"/>
              <a:cs typeface="Times New Roman"/>
              <a:sym typeface="Times New Roman"/>
            </a:endParaRPr>
          </a:p>
          <a:p>
            <a:pPr marL="355600" lvl="0" indent="-342900" algn="just" rtl="0">
              <a:lnSpc>
                <a:spcPct val="100000"/>
              </a:lnSpc>
              <a:spcBef>
                <a:spcPts val="580"/>
              </a:spcBef>
              <a:spcAft>
                <a:spcPts val="0"/>
              </a:spcAft>
              <a:buClr>
                <a:srgbClr val="0F1141"/>
              </a:buClr>
              <a:buSzPts val="2000"/>
              <a:buFont typeface="Arial"/>
              <a:buChar char="•"/>
            </a:pPr>
            <a:r>
              <a:rPr lang="en-US" sz="2200" dirty="0">
                <a:latin typeface="Times New Roman"/>
                <a:ea typeface="Times New Roman"/>
                <a:cs typeface="Times New Roman"/>
                <a:sym typeface="Times New Roman"/>
              </a:rPr>
              <a:t>An amortized analysis guarantees the average performance of</a:t>
            </a:r>
            <a:endParaRPr sz="2200" dirty="0">
              <a:latin typeface="Times New Roman"/>
              <a:ea typeface="Times New Roman"/>
              <a:cs typeface="Times New Roman"/>
              <a:sym typeface="Times New Roman"/>
            </a:endParaRPr>
          </a:p>
          <a:p>
            <a:pPr marL="355600" lvl="0" indent="-342900" algn="just" rtl="0">
              <a:lnSpc>
                <a:spcPct val="100000"/>
              </a:lnSpc>
              <a:spcBef>
                <a:spcPts val="400"/>
              </a:spcBef>
              <a:spcAft>
                <a:spcPts val="0"/>
              </a:spcAft>
              <a:buSzPts val="2000"/>
              <a:buNone/>
            </a:pPr>
            <a:r>
              <a:rPr lang="en-US" sz="2200" dirty="0">
                <a:latin typeface="Times New Roman"/>
                <a:ea typeface="Times New Roman"/>
                <a:cs typeface="Times New Roman"/>
                <a:sym typeface="Times New Roman"/>
              </a:rPr>
              <a:t>     each operation in the </a:t>
            </a:r>
            <a:r>
              <a:rPr lang="en-US" sz="2200" b="1" i="1" dirty="0">
                <a:latin typeface="Times New Roman"/>
                <a:ea typeface="Times New Roman"/>
                <a:cs typeface="Times New Roman"/>
                <a:sym typeface="Times New Roman"/>
              </a:rPr>
              <a:t>worst case</a:t>
            </a:r>
            <a:r>
              <a:rPr lang="en-US" sz="2200" dirty="0">
                <a:latin typeface="Times New Roman"/>
                <a:ea typeface="Times New Roman"/>
                <a:cs typeface="Times New Roman"/>
                <a:sym typeface="Times New Roman"/>
              </a:rPr>
              <a:t>.</a:t>
            </a:r>
            <a:endParaRPr sz="2200" dirty="0"/>
          </a:p>
        </p:txBody>
      </p:sp>
      <p:sp>
        <p:nvSpPr>
          <p:cNvPr id="254" name="Google Shape;254;p9"/>
          <p:cNvSpPr txBox="1"/>
          <p:nvPr/>
        </p:nvSpPr>
        <p:spPr>
          <a:xfrm>
            <a:off x="180974" y="3697878"/>
            <a:ext cx="8498680" cy="2182649"/>
          </a:xfrm>
          <a:prstGeom prst="rect">
            <a:avLst/>
          </a:prstGeom>
          <a:noFill/>
          <a:ln>
            <a:noFill/>
          </a:ln>
        </p:spPr>
        <p:txBody>
          <a:bodyPr spcFirstLastPara="1" wrap="square" lIns="0" tIns="99050" rIns="0" bIns="0" anchor="t" anchorCtr="0">
            <a:spAutoFit/>
          </a:bodyPr>
          <a:lstStyle/>
          <a:p>
            <a:pPr marL="355600" marR="0" lvl="0" indent="-342900" algn="l" rtl="0">
              <a:lnSpc>
                <a:spcPct val="100000"/>
              </a:lnSpc>
              <a:spcBef>
                <a:spcPts val="0"/>
              </a:spcBef>
              <a:spcAft>
                <a:spcPts val="0"/>
              </a:spcAft>
              <a:buClr>
                <a:srgbClr val="0F114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Three different approaches:</a:t>
            </a:r>
            <a:endParaRPr dirty="0"/>
          </a:p>
          <a:p>
            <a:pPr marL="756285" marR="0" lvl="1" indent="-287019" algn="l" rtl="0">
              <a:lnSpc>
                <a:spcPct val="100000"/>
              </a:lnSpc>
              <a:spcBef>
                <a:spcPts val="550"/>
              </a:spcBef>
              <a:spcAft>
                <a:spcPts val="0"/>
              </a:spcAft>
              <a:buClr>
                <a:schemeClr val="dk1"/>
              </a:buClr>
              <a:buSzPts val="2000"/>
              <a:buFont typeface="Arial"/>
              <a:buChar char="–"/>
            </a:pPr>
            <a:r>
              <a:rPr lang="en-US" sz="2000" b="1" i="0" u="none" strike="noStrike" cap="none" dirty="0">
                <a:solidFill>
                  <a:schemeClr val="dk1"/>
                </a:solidFill>
                <a:latin typeface="Times New Roman"/>
                <a:ea typeface="Times New Roman"/>
                <a:cs typeface="Times New Roman"/>
                <a:sym typeface="Times New Roman"/>
              </a:rPr>
              <a:t>Aggregate method</a:t>
            </a:r>
            <a:r>
              <a:rPr lang="en-US" sz="2000" b="0" i="0" u="none" strike="noStrike" cap="none" dirty="0">
                <a:solidFill>
                  <a:schemeClr val="dk1"/>
                </a:solidFill>
                <a:latin typeface="Times New Roman"/>
                <a:ea typeface="Times New Roman"/>
                <a:cs typeface="Times New Roman"/>
                <a:sym typeface="Times New Roman"/>
              </a:rPr>
              <a:t>: brute force</a:t>
            </a:r>
            <a:endParaRPr sz="2000" b="0" i="0" u="none" strike="noStrike" cap="none" dirty="0">
              <a:solidFill>
                <a:schemeClr val="dk1"/>
              </a:solidFill>
              <a:latin typeface="Times New Roman"/>
              <a:ea typeface="Times New Roman"/>
              <a:cs typeface="Times New Roman"/>
              <a:sym typeface="Times New Roman"/>
            </a:endParaRPr>
          </a:p>
          <a:p>
            <a:pPr marL="756285" marR="0" lvl="1" indent="-287019" algn="l" rtl="0">
              <a:lnSpc>
                <a:spcPct val="100000"/>
              </a:lnSpc>
              <a:spcBef>
                <a:spcPts val="525"/>
              </a:spcBef>
              <a:spcAft>
                <a:spcPts val="0"/>
              </a:spcAft>
              <a:buClr>
                <a:schemeClr val="dk1"/>
              </a:buClr>
              <a:buSzPts val="2000"/>
              <a:buFont typeface="Arial"/>
              <a:buChar char="–"/>
            </a:pPr>
            <a:r>
              <a:rPr lang="en-US" sz="2000" b="1" i="0" u="none" strike="noStrike" cap="none" dirty="0">
                <a:solidFill>
                  <a:schemeClr val="dk1"/>
                </a:solidFill>
                <a:latin typeface="Times New Roman"/>
                <a:ea typeface="Times New Roman"/>
                <a:cs typeface="Times New Roman"/>
                <a:sym typeface="Times New Roman"/>
              </a:rPr>
              <a:t>Accounting method</a:t>
            </a:r>
            <a:r>
              <a:rPr lang="en-US" sz="2000" b="0" i="0" u="none" strike="noStrike" cap="none" dirty="0">
                <a:solidFill>
                  <a:schemeClr val="dk1"/>
                </a:solidFill>
                <a:latin typeface="Times New Roman"/>
                <a:ea typeface="Times New Roman"/>
                <a:cs typeface="Times New Roman"/>
                <a:sym typeface="Times New Roman"/>
              </a:rPr>
              <a:t>: assign costs to each operation so that it is</a:t>
            </a:r>
            <a:endParaRPr sz="2000" b="0" i="0" u="none" strike="noStrike" cap="none" dirty="0">
              <a:solidFill>
                <a:schemeClr val="dk1"/>
              </a:solidFill>
              <a:latin typeface="Times New Roman"/>
              <a:ea typeface="Times New Roman"/>
              <a:cs typeface="Times New Roman"/>
              <a:sym typeface="Times New Roman"/>
            </a:endParaRPr>
          </a:p>
          <a:p>
            <a:pPr marL="756285" marR="0" lvl="0" indent="0" algn="l" rtl="0">
              <a:lnSpc>
                <a:spcPct val="100000"/>
              </a:lnSpc>
              <a:spcBef>
                <a:spcPts val="0"/>
              </a:spcBef>
              <a:spcAft>
                <a:spcPts val="0"/>
              </a:spcAft>
              <a:buNone/>
            </a:pPr>
            <a:r>
              <a:rPr lang="en-US" sz="2000" b="0" i="0" u="none" strike="noStrike" cap="none" dirty="0">
                <a:solidFill>
                  <a:schemeClr val="dk1"/>
                </a:solidFill>
                <a:latin typeface="Times New Roman"/>
                <a:ea typeface="Times New Roman"/>
                <a:cs typeface="Times New Roman"/>
                <a:sym typeface="Times New Roman"/>
              </a:rPr>
              <a:t>easy to sum them up while still ensuring that result is accurate</a:t>
            </a:r>
            <a:endParaRPr sz="2000" b="0" i="0" u="none" strike="noStrike" cap="none" dirty="0">
              <a:solidFill>
                <a:schemeClr val="dk1"/>
              </a:solidFill>
              <a:latin typeface="Times New Roman"/>
              <a:ea typeface="Times New Roman"/>
              <a:cs typeface="Times New Roman"/>
              <a:sym typeface="Times New Roman"/>
            </a:endParaRPr>
          </a:p>
          <a:p>
            <a:pPr marL="756285" marR="939800" lvl="1" indent="-287019" algn="l" rtl="0">
              <a:lnSpc>
                <a:spcPct val="100000"/>
              </a:lnSpc>
              <a:spcBef>
                <a:spcPts val="530"/>
              </a:spcBef>
              <a:spcAft>
                <a:spcPts val="0"/>
              </a:spcAft>
              <a:buClr>
                <a:schemeClr val="dk1"/>
              </a:buClr>
              <a:buSzPts val="2000"/>
              <a:buFont typeface="Arial"/>
              <a:buChar char="–"/>
            </a:pPr>
            <a:r>
              <a:rPr lang="en-US" sz="2000" b="1" i="0" u="none" strike="noStrike" cap="none" dirty="0">
                <a:solidFill>
                  <a:schemeClr val="dk1"/>
                </a:solidFill>
                <a:latin typeface="Times New Roman"/>
                <a:ea typeface="Times New Roman"/>
                <a:cs typeface="Times New Roman"/>
                <a:sym typeface="Times New Roman"/>
              </a:rPr>
              <a:t>Potential method:	</a:t>
            </a:r>
            <a:r>
              <a:rPr lang="en-US" sz="2000" b="0" i="0" u="none" strike="noStrike" cap="none" dirty="0">
                <a:solidFill>
                  <a:schemeClr val="dk1"/>
                </a:solidFill>
                <a:latin typeface="Times New Roman"/>
                <a:ea typeface="Times New Roman"/>
                <a:cs typeface="Times New Roman"/>
                <a:sym typeface="Times New Roman"/>
              </a:rPr>
              <a:t>a more sophisticated version of the  accounting method</a:t>
            </a: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A969649-15C3-4314-A234-97904746FB08}"/>
              </a:ext>
            </a:extLst>
          </p:cNvPr>
          <p:cNvSpPr>
            <a:spLocks noGrp="1"/>
          </p:cNvSpPr>
          <p:nvPr>
            <p:ph type="sldNum" sz="quarter" idx="14"/>
          </p:nvPr>
        </p:nvSpPr>
        <p:spPr/>
        <p:txBody>
          <a:bodyPr/>
          <a:lstStyle/>
          <a:p>
            <a:fld id="{BC8D7E44-7D4F-4942-A8C9-2DF6BF8399E8}" type="slidenum">
              <a:rPr lang="en-US" smtClean="0"/>
              <a:pPr/>
              <a:t>22</a:t>
            </a:fld>
            <a:endParaRPr lang="en-US" dirty="0"/>
          </a:p>
        </p:txBody>
      </p:sp>
      <p:pic>
        <p:nvPicPr>
          <p:cNvPr id="6" name="Picture 5">
            <a:extLst>
              <a:ext uri="{FF2B5EF4-FFF2-40B4-BE49-F238E27FC236}">
                <a16:creationId xmlns:a16="http://schemas.microsoft.com/office/drawing/2014/main" id="{6CF09502-5076-41D0-8357-1354A0E5D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715810"/>
            <a:ext cx="2895600" cy="2895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1CF41CC-3462-4874-AA79-6A50DA94F5F8}"/>
              </a:ext>
            </a:extLst>
          </p:cNvPr>
          <p:cNvSpPr txBox="1"/>
          <p:nvPr/>
        </p:nvSpPr>
        <p:spPr>
          <a:xfrm>
            <a:off x="2743200" y="4495800"/>
            <a:ext cx="3214470" cy="369332"/>
          </a:xfrm>
          <a:prstGeom prst="rect">
            <a:avLst/>
          </a:prstGeom>
          <a:noFill/>
        </p:spPr>
        <p:txBody>
          <a:bodyPr wrap="none" rtlCol="0">
            <a:spAutoFit/>
          </a:bodyPr>
          <a:lstStyle/>
          <a:p>
            <a:r>
              <a:rPr lang="en-US" i="1" dirty="0">
                <a:solidFill>
                  <a:srgbClr val="C00000"/>
                </a:solidFill>
              </a:rPr>
              <a:t>Until we cross paths again, Ciao!</a:t>
            </a:r>
          </a:p>
        </p:txBody>
      </p:sp>
    </p:spTree>
    <p:extLst>
      <p:ext uri="{BB962C8B-B14F-4D97-AF65-F5344CB8AC3E}">
        <p14:creationId xmlns:p14="http://schemas.microsoft.com/office/powerpoint/2010/main" val="36231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972EE84-9E19-F745-A71D-DBB7A8F07CF9}"/>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
        <p:nvSpPr>
          <p:cNvPr id="17" name="TextBox 1">
            <a:extLst>
              <a:ext uri="{FF2B5EF4-FFF2-40B4-BE49-F238E27FC236}">
                <a16:creationId xmlns:a16="http://schemas.microsoft.com/office/drawing/2014/main" id="{5565AFC8-C5F4-45B9-8731-970C5D33EC5C}"/>
              </a:ext>
            </a:extLst>
          </p:cNvPr>
          <p:cNvSpPr txBox="1"/>
          <p:nvPr/>
        </p:nvSpPr>
        <p:spPr>
          <a:xfrm>
            <a:off x="4345049" y="4419600"/>
            <a:ext cx="4331635" cy="307777"/>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accent2"/>
                </a:solidFill>
              </a:rPr>
              <a:t>Contact : parthasarathypd@wilp.bits-pilani.ac.in </a:t>
            </a:r>
          </a:p>
        </p:txBody>
      </p:sp>
      <p:sp>
        <p:nvSpPr>
          <p:cNvPr id="4" name="Rectangle 3">
            <a:extLst>
              <a:ext uri="{FF2B5EF4-FFF2-40B4-BE49-F238E27FC236}">
                <a16:creationId xmlns:a16="http://schemas.microsoft.com/office/drawing/2014/main" id="{839A7F6D-CEF5-4A73-875F-69C5B9F781DE}"/>
              </a:ext>
            </a:extLst>
          </p:cNvPr>
          <p:cNvSpPr/>
          <p:nvPr/>
        </p:nvSpPr>
        <p:spPr>
          <a:xfrm>
            <a:off x="4419599" y="3123933"/>
            <a:ext cx="4182534" cy="1200329"/>
          </a:xfrm>
          <a:prstGeom prst="rect">
            <a:avLst/>
          </a:prstGeom>
        </p:spPr>
        <p:txBody>
          <a:bodyPr wrap="square">
            <a:spAutoFit/>
          </a:bodyPr>
          <a:lstStyle/>
          <a:p>
            <a:pPr algn="r"/>
            <a:r>
              <a:rPr lang="en-US" sz="3600" dirty="0">
                <a:solidFill>
                  <a:srgbClr val="0070C0"/>
                </a:solidFill>
              </a:rPr>
              <a:t>Thank You for your time &amp; attention !</a:t>
            </a:r>
          </a:p>
        </p:txBody>
      </p:sp>
      <p:sp>
        <p:nvSpPr>
          <p:cNvPr id="2" name="TextBox 1">
            <a:extLst>
              <a:ext uri="{FF2B5EF4-FFF2-40B4-BE49-F238E27FC236}">
                <a16:creationId xmlns:a16="http://schemas.microsoft.com/office/drawing/2014/main" id="{A07A792B-3EB6-AE16-2F54-620EB799F2FE}"/>
              </a:ext>
            </a:extLst>
          </p:cNvPr>
          <p:cNvSpPr txBox="1"/>
          <p:nvPr/>
        </p:nvSpPr>
        <p:spPr>
          <a:xfrm>
            <a:off x="228600" y="5916885"/>
            <a:ext cx="4576438"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0" i="0" u="none" strike="noStrike" baseline="0" dirty="0">
                <a:solidFill>
                  <a:srgbClr val="000000"/>
                </a:solidFill>
                <a:latin typeface="Times New Roman" panose="02020603050405020304" pitchFamily="18" charset="0"/>
              </a:rPr>
              <a:t>Slides are Licensed Under : </a:t>
            </a:r>
            <a:r>
              <a:rPr lang="en-US" sz="1800" b="0" i="0" u="none" strike="noStrike" baseline="0" dirty="0">
                <a:solidFill>
                  <a:srgbClr val="0000FF"/>
                </a:solidFill>
                <a:latin typeface="Times New Roman" panose="02020603050405020304" pitchFamily="18" charset="0"/>
              </a:rPr>
              <a:t>CC BY-NC-SA 4.0</a:t>
            </a:r>
            <a:endParaRPr lang="en-IN" dirty="0"/>
          </a:p>
        </p:txBody>
      </p:sp>
      <p:pic>
        <p:nvPicPr>
          <p:cNvPr id="3" name="Picture 2">
            <a:extLst>
              <a:ext uri="{FF2B5EF4-FFF2-40B4-BE49-F238E27FC236}">
                <a16:creationId xmlns:a16="http://schemas.microsoft.com/office/drawing/2014/main" id="{535EE726-EAD6-6CE1-FBCD-BA3C152FC11C}"/>
              </a:ext>
            </a:extLst>
          </p:cNvPr>
          <p:cNvPicPr>
            <a:picLocks noChangeAspect="1"/>
          </p:cNvPicPr>
          <p:nvPr/>
        </p:nvPicPr>
        <p:blipFill>
          <a:blip r:embed="rId2"/>
          <a:stretch>
            <a:fillRect/>
          </a:stretch>
        </p:blipFill>
        <p:spPr>
          <a:xfrm>
            <a:off x="4763778" y="5823230"/>
            <a:ext cx="1296365" cy="462987"/>
          </a:xfrm>
          <a:prstGeom prst="rect">
            <a:avLst/>
          </a:prstGeom>
        </p:spPr>
      </p:pic>
    </p:spTree>
    <p:extLst>
      <p:ext uri="{BB962C8B-B14F-4D97-AF65-F5344CB8AC3E}">
        <p14:creationId xmlns:p14="http://schemas.microsoft.com/office/powerpoint/2010/main" val="415028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95245730-9C6C-4DA2-AA66-361363EE30D5}"/>
              </a:ext>
            </a:extLst>
          </p:cNvPr>
          <p:cNvSpPr>
            <a:spLocks noGrp="1"/>
          </p:cNvSpPr>
          <p:nvPr>
            <p:ph idx="1"/>
          </p:nvPr>
        </p:nvSpPr>
        <p:spPr>
          <a:xfrm>
            <a:off x="152400" y="1371600"/>
            <a:ext cx="8839200" cy="5334000"/>
          </a:xfrm>
        </p:spPr>
        <p:txBody>
          <a:bodyPr>
            <a:norm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Applications of Stacks</a:t>
            </a:r>
          </a:p>
          <a:p>
            <a:pPr lvl="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Conversion of expression </a:t>
            </a:r>
          </a:p>
          <a:p>
            <a:pPr lvl="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Evaluation of postfix expression </a:t>
            </a:r>
          </a:p>
          <a:p>
            <a:pPr marL="342900" lvl="1" indent="-342900">
              <a:buClr>
                <a:srgbClr val="101141"/>
              </a:buCl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Introduction to Amortized analysis</a:t>
            </a:r>
          </a:p>
        </p:txBody>
      </p:sp>
      <p:sp>
        <p:nvSpPr>
          <p:cNvPr id="4" name="Content Placeholder 3"/>
          <p:cNvSpPr>
            <a:spLocks noGrp="1"/>
          </p:cNvSpPr>
          <p:nvPr>
            <p:ph sz="quarter" idx="10"/>
          </p:nvPr>
        </p:nvSpPr>
        <p:spPr/>
        <p:txBody>
          <a:bodyPr>
            <a:noAutofit/>
          </a:bodyPr>
          <a:lstStyle/>
          <a:p>
            <a:r>
              <a:rPr lang="en-US" altLang="zh-TW" sz="2800" dirty="0">
                <a:solidFill>
                  <a:srgbClr val="0000FF"/>
                </a:solidFill>
                <a:latin typeface="Arial" charset="0"/>
                <a:cs typeface="Arial" charset="0"/>
              </a:rPr>
              <a:t>Agenda for Webinar </a:t>
            </a:r>
            <a:endParaRPr lang="en-US" sz="2800" dirty="0"/>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8D7E44-7D4F-4942-A8C9-2DF6BF8399E8}" type="slidenum">
              <a:rPr kumimoji="0" lang="en-US" sz="1200" b="0" i="0" u="none" strike="noStrike" kern="1200" cap="none" spc="0" normalizeH="0" baseline="0" noProof="0" smtClean="0">
                <a:ln>
                  <a:noFill/>
                </a:ln>
                <a:solidFill>
                  <a:prstClr val="black">
                    <a:tint val="75000"/>
                  </a:prstClr>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2124714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F1072-9355-4FB3-A64D-CCA205C9EA9F}"/>
              </a:ext>
            </a:extLst>
          </p:cNvPr>
          <p:cNvSpPr>
            <a:spLocks noGrp="1"/>
          </p:cNvSpPr>
          <p:nvPr>
            <p:ph idx="1"/>
          </p:nvPr>
        </p:nvSpPr>
        <p:spPr>
          <a:xfrm>
            <a:off x="228600" y="1438269"/>
            <a:ext cx="8686800" cy="5059363"/>
          </a:xfrm>
        </p:spPr>
        <p:txBody>
          <a:bodyPr>
            <a:normAutofit/>
          </a:bodyPr>
          <a:lstStyle/>
          <a:p>
            <a:pPr marL="0" indent="0" algn="just"/>
            <a:r>
              <a:rPr lang="en-US" dirty="0">
                <a:latin typeface="Times New Roman" panose="02020603050405020304" pitchFamily="18" charset="0"/>
                <a:cs typeface="Times New Roman" panose="02020603050405020304" pitchFamily="18" charset="0"/>
              </a:rPr>
              <a:t>Arithmetic expressions can be written in 3 different forms or notations : </a:t>
            </a:r>
          </a:p>
          <a:p>
            <a:pPr algn="just">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Infix Notation : </a:t>
            </a:r>
            <a:r>
              <a:rPr lang="en-US" dirty="0">
                <a:latin typeface="Times New Roman" panose="02020603050405020304" pitchFamily="18" charset="0"/>
                <a:cs typeface="Times New Roman" panose="02020603050405020304" pitchFamily="18" charset="0"/>
              </a:rPr>
              <a:t>Notation in which the operator symbol is placed in between its operands. Ex : A + B , C – D , A * D etc. </a:t>
            </a:r>
          </a:p>
          <a:p>
            <a:pPr algn="just">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Pre-fix Notation : </a:t>
            </a:r>
            <a:r>
              <a:rPr lang="en-US" dirty="0">
                <a:latin typeface="Times New Roman" panose="02020603050405020304" pitchFamily="18" charset="0"/>
                <a:cs typeface="Times New Roman" panose="02020603050405020304" pitchFamily="18" charset="0"/>
              </a:rPr>
              <a:t>It is also called as Polish notation and refers to the notation in which the operator symbol is placed </a:t>
            </a:r>
            <a:r>
              <a:rPr lang="en-US" b="1" dirty="0">
                <a:latin typeface="Times New Roman" panose="02020603050405020304" pitchFamily="18" charset="0"/>
                <a:cs typeface="Times New Roman" panose="02020603050405020304" pitchFamily="18" charset="0"/>
              </a:rPr>
              <a:t>before</a:t>
            </a:r>
            <a:r>
              <a:rPr lang="en-US" dirty="0">
                <a:latin typeface="Times New Roman" panose="02020603050405020304" pitchFamily="18" charset="0"/>
                <a:cs typeface="Times New Roman" panose="02020603050405020304" pitchFamily="18" charset="0"/>
              </a:rPr>
              <a:t> its operands </a:t>
            </a:r>
            <a:r>
              <a:rPr lang="en-US" i="1" dirty="0">
                <a:latin typeface="Times New Roman" panose="02020603050405020304" pitchFamily="18" charset="0"/>
                <a:cs typeface="Times New Roman" panose="02020603050405020304" pitchFamily="18" charset="0"/>
              </a:rPr>
              <a:t>(when operator precedes the operands)</a:t>
            </a:r>
            <a:r>
              <a:rPr lang="en-US" dirty="0">
                <a:latin typeface="Times New Roman" panose="02020603050405020304" pitchFamily="18" charset="0"/>
                <a:cs typeface="Times New Roman" panose="02020603050405020304" pitchFamily="18" charset="0"/>
              </a:rPr>
              <a:t>. Ex : +AB, -CD, *AD etc. </a:t>
            </a:r>
          </a:p>
          <a:p>
            <a:pPr algn="just">
              <a:buFont typeface="Wingdings" panose="05000000000000000000" pitchFamily="2" charset="2"/>
              <a:buChar char="Ø"/>
            </a:pPr>
            <a:r>
              <a:rPr lang="en-US" dirty="0">
                <a:solidFill>
                  <a:srgbClr val="C00000"/>
                </a:solidFill>
                <a:latin typeface="Times New Roman" panose="02020603050405020304" pitchFamily="18" charset="0"/>
                <a:cs typeface="Times New Roman" panose="02020603050405020304" pitchFamily="18" charset="0"/>
              </a:rPr>
              <a:t>Post-fix Notation : </a:t>
            </a:r>
            <a:r>
              <a:rPr lang="en-US" dirty="0">
                <a:latin typeface="Times New Roman" panose="02020603050405020304" pitchFamily="18" charset="0"/>
                <a:cs typeface="Times New Roman" panose="02020603050405020304" pitchFamily="18" charset="0"/>
              </a:rPr>
              <a:t>It is also called as reverse polish notation and refers to the notation in which the operator symbol is placed </a:t>
            </a:r>
            <a:r>
              <a:rPr lang="en-US" b="1" dirty="0">
                <a:latin typeface="Times New Roman" panose="02020603050405020304" pitchFamily="18" charset="0"/>
                <a:cs typeface="Times New Roman" panose="02020603050405020304" pitchFamily="18" charset="0"/>
              </a:rPr>
              <a:t>after</a:t>
            </a:r>
            <a:r>
              <a:rPr lang="en-US" dirty="0">
                <a:latin typeface="Times New Roman" panose="02020603050405020304" pitchFamily="18" charset="0"/>
                <a:cs typeface="Times New Roman" panose="02020603050405020304" pitchFamily="18" charset="0"/>
              </a:rPr>
              <a:t> its operands </a:t>
            </a:r>
            <a:r>
              <a:rPr lang="en-US" i="1" dirty="0">
                <a:latin typeface="Times New Roman" panose="02020603050405020304" pitchFamily="18" charset="0"/>
                <a:cs typeface="Times New Roman" panose="02020603050405020304" pitchFamily="18" charset="0"/>
              </a:rPr>
              <a:t>(when operator follows the operands)</a:t>
            </a:r>
            <a:r>
              <a:rPr lang="en-US" dirty="0">
                <a:latin typeface="Times New Roman" panose="02020603050405020304" pitchFamily="18" charset="0"/>
                <a:cs typeface="Times New Roman" panose="02020603050405020304" pitchFamily="18" charset="0"/>
              </a:rPr>
              <a:t>. Ex : AB+ , CD- , AD*  </a:t>
            </a:r>
          </a:p>
          <a:p>
            <a:pPr>
              <a:buFont typeface="Courier New" panose="02070309020205020404" pitchFamily="49" charset="0"/>
              <a:buChar char="o"/>
            </a:pPr>
            <a:endParaRPr lang="en-US" dirty="0"/>
          </a:p>
        </p:txBody>
      </p:sp>
      <p:sp>
        <p:nvSpPr>
          <p:cNvPr id="3" name="Content Placeholder 2">
            <a:extLst>
              <a:ext uri="{FF2B5EF4-FFF2-40B4-BE49-F238E27FC236}">
                <a16:creationId xmlns:a16="http://schemas.microsoft.com/office/drawing/2014/main" id="{E8A642EC-9E7E-40C9-9A56-284988119E0D}"/>
              </a:ext>
            </a:extLst>
          </p:cNvPr>
          <p:cNvSpPr>
            <a:spLocks noGrp="1"/>
          </p:cNvSpPr>
          <p:nvPr>
            <p:ph sz="quarter" idx="10"/>
          </p:nvPr>
        </p:nvSpPr>
        <p:spPr/>
        <p:txBody>
          <a:bodyPr/>
          <a:lstStyle/>
          <a:p>
            <a:r>
              <a:rPr lang="en-US" dirty="0">
                <a:solidFill>
                  <a:srgbClr val="0000FF"/>
                </a:solidFill>
              </a:rPr>
              <a:t>Forms of Expression</a:t>
            </a:r>
          </a:p>
        </p:txBody>
      </p:sp>
      <p:sp>
        <p:nvSpPr>
          <p:cNvPr id="5" name="Slide Number Placeholder 4">
            <a:extLst>
              <a:ext uri="{FF2B5EF4-FFF2-40B4-BE49-F238E27FC236}">
                <a16:creationId xmlns:a16="http://schemas.microsoft.com/office/drawing/2014/main" id="{DF1E03DE-70F4-4803-A0C6-EA957CD9EC6C}"/>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18720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F1072-9355-4FB3-A64D-CCA205C9EA9F}"/>
              </a:ext>
            </a:extLst>
          </p:cNvPr>
          <p:cNvSpPr>
            <a:spLocks noGrp="1"/>
          </p:cNvSpPr>
          <p:nvPr>
            <p:ph idx="1"/>
          </p:nvPr>
        </p:nvSpPr>
        <p:spPr>
          <a:xfrm>
            <a:off x="228600" y="1438269"/>
            <a:ext cx="8686800" cy="5059363"/>
          </a:xfrm>
        </p:spPr>
        <p:txBody>
          <a:bodyPr>
            <a:normAutofit/>
          </a:bodyPr>
          <a:lstStyle/>
          <a:p>
            <a:pPr marL="0" indent="0"/>
            <a:r>
              <a:rPr lang="en-US" u="sng" dirty="0">
                <a:latin typeface="Times New Roman" panose="02020603050405020304" pitchFamily="18" charset="0"/>
                <a:cs typeface="Times New Roman" panose="02020603050405020304" pitchFamily="18" charset="0"/>
              </a:rPr>
              <a:t>Examples : </a:t>
            </a:r>
          </a:p>
          <a:p>
            <a:pPr marL="0" indent="0"/>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computer usually evaluates an arithmetic expression in infix notation in 2 steps. First, it converts the expression to postfix notation, and then it evaluates the postfix expression. Explore why it does this ?  </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 both these steps, the stack is used !! Let us examine how stack is used </a:t>
            </a:r>
            <a:r>
              <a:rPr lang="en-US" dirty="0">
                <a:latin typeface="Times New Roman" panose="02020603050405020304" pitchFamily="18" charset="0"/>
                <a:cs typeface="Times New Roman" panose="02020603050405020304" pitchFamily="18" charset="0"/>
                <a:sym typeface="Wingdings" panose="05000000000000000000" pitchFamily="2" charset="2"/>
              </a:rPr>
              <a: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A642EC-9E7E-40C9-9A56-284988119E0D}"/>
              </a:ext>
            </a:extLst>
          </p:cNvPr>
          <p:cNvSpPr>
            <a:spLocks noGrp="1"/>
          </p:cNvSpPr>
          <p:nvPr>
            <p:ph sz="quarter" idx="10"/>
          </p:nvPr>
        </p:nvSpPr>
        <p:spPr/>
        <p:txBody>
          <a:bodyPr/>
          <a:lstStyle/>
          <a:p>
            <a:r>
              <a:rPr lang="en-US" dirty="0">
                <a:solidFill>
                  <a:srgbClr val="0000FF"/>
                </a:solidFill>
              </a:rPr>
              <a:t>Forms of Expression</a:t>
            </a:r>
          </a:p>
        </p:txBody>
      </p:sp>
      <p:sp>
        <p:nvSpPr>
          <p:cNvPr id="5" name="Slide Number Placeholder 4">
            <a:extLst>
              <a:ext uri="{FF2B5EF4-FFF2-40B4-BE49-F238E27FC236}">
                <a16:creationId xmlns:a16="http://schemas.microsoft.com/office/drawing/2014/main" id="{DF1E03DE-70F4-4803-A0C6-EA957CD9EC6C}"/>
              </a:ext>
            </a:extLst>
          </p:cNvPr>
          <p:cNvSpPr>
            <a:spLocks noGrp="1"/>
          </p:cNvSpPr>
          <p:nvPr>
            <p:ph type="sldNum" sz="quarter" idx="14"/>
          </p:nvPr>
        </p:nvSpPr>
        <p:spPr/>
        <p:txBody>
          <a:bodyPr/>
          <a:lstStyle/>
          <a:p>
            <a:fld id="{BC8D7E44-7D4F-4942-A8C9-2DF6BF8399E8}" type="slidenum">
              <a:rPr lang="en-US" smtClean="0"/>
              <a:pPr/>
              <a:t>5</a:t>
            </a:fld>
            <a:endParaRPr lang="en-US" dirty="0"/>
          </a:p>
        </p:txBody>
      </p:sp>
      <p:graphicFrame>
        <p:nvGraphicFramePr>
          <p:cNvPr id="4" name="Table 5">
            <a:extLst>
              <a:ext uri="{FF2B5EF4-FFF2-40B4-BE49-F238E27FC236}">
                <a16:creationId xmlns:a16="http://schemas.microsoft.com/office/drawing/2014/main" id="{CA5BDAD2-A2A3-4E5F-96A0-6CC8D836AD43}"/>
              </a:ext>
            </a:extLst>
          </p:cNvPr>
          <p:cNvGraphicFramePr>
            <a:graphicFrameLocks noGrp="1"/>
          </p:cNvGraphicFramePr>
          <p:nvPr>
            <p:extLst>
              <p:ext uri="{D42A27DB-BD31-4B8C-83A1-F6EECF244321}">
                <p14:modId xmlns:p14="http://schemas.microsoft.com/office/powerpoint/2010/main" val="1346336754"/>
              </p:ext>
            </p:extLst>
          </p:nvPr>
        </p:nvGraphicFramePr>
        <p:xfrm>
          <a:off x="1371599" y="1905000"/>
          <a:ext cx="6400801" cy="2199640"/>
        </p:xfrm>
        <a:graphic>
          <a:graphicData uri="http://schemas.openxmlformats.org/drawingml/2006/table">
            <a:tbl>
              <a:tblPr firstRow="1" bandRow="1">
                <a:tableStyleId>{5C22544A-7EE6-4342-B048-85BDC9FD1C3A}</a:tableStyleId>
              </a:tblPr>
              <a:tblGrid>
                <a:gridCol w="360609">
                  <a:extLst>
                    <a:ext uri="{9D8B030D-6E8A-4147-A177-3AD203B41FA5}">
                      <a16:colId xmlns:a16="http://schemas.microsoft.com/office/drawing/2014/main" val="3843356382"/>
                    </a:ext>
                  </a:extLst>
                </a:gridCol>
                <a:gridCol w="2153991">
                  <a:extLst>
                    <a:ext uri="{9D8B030D-6E8A-4147-A177-3AD203B41FA5}">
                      <a16:colId xmlns:a16="http://schemas.microsoft.com/office/drawing/2014/main" val="2618679385"/>
                    </a:ext>
                  </a:extLst>
                </a:gridCol>
                <a:gridCol w="1784900">
                  <a:extLst>
                    <a:ext uri="{9D8B030D-6E8A-4147-A177-3AD203B41FA5}">
                      <a16:colId xmlns:a16="http://schemas.microsoft.com/office/drawing/2014/main" val="3339443354"/>
                    </a:ext>
                  </a:extLst>
                </a:gridCol>
                <a:gridCol w="2101301">
                  <a:extLst>
                    <a:ext uri="{9D8B030D-6E8A-4147-A177-3AD203B41FA5}">
                      <a16:colId xmlns:a16="http://schemas.microsoft.com/office/drawing/2014/main" val="21790331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Infix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Prefix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Times New Roman" panose="02020603050405020304" pitchFamily="18" charset="0"/>
                          <a:cs typeface="Times New Roman" panose="02020603050405020304" pitchFamily="18" charset="0"/>
                        </a:rPr>
                        <a:t>Postfix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7886048"/>
                  </a:ext>
                </a:extLst>
              </a:tr>
              <a:tr h="370840">
                <a:tc>
                  <a:txBody>
                    <a:bodyPr/>
                    <a:lstStyle/>
                    <a:p>
                      <a:r>
                        <a:rPr lang="en-US"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(A+B) *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2247297"/>
                  </a:ext>
                </a:extLst>
              </a:tr>
              <a:tr h="370840">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 + ( B * 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3497973"/>
                  </a:ext>
                </a:extLst>
              </a:tr>
              <a:tr h="370840">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 ^ B * C –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 * ^ 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 ^ C * D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47358133"/>
                  </a:ext>
                </a:extLst>
              </a:tr>
              <a:tr h="370840">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AB+CD-/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5203323"/>
                  </a:ext>
                </a:extLst>
              </a:tr>
            </a:tbl>
          </a:graphicData>
        </a:graphic>
      </p:graphicFrame>
    </p:spTree>
    <p:extLst>
      <p:ext uri="{BB962C8B-B14F-4D97-AF65-F5344CB8AC3E}">
        <p14:creationId xmlns:p14="http://schemas.microsoft.com/office/powerpoint/2010/main" val="290204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barn(inVertical)">
                                      <p:cBhvr>
                                        <p:cTn id="7" dur="500"/>
                                        <p:tgtEl>
                                          <p:spTgt spid="2">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7" end="7"/>
                                            </p:txEl>
                                          </p:spTgt>
                                        </p:tgtEl>
                                        <p:attrNameLst>
                                          <p:attrName>style.visibility</p:attrName>
                                        </p:attrNameLst>
                                      </p:cBhvr>
                                      <p:to>
                                        <p:strVal val="visible"/>
                                      </p:to>
                                    </p:set>
                                    <p:animEffect transition="in" filter="barn(inVertical)">
                                      <p:cBhvr>
                                        <p:cTn id="1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EC46C-443C-4C02-9B6A-57B63ABB9532}"/>
              </a:ext>
            </a:extLst>
          </p:cNvPr>
          <p:cNvSpPr>
            <a:spLocks noGrp="1"/>
          </p:cNvSpPr>
          <p:nvPr>
            <p:ph sz="quarter" idx="10"/>
          </p:nvPr>
        </p:nvSpPr>
        <p:spPr>
          <a:xfrm>
            <a:off x="33337" y="112980"/>
            <a:ext cx="6324600" cy="1143000"/>
          </a:xfrm>
        </p:spPr>
        <p:txBody>
          <a:bodyPr>
            <a:normAutofit/>
          </a:bodyPr>
          <a:lstStyle/>
          <a:p>
            <a:r>
              <a:rPr lang="en-US" sz="2800" dirty="0">
                <a:solidFill>
                  <a:srgbClr val="0000FF"/>
                </a:solidFill>
              </a:rPr>
              <a:t>Algorithm: Infix to Postfix using Stack</a:t>
            </a:r>
          </a:p>
        </p:txBody>
      </p:sp>
      <p:sp>
        <p:nvSpPr>
          <p:cNvPr id="5" name="Slide Number Placeholder 4">
            <a:extLst>
              <a:ext uri="{FF2B5EF4-FFF2-40B4-BE49-F238E27FC236}">
                <a16:creationId xmlns:a16="http://schemas.microsoft.com/office/drawing/2014/main" id="{92216CFC-BC34-41C0-AB49-3CA990E0B4B5}"/>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
        <p:nvSpPr>
          <p:cNvPr id="4" name="TextBox 3">
            <a:extLst>
              <a:ext uri="{FF2B5EF4-FFF2-40B4-BE49-F238E27FC236}">
                <a16:creationId xmlns:a16="http://schemas.microsoft.com/office/drawing/2014/main" id="{A30E5557-ED19-4FC2-ABA9-87A4D3D51F22}"/>
              </a:ext>
            </a:extLst>
          </p:cNvPr>
          <p:cNvSpPr txBox="1"/>
          <p:nvPr/>
        </p:nvSpPr>
        <p:spPr>
          <a:xfrm>
            <a:off x="0" y="1415534"/>
            <a:ext cx="9203802" cy="369332"/>
          </a:xfrm>
          <a:prstGeom prst="rect">
            <a:avLst/>
          </a:prstGeom>
          <a:noFill/>
        </p:spPr>
        <p:txBody>
          <a:bodyPr wrap="none" rtlCol="0">
            <a:spAutoFit/>
          </a:bodyPr>
          <a:lstStyle/>
          <a:p>
            <a:r>
              <a:rPr lang="en-US" i="1" dirty="0"/>
              <a:t>The following algorithm transforms the infix expression Q into its equivalent postfix expression P.</a:t>
            </a:r>
          </a:p>
        </p:txBody>
      </p:sp>
      <p:pic>
        <p:nvPicPr>
          <p:cNvPr id="8" name="Picture 7">
            <a:extLst>
              <a:ext uri="{FF2B5EF4-FFF2-40B4-BE49-F238E27FC236}">
                <a16:creationId xmlns:a16="http://schemas.microsoft.com/office/drawing/2014/main" id="{1A879CF7-8FBC-4558-B4FF-05C9C92F2450}"/>
              </a:ext>
            </a:extLst>
          </p:cNvPr>
          <p:cNvPicPr>
            <a:picLocks noChangeAspect="1"/>
          </p:cNvPicPr>
          <p:nvPr/>
        </p:nvPicPr>
        <p:blipFill>
          <a:blip r:embed="rId2">
            <a:grayscl/>
            <a:extLst>
              <a:ext uri="{BEBA8EAE-BF5A-486C-A8C5-ECC9F3942E4B}">
                <a14:imgProps xmlns:a14="http://schemas.microsoft.com/office/drawing/2010/main">
                  <a14:imgLayer r:embed="rId3">
                    <a14:imgEffect>
                      <a14:brightnessContrast bright="20000" contrast="-20000"/>
                    </a14:imgEffect>
                  </a14:imgLayer>
                </a14:imgProps>
              </a:ext>
            </a:extLst>
          </a:blip>
          <a:stretch>
            <a:fillRect/>
          </a:stretch>
        </p:blipFill>
        <p:spPr>
          <a:xfrm>
            <a:off x="261937" y="1810806"/>
            <a:ext cx="6096000" cy="4596583"/>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9DE3844D-AE93-5D24-AB7C-76DDC08ECF3D}"/>
              </a:ext>
            </a:extLst>
          </p:cNvPr>
          <p:cNvPicPr>
            <a:picLocks noChangeAspect="1"/>
          </p:cNvPicPr>
          <p:nvPr/>
        </p:nvPicPr>
        <p:blipFill>
          <a:blip r:embed="rId4"/>
          <a:stretch>
            <a:fillRect/>
          </a:stretch>
        </p:blipFill>
        <p:spPr>
          <a:xfrm>
            <a:off x="6477000" y="2972747"/>
            <a:ext cx="2543823" cy="1523053"/>
          </a:xfrm>
          <a:prstGeom prst="rect">
            <a:avLst/>
          </a:prstGeom>
        </p:spPr>
      </p:pic>
    </p:spTree>
    <p:extLst>
      <p:ext uri="{BB962C8B-B14F-4D97-AF65-F5344CB8AC3E}">
        <p14:creationId xmlns:p14="http://schemas.microsoft.com/office/powerpoint/2010/main" val="5995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EC46C-443C-4C02-9B6A-57B63ABB9532}"/>
              </a:ext>
            </a:extLst>
          </p:cNvPr>
          <p:cNvSpPr>
            <a:spLocks noGrp="1"/>
          </p:cNvSpPr>
          <p:nvPr>
            <p:ph sz="quarter" idx="10"/>
          </p:nvPr>
        </p:nvSpPr>
        <p:spPr>
          <a:xfrm>
            <a:off x="33337" y="112980"/>
            <a:ext cx="6324600" cy="1143000"/>
          </a:xfrm>
        </p:spPr>
        <p:txBody>
          <a:bodyPr>
            <a:normAutofit/>
          </a:bodyPr>
          <a:lstStyle/>
          <a:p>
            <a:r>
              <a:rPr lang="en-US" sz="2800" dirty="0">
                <a:solidFill>
                  <a:srgbClr val="0000FF"/>
                </a:solidFill>
              </a:rPr>
              <a:t>Example 1: Infix to Postfix using Stack</a:t>
            </a:r>
          </a:p>
        </p:txBody>
      </p:sp>
      <p:sp>
        <p:nvSpPr>
          <p:cNvPr id="5" name="Slide Number Placeholder 4">
            <a:extLst>
              <a:ext uri="{FF2B5EF4-FFF2-40B4-BE49-F238E27FC236}">
                <a16:creationId xmlns:a16="http://schemas.microsoft.com/office/drawing/2014/main" id="{92216CFC-BC34-41C0-AB49-3CA990E0B4B5}"/>
              </a:ext>
            </a:extLst>
          </p:cNvPr>
          <p:cNvSpPr>
            <a:spLocks noGrp="1"/>
          </p:cNvSpPr>
          <p:nvPr>
            <p:ph type="sldNum" sz="quarter" idx="14"/>
          </p:nvPr>
        </p:nvSpPr>
        <p:spPr/>
        <p:txBody>
          <a:bodyPr/>
          <a:lstStyle/>
          <a:p>
            <a:fld id="{BC8D7E44-7D4F-4942-A8C9-2DF6BF8399E8}" type="slidenum">
              <a:rPr lang="en-US" smtClean="0"/>
              <a:pPr/>
              <a:t>7</a:t>
            </a:fld>
            <a:endParaRPr lang="en-US" dirty="0"/>
          </a:p>
        </p:txBody>
      </p:sp>
      <p:pic>
        <p:nvPicPr>
          <p:cNvPr id="6" name="Picture 5">
            <a:extLst>
              <a:ext uri="{FF2B5EF4-FFF2-40B4-BE49-F238E27FC236}">
                <a16:creationId xmlns:a16="http://schemas.microsoft.com/office/drawing/2014/main" id="{BAC46964-02A4-639C-2E88-AE8B101CFC81}"/>
              </a:ext>
            </a:extLst>
          </p:cNvPr>
          <p:cNvPicPr>
            <a:picLocks noChangeAspect="1"/>
          </p:cNvPicPr>
          <p:nvPr/>
        </p:nvPicPr>
        <p:blipFill>
          <a:blip r:embed="rId2">
            <a:grayscl/>
          </a:blip>
          <a:stretch>
            <a:fillRect/>
          </a:stretch>
        </p:blipFill>
        <p:spPr>
          <a:xfrm>
            <a:off x="276491" y="1676400"/>
            <a:ext cx="8591018" cy="4038600"/>
          </a:xfrm>
          <a:prstGeom prst="rect">
            <a:avLst/>
          </a:prstGeom>
        </p:spPr>
      </p:pic>
    </p:spTree>
    <p:extLst>
      <p:ext uri="{BB962C8B-B14F-4D97-AF65-F5344CB8AC3E}">
        <p14:creationId xmlns:p14="http://schemas.microsoft.com/office/powerpoint/2010/main" val="369354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F7A11E-EEBD-499B-ADA3-70A152A4822C}"/>
              </a:ext>
            </a:extLst>
          </p:cNvPr>
          <p:cNvSpPr>
            <a:spLocks noGrp="1"/>
          </p:cNvSpPr>
          <p:nvPr>
            <p:ph idx="1"/>
          </p:nvPr>
        </p:nvSpPr>
        <p:spPr>
          <a:xfrm>
            <a:off x="381000" y="1493837"/>
            <a:ext cx="8229600" cy="4972839"/>
          </a:xfrm>
        </p:spPr>
        <p:txBody>
          <a:bodyPr>
            <a:normAutofit lnSpcReduction="10000"/>
          </a:bodyPr>
          <a:lstStyle/>
          <a:p>
            <a:r>
              <a:rPr lang="en-US" dirty="0">
                <a:latin typeface="Times New Roman" panose="02020603050405020304" pitchFamily="18" charset="0"/>
                <a:cs typeface="Times New Roman" panose="02020603050405020304" pitchFamily="18" charset="0"/>
              </a:rPr>
              <a:t>Consider the infix expression Q to be </a:t>
            </a:r>
            <a:r>
              <a:rPr lang="en-US" b="1" dirty="0">
                <a:latin typeface="Times New Roman" panose="02020603050405020304" pitchFamily="18" charset="0"/>
                <a:cs typeface="Times New Roman" panose="02020603050405020304" pitchFamily="18" charset="0"/>
              </a:rPr>
              <a:t>A + B * C </a:t>
            </a:r>
            <a:r>
              <a:rPr lang="en-US" b="1" dirty="0">
                <a:latin typeface="Times New Roman" panose="02020603050405020304" pitchFamily="18" charset="0"/>
                <a:cs typeface="Times New Roman" panose="02020603050405020304" pitchFamily="18" charset="0"/>
                <a:sym typeface="Wingdings" panose="05000000000000000000" pitchFamily="2" charset="2"/>
              </a:rPr>
              <a:t> A+B*C)</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Hence, the postfix expression P is </a:t>
            </a:r>
            <a:r>
              <a:rPr lang="en-US" b="1" dirty="0">
                <a:latin typeface="Times New Roman" panose="02020603050405020304" pitchFamily="18" charset="0"/>
                <a:cs typeface="Times New Roman" panose="02020603050405020304" pitchFamily="18" charset="0"/>
              </a:rPr>
              <a:t>ABC*+</a:t>
            </a:r>
          </a:p>
        </p:txBody>
      </p:sp>
      <p:sp>
        <p:nvSpPr>
          <p:cNvPr id="3" name="Content Placeholder 2">
            <a:extLst>
              <a:ext uri="{FF2B5EF4-FFF2-40B4-BE49-F238E27FC236}">
                <a16:creationId xmlns:a16="http://schemas.microsoft.com/office/drawing/2014/main" id="{8F1EC46C-443C-4C02-9B6A-57B63ABB9532}"/>
              </a:ext>
            </a:extLst>
          </p:cNvPr>
          <p:cNvSpPr>
            <a:spLocks noGrp="1"/>
          </p:cNvSpPr>
          <p:nvPr>
            <p:ph sz="quarter" idx="10"/>
          </p:nvPr>
        </p:nvSpPr>
        <p:spPr/>
        <p:txBody>
          <a:bodyPr>
            <a:normAutofit/>
          </a:bodyPr>
          <a:lstStyle/>
          <a:p>
            <a:r>
              <a:rPr lang="en-US" dirty="0">
                <a:solidFill>
                  <a:srgbClr val="0000FF"/>
                </a:solidFill>
              </a:rPr>
              <a:t>Example 2 : Converting Infix to Postfix using Stack</a:t>
            </a:r>
          </a:p>
        </p:txBody>
      </p:sp>
      <p:sp>
        <p:nvSpPr>
          <p:cNvPr id="5" name="Slide Number Placeholder 4">
            <a:extLst>
              <a:ext uri="{FF2B5EF4-FFF2-40B4-BE49-F238E27FC236}">
                <a16:creationId xmlns:a16="http://schemas.microsoft.com/office/drawing/2014/main" id="{92216CFC-BC34-41C0-AB49-3CA990E0B4B5}"/>
              </a:ext>
            </a:extLst>
          </p:cNvPr>
          <p:cNvSpPr>
            <a:spLocks noGrp="1"/>
          </p:cNvSpPr>
          <p:nvPr>
            <p:ph type="sldNum" sz="quarter" idx="14"/>
          </p:nvPr>
        </p:nvSpPr>
        <p:spPr/>
        <p:txBody>
          <a:bodyPr/>
          <a:lstStyle/>
          <a:p>
            <a:fld id="{BC8D7E44-7D4F-4942-A8C9-2DF6BF8399E8}" type="slidenum">
              <a:rPr lang="en-US" smtClean="0"/>
              <a:pPr/>
              <a:t>8</a:t>
            </a:fld>
            <a:endParaRPr lang="en-US" dirty="0"/>
          </a:p>
        </p:txBody>
      </p:sp>
      <p:graphicFrame>
        <p:nvGraphicFramePr>
          <p:cNvPr id="4" name="Table 5">
            <a:extLst>
              <a:ext uri="{FF2B5EF4-FFF2-40B4-BE49-F238E27FC236}">
                <a16:creationId xmlns:a16="http://schemas.microsoft.com/office/drawing/2014/main" id="{6719C583-0D7E-45DA-89CB-E754898FE182}"/>
              </a:ext>
            </a:extLst>
          </p:cNvPr>
          <p:cNvGraphicFramePr>
            <a:graphicFrameLocks noGrp="1"/>
          </p:cNvGraphicFramePr>
          <p:nvPr/>
        </p:nvGraphicFramePr>
        <p:xfrm>
          <a:off x="1447800" y="1910234"/>
          <a:ext cx="5943600" cy="3992880"/>
        </p:xfrm>
        <a:graphic>
          <a:graphicData uri="http://schemas.openxmlformats.org/drawingml/2006/table">
            <a:tbl>
              <a:tblPr firstRow="1" bandRow="1">
                <a:tableStyleId>{22838BEF-8BB2-4498-84A7-C5851F593DF1}</a:tableStyleId>
              </a:tblPr>
              <a:tblGrid>
                <a:gridCol w="457200">
                  <a:extLst>
                    <a:ext uri="{9D8B030D-6E8A-4147-A177-3AD203B41FA5}">
                      <a16:colId xmlns:a16="http://schemas.microsoft.com/office/drawing/2014/main" val="3541720443"/>
                    </a:ext>
                  </a:extLst>
                </a:gridCol>
                <a:gridCol w="2133600">
                  <a:extLst>
                    <a:ext uri="{9D8B030D-6E8A-4147-A177-3AD203B41FA5}">
                      <a16:colId xmlns:a16="http://schemas.microsoft.com/office/drawing/2014/main" val="1166497244"/>
                    </a:ext>
                  </a:extLst>
                </a:gridCol>
                <a:gridCol w="1676400">
                  <a:extLst>
                    <a:ext uri="{9D8B030D-6E8A-4147-A177-3AD203B41FA5}">
                      <a16:colId xmlns:a16="http://schemas.microsoft.com/office/drawing/2014/main" val="1725031847"/>
                    </a:ext>
                  </a:extLst>
                </a:gridCol>
                <a:gridCol w="1676400">
                  <a:extLst>
                    <a:ext uri="{9D8B030D-6E8A-4147-A177-3AD203B41FA5}">
                      <a16:colId xmlns:a16="http://schemas.microsoft.com/office/drawing/2014/main" val="2818315141"/>
                    </a:ext>
                  </a:extLst>
                </a:gridCol>
              </a:tblGrid>
              <a:tr h="294640">
                <a:tc>
                  <a:txBody>
                    <a:bodyPr/>
                    <a:lstStyle/>
                    <a:p>
                      <a:pPr algn="ctr"/>
                      <a:r>
                        <a:rPr lang="en-US" dirty="0">
                          <a:solidFill>
                            <a:srgbClr val="C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C00000"/>
                          </a:solidFill>
                          <a:latin typeface="Times New Roman" panose="02020603050405020304" pitchFamily="18" charset="0"/>
                          <a:cs typeface="Times New Roman" panose="02020603050405020304" pitchFamily="18" charset="0"/>
                        </a:rPr>
                        <a:t>Symbol Encountered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C00000"/>
                          </a:solidFill>
                          <a:latin typeface="Times New Roman" panose="02020603050405020304" pitchFamily="18" charset="0"/>
                          <a:cs typeface="Times New Roman" panose="02020603050405020304" pitchFamily="18" charset="0"/>
                        </a:rPr>
                        <a:t>Postfix String P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rgbClr val="C00000"/>
                          </a:solidFill>
                          <a:latin typeface="Times New Roman" panose="02020603050405020304" pitchFamily="18" charset="0"/>
                          <a:cs typeface="Times New Roman" panose="02020603050405020304" pitchFamily="18" charset="0"/>
                        </a:rPr>
                        <a:t>STACK Contents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3809851"/>
                  </a:ext>
                </a:extLst>
              </a:tr>
              <a:tr h="370840">
                <a:tc>
                  <a:txBody>
                    <a:bodyPr/>
                    <a:lstStyle/>
                    <a:p>
                      <a:pPr algn="ctr"/>
                      <a:r>
                        <a:rPr lang="en-US"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5082315"/>
                  </a:ext>
                </a:extLst>
              </a:tr>
              <a:tr h="370840">
                <a:tc>
                  <a:txBody>
                    <a:bodyPr/>
                    <a:lstStyle/>
                    <a:p>
                      <a:pPr algn="ctr"/>
                      <a:r>
                        <a:rPr lang="en-US"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9800129"/>
                  </a:ext>
                </a:extLst>
              </a:tr>
              <a:tr h="370840">
                <a:tc>
                  <a:txBody>
                    <a:bodyPr/>
                    <a:lstStyle/>
                    <a:p>
                      <a:pPr algn="ctr"/>
                      <a:r>
                        <a:rPr lang="en-US"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072940"/>
                  </a:ext>
                </a:extLst>
              </a:tr>
              <a:tr h="370840">
                <a:tc>
                  <a:txBody>
                    <a:bodyPr/>
                    <a:lstStyle/>
                    <a:p>
                      <a:pPr algn="ctr"/>
                      <a:r>
                        <a:rPr lang="en-US"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9469266"/>
                  </a:ext>
                </a:extLst>
              </a:tr>
              <a:tr h="370840">
                <a:tc>
                  <a:txBody>
                    <a:bodyPr/>
                    <a:lstStyle/>
                    <a:p>
                      <a:pPr algn="ctr"/>
                      <a:r>
                        <a:rPr lang="en-US"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379"/>
                  </a:ext>
                </a:extLst>
              </a:tr>
              <a:tr h="370840">
                <a:tc>
                  <a:txBody>
                    <a:bodyPr/>
                    <a:lstStyle/>
                    <a:p>
                      <a:pPr algn="ctr"/>
                      <a:r>
                        <a:rPr lang="en-US"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4769336"/>
                  </a:ext>
                </a:extLst>
              </a:tr>
              <a:tr h="370840">
                <a:tc>
                  <a:txBody>
                    <a:bodyPr/>
                    <a:lstStyle/>
                    <a:p>
                      <a:pPr algn="ctr"/>
                      <a:r>
                        <a:rPr lang="en-US"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8459229"/>
                  </a:ext>
                </a:extLst>
              </a:tr>
              <a:tr h="386080">
                <a:tc>
                  <a:txBody>
                    <a:bodyPr/>
                    <a:lstStyle/>
                    <a:p>
                      <a:pPr algn="ctr"/>
                      <a:r>
                        <a:rPr lang="en-US"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8781176"/>
                  </a:ext>
                </a:extLst>
              </a:tr>
              <a:tr h="370840">
                <a:tc>
                  <a:txBody>
                    <a:bodyPr/>
                    <a:lstStyle/>
                    <a:p>
                      <a:pPr algn="ctr"/>
                      <a:r>
                        <a:rPr lang="en-US"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anose="02020603050405020304" pitchFamily="18" charset="0"/>
                          <a:cs typeface="Times New Roman" panose="02020603050405020304" pitchFamily="18" charset="0"/>
                        </a:rPr>
                        <a:t>Empty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5876222"/>
                  </a:ext>
                </a:extLst>
              </a:tr>
            </a:tbl>
          </a:graphicData>
        </a:graphic>
      </p:graphicFrame>
    </p:spTree>
    <p:extLst>
      <p:ext uri="{BB962C8B-B14F-4D97-AF65-F5344CB8AC3E}">
        <p14:creationId xmlns:p14="http://schemas.microsoft.com/office/powerpoint/2010/main" val="165243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F7A11E-EEBD-499B-ADA3-70A152A4822C}"/>
              </a:ext>
            </a:extLst>
          </p:cNvPr>
          <p:cNvSpPr>
            <a:spLocks noGrp="1"/>
          </p:cNvSpPr>
          <p:nvPr>
            <p:ph idx="1"/>
          </p:nvPr>
        </p:nvSpPr>
        <p:spPr>
          <a:xfrm>
            <a:off x="152400" y="1422558"/>
            <a:ext cx="8991600" cy="521176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Consider the infix expression Q to be (A+B) * C </a:t>
            </a:r>
            <a:r>
              <a:rPr lang="en-US" dirty="0">
                <a:latin typeface="Times New Roman" panose="02020603050405020304" pitchFamily="18" charset="0"/>
                <a:cs typeface="Times New Roman" panose="02020603050405020304" pitchFamily="18" charset="0"/>
                <a:sym typeface="Wingdings" panose="05000000000000000000" pitchFamily="2" charset="2"/>
              </a:rPr>
              <a:t> (A+B) * C )</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Hence, the postfix expression P is </a:t>
            </a:r>
            <a:r>
              <a:rPr lang="en-US" b="1" dirty="0">
                <a:latin typeface="Times New Roman" panose="02020603050405020304" pitchFamily="18" charset="0"/>
                <a:cs typeface="Times New Roman" panose="02020603050405020304" pitchFamily="18" charset="0"/>
              </a:rPr>
              <a:t>AB+C*</a:t>
            </a:r>
          </a:p>
        </p:txBody>
      </p:sp>
      <p:sp>
        <p:nvSpPr>
          <p:cNvPr id="3" name="Content Placeholder 2">
            <a:extLst>
              <a:ext uri="{FF2B5EF4-FFF2-40B4-BE49-F238E27FC236}">
                <a16:creationId xmlns:a16="http://schemas.microsoft.com/office/drawing/2014/main" id="{8F1EC46C-443C-4C02-9B6A-57B63ABB9532}"/>
              </a:ext>
            </a:extLst>
          </p:cNvPr>
          <p:cNvSpPr>
            <a:spLocks noGrp="1"/>
          </p:cNvSpPr>
          <p:nvPr>
            <p:ph sz="quarter" idx="10"/>
          </p:nvPr>
        </p:nvSpPr>
        <p:spPr/>
        <p:txBody>
          <a:bodyPr>
            <a:normAutofit/>
          </a:bodyPr>
          <a:lstStyle/>
          <a:p>
            <a:r>
              <a:rPr lang="en-US" dirty="0">
                <a:solidFill>
                  <a:srgbClr val="0000FF"/>
                </a:solidFill>
              </a:rPr>
              <a:t>Example 3: Converting Infix to Postfix using Stack</a:t>
            </a:r>
          </a:p>
        </p:txBody>
      </p:sp>
      <p:sp>
        <p:nvSpPr>
          <p:cNvPr id="5" name="Slide Number Placeholder 4">
            <a:extLst>
              <a:ext uri="{FF2B5EF4-FFF2-40B4-BE49-F238E27FC236}">
                <a16:creationId xmlns:a16="http://schemas.microsoft.com/office/drawing/2014/main" id="{92216CFC-BC34-41C0-AB49-3CA990E0B4B5}"/>
              </a:ext>
            </a:extLst>
          </p:cNvPr>
          <p:cNvSpPr>
            <a:spLocks noGrp="1"/>
          </p:cNvSpPr>
          <p:nvPr>
            <p:ph type="sldNum" sz="quarter" idx="14"/>
          </p:nvPr>
        </p:nvSpPr>
        <p:spPr/>
        <p:txBody>
          <a:bodyPr/>
          <a:lstStyle/>
          <a:p>
            <a:fld id="{BC8D7E44-7D4F-4942-A8C9-2DF6BF8399E8}" type="slidenum">
              <a:rPr lang="en-US" smtClean="0"/>
              <a:pPr/>
              <a:t>9</a:t>
            </a:fld>
            <a:endParaRPr lang="en-US" dirty="0"/>
          </a:p>
        </p:txBody>
      </p:sp>
      <p:graphicFrame>
        <p:nvGraphicFramePr>
          <p:cNvPr id="4" name="Table 5">
            <a:extLst>
              <a:ext uri="{FF2B5EF4-FFF2-40B4-BE49-F238E27FC236}">
                <a16:creationId xmlns:a16="http://schemas.microsoft.com/office/drawing/2014/main" id="{6719C583-0D7E-45DA-89CB-E754898FE182}"/>
              </a:ext>
            </a:extLst>
          </p:cNvPr>
          <p:cNvGraphicFramePr>
            <a:graphicFrameLocks noGrp="1"/>
          </p:cNvGraphicFramePr>
          <p:nvPr/>
        </p:nvGraphicFramePr>
        <p:xfrm>
          <a:off x="1447800" y="1828800"/>
          <a:ext cx="6096000" cy="3981800"/>
        </p:xfrm>
        <a:graphic>
          <a:graphicData uri="http://schemas.openxmlformats.org/drawingml/2006/table">
            <a:tbl>
              <a:tblPr firstRow="1" bandRow="1">
                <a:tableStyleId>{22838BEF-8BB2-4498-84A7-C5851F593DF1}</a:tableStyleId>
              </a:tblPr>
              <a:tblGrid>
                <a:gridCol w="457200">
                  <a:extLst>
                    <a:ext uri="{9D8B030D-6E8A-4147-A177-3AD203B41FA5}">
                      <a16:colId xmlns:a16="http://schemas.microsoft.com/office/drawing/2014/main" val="3541720443"/>
                    </a:ext>
                  </a:extLst>
                </a:gridCol>
                <a:gridCol w="1981200">
                  <a:extLst>
                    <a:ext uri="{9D8B030D-6E8A-4147-A177-3AD203B41FA5}">
                      <a16:colId xmlns:a16="http://schemas.microsoft.com/office/drawing/2014/main" val="1166497244"/>
                    </a:ext>
                  </a:extLst>
                </a:gridCol>
                <a:gridCol w="2057400">
                  <a:extLst>
                    <a:ext uri="{9D8B030D-6E8A-4147-A177-3AD203B41FA5}">
                      <a16:colId xmlns:a16="http://schemas.microsoft.com/office/drawing/2014/main" val="1725031847"/>
                    </a:ext>
                  </a:extLst>
                </a:gridCol>
                <a:gridCol w="1600200">
                  <a:extLst>
                    <a:ext uri="{9D8B030D-6E8A-4147-A177-3AD203B41FA5}">
                      <a16:colId xmlns:a16="http://schemas.microsoft.com/office/drawing/2014/main" val="2818315141"/>
                    </a:ext>
                  </a:extLst>
                </a:gridCol>
              </a:tblGrid>
              <a:tr h="346364">
                <a:tc>
                  <a:txBody>
                    <a:bodyPr/>
                    <a:lstStyle/>
                    <a:p>
                      <a:pPr algn="ctr"/>
                      <a:r>
                        <a:rPr lang="en-US" sz="1400" dirty="0">
                          <a:solidFill>
                            <a:srgbClr val="C00000"/>
                          </a:solidFill>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C00000"/>
                          </a:solidFill>
                          <a:latin typeface="Times New Roman" panose="02020603050405020304" pitchFamily="18" charset="0"/>
                          <a:cs typeface="Times New Roman" panose="02020603050405020304" pitchFamily="18" charset="0"/>
                        </a:rPr>
                        <a:t>Symbol Encountered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C00000"/>
                          </a:solidFill>
                          <a:latin typeface="Times New Roman" panose="02020603050405020304" pitchFamily="18" charset="0"/>
                          <a:cs typeface="Times New Roman" panose="02020603050405020304" pitchFamily="18" charset="0"/>
                        </a:rPr>
                        <a:t>Postfix String P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solidFill>
                            <a:srgbClr val="C00000"/>
                          </a:solidFill>
                          <a:latin typeface="Times New Roman" panose="02020603050405020304" pitchFamily="18" charset="0"/>
                          <a:cs typeface="Times New Roman" panose="02020603050405020304" pitchFamily="18" charset="0"/>
                        </a:rPr>
                        <a:t>STACK Contents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3809851"/>
                  </a:ext>
                </a:extLst>
              </a:tr>
              <a:tr h="346364">
                <a:tc>
                  <a:txBody>
                    <a:bodyPr/>
                    <a:lstStyle/>
                    <a:p>
                      <a:pPr algn="ctr"/>
                      <a:r>
                        <a:rPr lang="en-US"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5082315"/>
                  </a:ext>
                </a:extLst>
              </a:tr>
              <a:tr h="346364">
                <a:tc>
                  <a:txBody>
                    <a:bodyPr/>
                    <a:lstStyle/>
                    <a:p>
                      <a:pPr algn="ctr"/>
                      <a:r>
                        <a:rPr lang="en-US"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9800129"/>
                  </a:ext>
                </a:extLst>
              </a:tr>
              <a:tr h="346364">
                <a:tc>
                  <a:txBody>
                    <a:bodyPr/>
                    <a:lstStyle/>
                    <a:p>
                      <a:pPr algn="ctr"/>
                      <a:r>
                        <a:rPr lang="en-US" sz="14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072940"/>
                  </a:ext>
                </a:extLst>
              </a:tr>
              <a:tr h="346364">
                <a:tc>
                  <a:txBody>
                    <a:bodyPr/>
                    <a:lstStyle/>
                    <a:p>
                      <a:pPr algn="ctr"/>
                      <a:r>
                        <a:rPr lang="en-US" sz="14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9469266"/>
                  </a:ext>
                </a:extLst>
              </a:tr>
              <a:tr h="346364">
                <a:tc>
                  <a:txBody>
                    <a:bodyPr/>
                    <a:lstStyle/>
                    <a:p>
                      <a:pPr algn="ctr"/>
                      <a:r>
                        <a:rPr lang="en-US" sz="14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5379"/>
                  </a:ext>
                </a:extLst>
              </a:tr>
              <a:tr h="346364">
                <a:tc>
                  <a:txBody>
                    <a:bodyPr/>
                    <a:lstStyle/>
                    <a:p>
                      <a:pPr algn="ctr"/>
                      <a:r>
                        <a:rPr lang="en-US" sz="14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4769336"/>
                  </a:ext>
                </a:extLst>
              </a:tr>
              <a:tr h="346364">
                <a:tc>
                  <a:txBody>
                    <a:bodyPr/>
                    <a:lstStyle/>
                    <a:p>
                      <a:pPr algn="ctr"/>
                      <a:r>
                        <a:rPr lang="en-US" sz="14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8459229"/>
                  </a:ext>
                </a:extLst>
              </a:tr>
              <a:tr h="346364">
                <a:tc>
                  <a:txBody>
                    <a:bodyPr/>
                    <a:lstStyle/>
                    <a:p>
                      <a:pPr algn="ctr"/>
                      <a:r>
                        <a:rPr lang="en-US" sz="14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8781176"/>
                  </a:ext>
                </a:extLst>
              </a:tr>
              <a:tr h="346364">
                <a:tc>
                  <a:txBody>
                    <a:bodyPr/>
                    <a:lstStyle/>
                    <a:p>
                      <a:pPr algn="ctr"/>
                      <a:r>
                        <a:rPr lang="en-US" sz="1400" dirty="0">
                          <a:latin typeface="Times New Roman" panose="02020603050405020304" pitchFamily="18" charset="0"/>
                          <a:cs typeface="Times New Roman" panose="020206030504050203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Empty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5876222"/>
                  </a:ext>
                </a:extLst>
              </a:tr>
              <a:tr h="346364">
                <a:tc>
                  <a:txBody>
                    <a:bodyPr/>
                    <a:lstStyle/>
                    <a:p>
                      <a:pPr algn="ctr"/>
                      <a:r>
                        <a:rPr lang="en-US" sz="1400" dirty="0">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AB+C*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Empty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9549082"/>
                  </a:ext>
                </a:extLst>
              </a:tr>
            </a:tbl>
          </a:graphicData>
        </a:graphic>
      </p:graphicFrame>
    </p:spTree>
    <p:extLst>
      <p:ext uri="{BB962C8B-B14F-4D97-AF65-F5344CB8AC3E}">
        <p14:creationId xmlns:p14="http://schemas.microsoft.com/office/powerpoint/2010/main" val="232809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animEffect transition="in" filter="fade">
                                      <p:cBhvr>
                                        <p:cTn id="13" dur="1000"/>
                                        <p:tgtEl>
                                          <p:spTgt spid="2">
                                            <p:txEl>
                                              <p:pRg st="12" end="12"/>
                                            </p:txEl>
                                          </p:spTgt>
                                        </p:tgtEl>
                                      </p:cBhvr>
                                    </p:animEffect>
                                    <p:anim calcmode="lin" valueType="num">
                                      <p:cBhvr>
                                        <p:cTn id="1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16262</TotalTime>
  <Words>1804</Words>
  <Application>Microsoft Office PowerPoint</Application>
  <PresentationFormat>On-screen Show (4:3)</PresentationFormat>
  <Paragraphs>351</Paragraphs>
  <Slides>23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Courier New</vt:lpstr>
      <vt:lpstr>Noto Sans Symbols</vt:lpstr>
      <vt:lpstr>Times New Roman</vt:lpstr>
      <vt:lpstr>Wingdings</vt:lpstr>
      <vt:lpstr>Office Theme</vt:lpstr>
      <vt:lpstr>Data Structures and Algorithms Design DSECLZG519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soujanya r</cp:lastModifiedBy>
  <cp:revision>1132</cp:revision>
  <cp:lastPrinted>2021-03-17T17:26:13Z</cp:lastPrinted>
  <dcterms:created xsi:type="dcterms:W3CDTF">2011-09-14T09:42:05Z</dcterms:created>
  <dcterms:modified xsi:type="dcterms:W3CDTF">2023-12-19T19:57:59Z</dcterms:modified>
</cp:coreProperties>
</file>