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91" r:id="rId4"/>
    <p:sldId id="293" r:id="rId5"/>
    <p:sldId id="292" r:id="rId6"/>
    <p:sldId id="294" r:id="rId7"/>
    <p:sldId id="295" r:id="rId8"/>
    <p:sldId id="296" r:id="rId9"/>
    <p:sldId id="297" r:id="rId10"/>
    <p:sldId id="298" r:id="rId11"/>
    <p:sldId id="299" r:id="rId12"/>
    <p:sldId id="300" r:id="rId13"/>
    <p:sldId id="301" r:id="rId14"/>
    <p:sldId id="302" r:id="rId15"/>
    <p:sldId id="303" r:id="rId16"/>
    <p:sldId id="304" r:id="rId17"/>
    <p:sldId id="306" r:id="rId18"/>
    <p:sldId id="310" r:id="rId19"/>
    <p:sldId id="311" r:id="rId20"/>
    <p:sldId id="312" r:id="rId21"/>
    <p:sldId id="313" r:id="rId22"/>
    <p:sldId id="316" r:id="rId23"/>
    <p:sldId id="317" r:id="rId24"/>
    <p:sldId id="314" r:id="rId25"/>
    <p:sldId id="315" r:id="rId26"/>
    <p:sldId id="305" r:id="rId27"/>
    <p:sldId id="307" r:id="rId28"/>
    <p:sldId id="308" r:id="rId29"/>
    <p:sldId id="309"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90" r:id="rId102"/>
    <p:sldId id="391" r:id="rId103"/>
    <p:sldId id="392" r:id="rId104"/>
    <p:sldId id="393" r:id="rId1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1D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D35-C967-96A7-994C-221ADAE9D8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D832FA-EC67-3B53-9F51-0573D12E1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78D574-6040-FF78-91A6-4B32D3DAEAE2}"/>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5" name="Footer Placeholder 4">
            <a:extLst>
              <a:ext uri="{FF2B5EF4-FFF2-40B4-BE49-F238E27FC236}">
                <a16:creationId xmlns:a16="http://schemas.microsoft.com/office/drawing/2014/main" id="{AEC12675-B054-F748-D86D-A70A0A9EB2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CAD56D-A20F-6212-C821-2FA7EA1FFA0C}"/>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4777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AC5E-53E2-B5D7-B454-DF5C60E0AD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EA161-50C7-3C3F-7D4C-D406700AA1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92E8CE-6639-6AC7-7426-E1D188F946A7}"/>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5" name="Footer Placeholder 4">
            <a:extLst>
              <a:ext uri="{FF2B5EF4-FFF2-40B4-BE49-F238E27FC236}">
                <a16:creationId xmlns:a16="http://schemas.microsoft.com/office/drawing/2014/main" id="{9AAA11A3-6AFA-E56E-6B2B-1F8595103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2C0FB5-1D33-76FE-516F-1D4F312944A4}"/>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846110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D2C570-A60B-E730-BB3B-7BE2A17842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FE5A1F-F69A-9D31-8694-C7B982EAAA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71F94B-3976-0025-107F-110E036B7B48}"/>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5" name="Footer Placeholder 4">
            <a:extLst>
              <a:ext uri="{FF2B5EF4-FFF2-40B4-BE49-F238E27FC236}">
                <a16:creationId xmlns:a16="http://schemas.microsoft.com/office/drawing/2014/main" id="{67FDE2C4-5501-A576-8A51-E365FD25D3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5F209-F4CF-34DA-B377-E07C2776A8DB}"/>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2111392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230DAAD2-4CAF-4E03-A51E-87C5C6175A8E}" type="datetime1">
              <a:rPr lang="en-US" smtClean="0"/>
              <a:t>12/14/2023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757980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hqprint">
            <a:lum bright="70000" contrast="-70000"/>
            <a:extLst>
              <a:ext uri="{28A0092B-C50C-407E-A947-70E740481C1C}">
                <a14:useLocalDpi xmlns:a14="http://schemas.microsoft.com/office/drawing/2010/main" val="0"/>
              </a:ext>
            </a:extLst>
          </a:blip>
          <a:stretch>
            <a:fillRect/>
          </a:stretch>
        </p:blipFill>
        <p:spPr>
          <a:xfrm>
            <a:off x="4816046" y="2347784"/>
            <a:ext cx="2533135" cy="2533135"/>
          </a:xfrm>
          <a:prstGeom prst="rect">
            <a:avLst/>
          </a:prstGeom>
        </p:spPr>
      </p:pic>
      <p:sp>
        <p:nvSpPr>
          <p:cNvPr id="4" name="Date Placeholder 3"/>
          <p:cNvSpPr>
            <a:spLocks noGrp="1" noEditPoints="1"/>
          </p:cNvSpPr>
          <p:nvPr>
            <p:ph type="dt" sz="half" idx="10"/>
          </p:nvPr>
        </p:nvSpPr>
        <p:spPr/>
        <p:txBody>
          <a:bodyPr/>
          <a:lstStyle/>
          <a:p>
            <a:fld id="{D0AA9DB7-42FC-487F-84A3-A9EA73585B75}" type="datetime1">
              <a:rPr lang="en-US" smtClean="0"/>
              <a:t>12/14/2023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lvl1pPr>
              <a:defRPr/>
            </a:lvl1pPr>
          </a:lstStyle>
          <a:p>
            <a:fld id="{17FC7E77-2A21-478C-BD21-C732DAE02537}" type="slidenum">
              <a:rPr lang="en-US" smtClean="0"/>
              <a:pPr/>
              <a:t>‹#›</a:t>
            </a:fld>
            <a:endParaRPr lang="en-US" dirty="0"/>
          </a:p>
        </p:txBody>
      </p:sp>
      <p:grpSp>
        <p:nvGrpSpPr>
          <p:cNvPr id="22" name="Group 21"/>
          <p:cNvGrpSpPr/>
          <p:nvPr userDrawn="1"/>
        </p:nvGrpSpPr>
        <p:grpSpPr>
          <a:xfrm>
            <a:off x="0" y="6845643"/>
            <a:ext cx="12192000" cy="12357"/>
            <a:chOff x="0" y="6845643"/>
            <a:chExt cx="12192000" cy="12357"/>
          </a:xfrm>
        </p:grpSpPr>
        <p:cxnSp>
          <p:nvCxnSpPr>
            <p:cNvPr id="10" name="Straight Connector 9"/>
            <p:cNvCxnSpPr/>
            <p:nvPr userDrawn="1"/>
          </p:nvCxnSpPr>
          <p:spPr>
            <a:xfrm flipV="1">
              <a:off x="0" y="6845643"/>
              <a:ext cx="3892378" cy="12357"/>
            </a:xfrm>
            <a:prstGeom prst="line">
              <a:avLst/>
            </a:prstGeom>
            <a:ln w="317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892378" y="6845643"/>
              <a:ext cx="4147752" cy="0"/>
            </a:xfrm>
            <a:prstGeom prst="line">
              <a:avLst/>
            </a:prstGeom>
            <a:ln w="317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040130" y="6845643"/>
              <a:ext cx="415187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2610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E9792E85-0A1D-4B66-8D9E-57DD402D3536}" type="datetime1">
              <a:rPr lang="en-US" smtClean="0"/>
              <a:t>12/14/2023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138138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10B41952-5188-4B17-83DE-F99D023F0231}" type="datetime1">
              <a:rPr lang="en-US" smtClean="0"/>
              <a:t>12/14/2023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051346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693DB7AE-048A-4617-978E-FB2EC1157394}" type="datetime1">
              <a:rPr lang="en-US" smtClean="0"/>
              <a:t>12/14/2023</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3560542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6A9A66ED-3FF0-4F82-AD70-48CBF2EF9521}" type="datetime1">
              <a:rPr lang="en-US" smtClean="0"/>
              <a:t>12/14/2023</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4233507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A88C88E0-C58F-4FDA-9862-CABF33EF5FE5}" type="datetime1">
              <a:rPr lang="en-US" smtClean="0"/>
              <a:t>12/14/2023</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227959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CF5161BD-4576-45A3-BE90-9E034138668A}" type="datetime1">
              <a:rPr lang="en-US" smtClean="0"/>
              <a:t>12/14/2023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101638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B413-7096-D9CD-2EF4-3CC2A5E84C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CB9CA0-260E-93E1-69F7-972847B9E4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6D0BE-429E-FFB1-14CB-3F74767FDFA3}"/>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5" name="Footer Placeholder 4">
            <a:extLst>
              <a:ext uri="{FF2B5EF4-FFF2-40B4-BE49-F238E27FC236}">
                <a16:creationId xmlns:a16="http://schemas.microsoft.com/office/drawing/2014/main" id="{D760A34D-26DA-BD6D-8263-DFB6EB3F29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DA019-D2D7-B9D8-B737-072B62AFF0C5}"/>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1641376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5D2FACFC-BDC6-4D01-907D-1111122D5B76}" type="datetime1">
              <a:rPr lang="en-US" smtClean="0"/>
              <a:t>12/14/2023</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9893934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E6A2062D-B987-4E68-8CDA-D9771C90A7D6}" type="datetime1">
              <a:rPr lang="en-US" smtClean="0"/>
              <a:t>12/14/2023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4241770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03715315-F927-44D9-A3E0-3D8986722E12}" type="datetime1">
              <a:rPr lang="en-US" smtClean="0"/>
              <a:t>12/14/2023</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707E345D-6FE0-4977-A3DF-5875ED8E59A8}" type="slidenum">
              <a:rPr lang="en-US" smtClean="0"/>
              <a:t>‹#›</a:t>
            </a:fld>
            <a:endParaRPr lang="en-US"/>
          </a:p>
        </p:txBody>
      </p:sp>
    </p:spTree>
    <p:extLst>
      <p:ext uri="{BB962C8B-B14F-4D97-AF65-F5344CB8AC3E}">
        <p14:creationId xmlns:p14="http://schemas.microsoft.com/office/powerpoint/2010/main" val="290096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A6C7-754E-0EDC-8B9F-ED76C292B5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0B771F-D015-90DE-63CF-CA2DD84C04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D9369A-EDEC-89DE-CE78-CA5B1E593F2B}"/>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5" name="Footer Placeholder 4">
            <a:extLst>
              <a:ext uri="{FF2B5EF4-FFF2-40B4-BE49-F238E27FC236}">
                <a16:creationId xmlns:a16="http://schemas.microsoft.com/office/drawing/2014/main" id="{EFA956E8-7360-B34B-4477-36D46AB2C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3A435-F634-9077-6D27-089936FDC37E}"/>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107386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259D-94DF-440E-637B-9D32B6F2BC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83B0EC-97A7-E2E2-8D71-049A6AD3F0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4CAE5B-1256-6BE4-C594-4CA832180F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14B559-121F-F7C7-ADAA-DAB281F17EA3}"/>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6" name="Footer Placeholder 5">
            <a:extLst>
              <a:ext uri="{FF2B5EF4-FFF2-40B4-BE49-F238E27FC236}">
                <a16:creationId xmlns:a16="http://schemas.microsoft.com/office/drawing/2014/main" id="{1B1A059B-2FFA-9873-CD8A-2E6E5C9185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6C7340-1BC9-6630-5E55-059FA3EA4160}"/>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3488288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6A04-0158-8326-EBC9-307E30B291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CAADEB-9651-AFD0-4B4C-46126D2C2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5AF475-BCAA-EBFF-8656-623FC7A5D3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EA0C51-36D5-07FF-0E5B-2C10696D4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E02DCE-6BF7-AE5E-DC6B-D5E28B1B77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475F6B-30A9-BBE8-43E9-D1DF017AA912}"/>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8" name="Footer Placeholder 7">
            <a:extLst>
              <a:ext uri="{FF2B5EF4-FFF2-40B4-BE49-F238E27FC236}">
                <a16:creationId xmlns:a16="http://schemas.microsoft.com/office/drawing/2014/main" id="{35AFD3E2-4BBD-097A-82E8-C1CA87F07A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26BEE8-244F-62A8-E343-1A1F167E607B}"/>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251555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7A1E-D79F-7BCA-1BA8-077DE2FE13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7BD1FB-A05C-ED72-1F65-FF39B6B25E67}"/>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4" name="Footer Placeholder 3">
            <a:extLst>
              <a:ext uri="{FF2B5EF4-FFF2-40B4-BE49-F238E27FC236}">
                <a16:creationId xmlns:a16="http://schemas.microsoft.com/office/drawing/2014/main" id="{7E376C62-31F3-E367-2515-B860B9C054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477524-06FE-2109-4229-CDE36D44C7AA}"/>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99353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53F1B-D1A1-0A04-B2E8-632E826C8792}"/>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3" name="Footer Placeholder 2">
            <a:extLst>
              <a:ext uri="{FF2B5EF4-FFF2-40B4-BE49-F238E27FC236}">
                <a16:creationId xmlns:a16="http://schemas.microsoft.com/office/drawing/2014/main" id="{0F391892-EC39-E3A5-82F5-E36756EC58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ECEEA7-4B37-3F4B-D16D-3437CB0A00FC}"/>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416985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1830-860B-AAEF-B8E1-0DEF89CB3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34F7B4-A5D2-B608-8DE1-E5716137B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9E04ED-074F-6342-21E8-F9B626ACD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807FE-85F7-6A59-91D2-34289701C91F}"/>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6" name="Footer Placeholder 5">
            <a:extLst>
              <a:ext uri="{FF2B5EF4-FFF2-40B4-BE49-F238E27FC236}">
                <a16:creationId xmlns:a16="http://schemas.microsoft.com/office/drawing/2014/main" id="{3133B2EB-1786-8705-4390-FB928FF68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078FD-B513-7E24-2FA1-413E0917D534}"/>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9902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5A964-3880-14A0-9715-A34D9C297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4ABB38-F16E-2367-6745-3C54047B5A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DA8C0C-6F4E-DB4C-EADA-ACA5CF70E4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AC979-4B1B-4100-E6AA-5171D1768BDB}"/>
              </a:ext>
            </a:extLst>
          </p:cNvPr>
          <p:cNvSpPr>
            <a:spLocks noGrp="1"/>
          </p:cNvSpPr>
          <p:nvPr>
            <p:ph type="dt" sz="half" idx="10"/>
          </p:nvPr>
        </p:nvSpPr>
        <p:spPr/>
        <p:txBody>
          <a:bodyPr/>
          <a:lstStyle/>
          <a:p>
            <a:fld id="{1D076015-6E05-4DC1-951A-5A5CB95EDF32}" type="datetimeFigureOut">
              <a:rPr lang="en-IN" smtClean="0"/>
              <a:t>14-12-2023</a:t>
            </a:fld>
            <a:endParaRPr lang="en-IN"/>
          </a:p>
        </p:txBody>
      </p:sp>
      <p:sp>
        <p:nvSpPr>
          <p:cNvPr id="6" name="Footer Placeholder 5">
            <a:extLst>
              <a:ext uri="{FF2B5EF4-FFF2-40B4-BE49-F238E27FC236}">
                <a16:creationId xmlns:a16="http://schemas.microsoft.com/office/drawing/2014/main" id="{D75864BF-BBFB-2668-F1FF-9754F5887C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327B11-B460-07F4-0565-51EABF0255F9}"/>
              </a:ext>
            </a:extLst>
          </p:cNvPr>
          <p:cNvSpPr>
            <a:spLocks noGrp="1"/>
          </p:cNvSpPr>
          <p:nvPr>
            <p:ph type="sldNum" sz="quarter" idx="12"/>
          </p:nvPr>
        </p:nvSpPr>
        <p:spPr/>
        <p:txBody>
          <a:bodyPr/>
          <a:lstStyle/>
          <a:p>
            <a:fld id="{EF282D1B-A759-4136-A709-8E474EF16990}" type="slidenum">
              <a:rPr lang="en-IN" smtClean="0"/>
              <a:t>‹#›</a:t>
            </a:fld>
            <a:endParaRPr lang="en-IN"/>
          </a:p>
        </p:txBody>
      </p:sp>
    </p:spTree>
    <p:extLst>
      <p:ext uri="{BB962C8B-B14F-4D97-AF65-F5344CB8AC3E}">
        <p14:creationId xmlns:p14="http://schemas.microsoft.com/office/powerpoint/2010/main" val="73010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400C0-34EA-6275-CE0F-8DAA5BBAD9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D8629C-D12C-470A-C5E0-2DD43421A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B68B4-3288-FDC0-A531-9359BA446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76015-6E05-4DC1-951A-5A5CB95EDF32}" type="datetimeFigureOut">
              <a:rPr lang="en-IN" smtClean="0"/>
              <a:t>14-12-2023</a:t>
            </a:fld>
            <a:endParaRPr lang="en-IN"/>
          </a:p>
        </p:txBody>
      </p:sp>
      <p:sp>
        <p:nvSpPr>
          <p:cNvPr id="5" name="Footer Placeholder 4">
            <a:extLst>
              <a:ext uri="{FF2B5EF4-FFF2-40B4-BE49-F238E27FC236}">
                <a16:creationId xmlns:a16="http://schemas.microsoft.com/office/drawing/2014/main" id="{8D436029-CAFD-AD8D-14AA-E4E307195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581DCD-1269-FB56-36CF-D4A3EACFC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2D1B-A759-4136-A709-8E474EF16990}" type="slidenum">
              <a:rPr lang="en-IN" smtClean="0"/>
              <a:t>‹#›</a:t>
            </a:fld>
            <a:endParaRPr lang="en-IN"/>
          </a:p>
        </p:txBody>
      </p:sp>
    </p:spTree>
    <p:extLst>
      <p:ext uri="{BB962C8B-B14F-4D97-AF65-F5344CB8AC3E}">
        <p14:creationId xmlns:p14="http://schemas.microsoft.com/office/powerpoint/2010/main" val="2967857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7583D-B638-4ACB-9FDB-91CEC8B28DEA}" type="datetime1">
              <a:rPr lang="en-US" smtClean="0"/>
              <a:t>12/14/2023</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E345D-6FE0-4977-A3DF-5875ED8E59A8}" type="slidenum">
              <a:rPr lang="en-US" smtClean="0"/>
              <a:t>‹#›</a:t>
            </a:fld>
            <a:endParaRPr lang="en-US"/>
          </a:p>
        </p:txBody>
      </p:sp>
    </p:spTree>
    <p:extLst>
      <p:ext uri="{BB962C8B-B14F-4D97-AF65-F5344CB8AC3E}">
        <p14:creationId xmlns:p14="http://schemas.microsoft.com/office/powerpoint/2010/main" val="144732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
        <p:nvSpPr>
          <p:cNvPr id="5" name="Slide Number Placeholder 4"/>
          <p:cNvSpPr>
            <a:spLocks noGrp="1"/>
          </p:cNvSpPr>
          <p:nvPr>
            <p:ph type="sldNum" sz="quarter" idx="12"/>
          </p:nvPr>
        </p:nvSpPr>
        <p:spPr/>
        <p:txBody>
          <a:bodyPr/>
          <a:lstStyle/>
          <a:p>
            <a:fld id="{707E345D-6FE0-4977-A3DF-5875ED8E59A8}" type="slidenum">
              <a:rPr lang="en-US" smtClean="0"/>
              <a:t>1</a:t>
            </a:fld>
            <a:endParaRPr lang="en-US"/>
          </a:p>
        </p:txBody>
      </p:sp>
      <p:pic>
        <p:nvPicPr>
          <p:cNvPr id="6" name="Picture 5"/>
          <p:cNvPicPr>
            <a:picLocks noChangeAspect="1"/>
          </p:cNvPicPr>
          <p:nvPr/>
        </p:nvPicPr>
        <p:blipFill>
          <a:blip r:embed="rId2"/>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C5494776-714D-6A40-092A-13EF6A0E81D3}"/>
              </a:ext>
            </a:extLst>
          </p:cNvPr>
          <p:cNvSpPr/>
          <p:nvPr/>
        </p:nvSpPr>
        <p:spPr>
          <a:xfrm>
            <a:off x="5197151" y="3255962"/>
            <a:ext cx="6785052" cy="672226"/>
          </a:xfrm>
          <a:prstGeom prst="rect">
            <a:avLst/>
          </a:prstGeom>
          <a:solidFill>
            <a:srgbClr val="211D71"/>
          </a:solidFill>
          <a:ln>
            <a:solidFill>
              <a:srgbClr val="211D7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451122" y="2762865"/>
            <a:ext cx="8531081" cy="1929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Introduction to Data Science </a:t>
            </a:r>
          </a:p>
          <a:p>
            <a:pPr algn="ctr"/>
            <a:r>
              <a:rPr lang="en-US" sz="3000" b="1" dirty="0">
                <a:latin typeface="Arial" panose="020B0604020202020204" pitchFamily="34" charset="0"/>
                <a:cs typeface="Arial" panose="020B0604020202020204" pitchFamily="34" charset="0"/>
              </a:rPr>
              <a:t>(S1-23_DSECLZG532)</a:t>
            </a:r>
          </a:p>
          <a:p>
            <a:pPr algn="ctr"/>
            <a:r>
              <a:rPr lang="en-US" sz="3000" b="1" dirty="0">
                <a:latin typeface="Arial" panose="020B0604020202020204" pitchFamily="34" charset="0"/>
                <a:cs typeface="Arial" panose="020B0604020202020204" pitchFamily="34" charset="0"/>
              </a:rPr>
              <a:t>Webinar 1 </a:t>
            </a:r>
          </a:p>
          <a:p>
            <a:pPr algn="ctr"/>
            <a:r>
              <a:rPr lang="en-US" sz="3000" b="1" dirty="0">
                <a:latin typeface="Arial" panose="020B0604020202020204" pitchFamily="34" charset="0"/>
                <a:cs typeface="Arial" panose="020B0604020202020204" pitchFamily="34" charset="0"/>
              </a:rPr>
              <a:t>Python Basics &amp; Data Pre-processing</a:t>
            </a:r>
            <a:endParaRPr lang="en-IN" sz="3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23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1.3 Operators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457200" lvl="1" indent="0" algn="just">
              <a:lnSpc>
                <a:spcPct val="100000"/>
              </a:lnSpc>
              <a:spcBef>
                <a:spcPts val="600"/>
              </a:spcBef>
              <a:buNone/>
            </a:pPr>
            <a:r>
              <a:rPr lang="en-US" b="1" dirty="0">
                <a:latin typeface="Times New Roman" panose="02020603050405020304" pitchFamily="18" charset="0"/>
                <a:cs typeface="Times New Roman" panose="02020603050405020304" pitchFamily="18" charset="0"/>
              </a:rPr>
              <a:t>Comparison operators</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6C03391-6D6A-2346-397B-294405CF1DD7}"/>
              </a:ext>
            </a:extLst>
          </p:cNvPr>
          <p:cNvPicPr>
            <a:picLocks noChangeAspect="1"/>
          </p:cNvPicPr>
          <p:nvPr/>
        </p:nvPicPr>
        <p:blipFill>
          <a:blip r:embed="rId2"/>
          <a:stretch>
            <a:fillRect/>
          </a:stretch>
        </p:blipFill>
        <p:spPr>
          <a:xfrm>
            <a:off x="1467321" y="2223443"/>
            <a:ext cx="8935743" cy="3784066"/>
          </a:xfrm>
          <a:prstGeom prst="rect">
            <a:avLst/>
          </a:prstGeom>
        </p:spPr>
      </p:pic>
    </p:spTree>
    <p:extLst>
      <p:ext uri="{BB962C8B-B14F-4D97-AF65-F5344CB8AC3E}">
        <p14:creationId xmlns:p14="http://schemas.microsoft.com/office/powerpoint/2010/main" val="320328546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pic>
        <p:nvPicPr>
          <p:cNvPr id="5" name="Picture 4">
            <a:extLst>
              <a:ext uri="{FF2B5EF4-FFF2-40B4-BE49-F238E27FC236}">
                <a16:creationId xmlns:a16="http://schemas.microsoft.com/office/drawing/2014/main" id="{51BFA4DF-DE20-C411-603F-DDE91D5B6B5F}"/>
              </a:ext>
            </a:extLst>
          </p:cNvPr>
          <p:cNvPicPr>
            <a:picLocks noChangeAspect="1"/>
          </p:cNvPicPr>
          <p:nvPr/>
        </p:nvPicPr>
        <p:blipFill>
          <a:blip r:embed="rId2"/>
          <a:stretch>
            <a:fillRect/>
          </a:stretch>
        </p:blipFill>
        <p:spPr>
          <a:xfrm>
            <a:off x="2283664" y="1562955"/>
            <a:ext cx="7270110" cy="4793395"/>
          </a:xfrm>
          <a:prstGeom prst="rect">
            <a:avLst/>
          </a:prstGeom>
        </p:spPr>
      </p:pic>
    </p:spTree>
    <p:extLst>
      <p:ext uri="{BB962C8B-B14F-4D97-AF65-F5344CB8AC3E}">
        <p14:creationId xmlns:p14="http://schemas.microsoft.com/office/powerpoint/2010/main" val="29344891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scale the data</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Import packages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from </a:t>
            </a:r>
            <a:r>
              <a:rPr lang="en-US" sz="2400" dirty="0" err="1">
                <a:latin typeface="Times New Roman" panose="02020603050405020304" pitchFamily="18" charset="0"/>
                <a:cs typeface="Times New Roman" panose="02020603050405020304" pitchFamily="18" charset="0"/>
              </a:rPr>
              <a:t>sklearn</a:t>
            </a:r>
            <a:r>
              <a:rPr lang="en-US" sz="2400" dirty="0">
                <a:latin typeface="Times New Roman" panose="02020603050405020304" pitchFamily="18" charset="0"/>
                <a:cs typeface="Times New Roman" panose="02020603050405020304" pitchFamily="18" charset="0"/>
              </a:rPr>
              <a:t> import preprocessing</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min_max_scaler</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preprocessing.MinMaxScaler</a:t>
            </a:r>
            <a:r>
              <a:rPr lang="en-US" sz="24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t>
            </a:r>
            <a:r>
              <a:rPr lang="en-US" sz="2400" dirty="0" err="1">
                <a:latin typeface="Times New Roman" panose="02020603050405020304" pitchFamily="18" charset="0"/>
                <a:cs typeface="Times New Roman" panose="02020603050405020304" pitchFamily="18" charset="0"/>
              </a:rPr>
              <a:t>sms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mms","calls","charges","coverage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min_max_scaler.fit_transform</a:t>
            </a:r>
            <a:r>
              <a:rPr lang="en-US" sz="2400" dirty="0">
                <a:latin typeface="Times New Roman" panose="02020603050405020304" pitchFamily="18" charset="0"/>
                <a:cs typeface="Times New Roman" panose="02020603050405020304" pitchFamily="18" charset="0"/>
              </a:rPr>
              <a:t>(churn[["</a:t>
            </a:r>
            <a:r>
              <a:rPr lang="en-US" sz="2400" dirty="0" err="1">
                <a:latin typeface="Times New Roman" panose="02020603050405020304" pitchFamily="18" charset="0"/>
                <a:cs typeface="Times New Roman" panose="02020603050405020304" pitchFamily="18" charset="0"/>
              </a:rPr>
              <a:t>sms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mms","calls","charges","coverage</a:t>
            </a:r>
            <a:r>
              <a:rPr lang="en-US" sz="24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churn.head</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417891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pic>
        <p:nvPicPr>
          <p:cNvPr id="3" name="Picture 2">
            <a:extLst>
              <a:ext uri="{FF2B5EF4-FFF2-40B4-BE49-F238E27FC236}">
                <a16:creationId xmlns:a16="http://schemas.microsoft.com/office/drawing/2014/main" id="{F3FCBA26-47C9-A2ED-6EC0-4CFDD41010EF}"/>
              </a:ext>
            </a:extLst>
          </p:cNvPr>
          <p:cNvPicPr>
            <a:picLocks noChangeAspect="1"/>
          </p:cNvPicPr>
          <p:nvPr/>
        </p:nvPicPr>
        <p:blipFill>
          <a:blip r:embed="rId2"/>
          <a:stretch>
            <a:fillRect/>
          </a:stretch>
        </p:blipFill>
        <p:spPr>
          <a:xfrm>
            <a:off x="1508362" y="1950592"/>
            <a:ext cx="9175275" cy="2956816"/>
          </a:xfrm>
          <a:prstGeom prst="rect">
            <a:avLst/>
          </a:prstGeom>
        </p:spPr>
      </p:pic>
    </p:spTree>
    <p:extLst>
      <p:ext uri="{BB962C8B-B14F-4D97-AF65-F5344CB8AC3E}">
        <p14:creationId xmlns:p14="http://schemas.microsoft.com/office/powerpoint/2010/main" val="14462551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Content Placeholder 2">
            <a:extLst>
              <a:ext uri="{FF2B5EF4-FFF2-40B4-BE49-F238E27FC236}">
                <a16:creationId xmlns:a16="http://schemas.microsoft.com/office/drawing/2014/main" id="{19F8C2A7-14E9-7EA2-5DA9-8618075C87A1}"/>
              </a:ext>
            </a:extLst>
          </p:cNvPr>
          <p:cNvSpPr>
            <a:spLocks noGrp="1" noEditPoints="1"/>
          </p:cNvSpPr>
          <p:nvPr>
            <p:ph idx="1"/>
          </p:nvPr>
        </p:nvSpPr>
        <p:spPr>
          <a:xfrm>
            <a:off x="838200" y="1476548"/>
            <a:ext cx="10515600" cy="4711957"/>
          </a:xfrm>
          <a:prstGeom prst="rect">
            <a:avLst/>
          </a:prstGeom>
        </p:spPr>
        <p:txBody>
          <a:bodyPr anchor="ctr" anchorCtr="0">
            <a:noAutofit/>
          </a:bodyPr>
          <a:lstStyle/>
          <a:p>
            <a:pPr marL="0" indent="0" algn="ctr">
              <a:lnSpc>
                <a:spcPct val="100000"/>
              </a:lnSpc>
              <a:spcBef>
                <a:spcPts val="600"/>
              </a:spcBef>
              <a:buNone/>
            </a:pPr>
            <a:r>
              <a:rPr lang="en-US" sz="11500" dirty="0">
                <a:latin typeface="Lucida Calligraphy" panose="03010101010101010101" pitchFamily="66" charset="0"/>
                <a:cs typeface="Times New Roman" panose="02020603050405020304" pitchFamily="18" charset="0"/>
              </a:rPr>
              <a:t>Thank you</a:t>
            </a:r>
          </a:p>
        </p:txBody>
      </p:sp>
    </p:spTree>
    <p:extLst>
      <p:ext uri="{BB962C8B-B14F-4D97-AF65-F5344CB8AC3E}">
        <p14:creationId xmlns:p14="http://schemas.microsoft.com/office/powerpoint/2010/main" val="120651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1.3 Operators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457200" lvl="1" indent="0" algn="just">
              <a:lnSpc>
                <a:spcPct val="100000"/>
              </a:lnSpc>
              <a:spcBef>
                <a:spcPts val="600"/>
              </a:spcBef>
              <a:buNone/>
            </a:pPr>
            <a:r>
              <a:rPr lang="en-US" b="1" dirty="0">
                <a:latin typeface="Times New Roman" panose="02020603050405020304" pitchFamily="18" charset="0"/>
                <a:cs typeface="Times New Roman" panose="02020603050405020304" pitchFamily="18" charset="0"/>
              </a:rPr>
              <a:t>Logical operators</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D5EB49B-A52A-965D-C5C1-86BD617B29D5}"/>
              </a:ext>
            </a:extLst>
          </p:cNvPr>
          <p:cNvPicPr>
            <a:picLocks noChangeAspect="1"/>
          </p:cNvPicPr>
          <p:nvPr/>
        </p:nvPicPr>
        <p:blipFill>
          <a:blip r:embed="rId2"/>
          <a:stretch>
            <a:fillRect/>
          </a:stretch>
        </p:blipFill>
        <p:spPr>
          <a:xfrm>
            <a:off x="459256" y="2370755"/>
            <a:ext cx="11273488" cy="2597268"/>
          </a:xfrm>
          <a:prstGeom prst="rect">
            <a:avLst/>
          </a:prstGeom>
        </p:spPr>
      </p:pic>
    </p:spTree>
    <p:extLst>
      <p:ext uri="{BB962C8B-B14F-4D97-AF65-F5344CB8AC3E}">
        <p14:creationId xmlns:p14="http://schemas.microsoft.com/office/powerpoint/2010/main" val="4274755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1.3 Operators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457200" lvl="1" indent="0" algn="just">
              <a:lnSpc>
                <a:spcPct val="100000"/>
              </a:lnSpc>
              <a:spcBef>
                <a:spcPts val="600"/>
              </a:spcBef>
              <a:buNone/>
            </a:pPr>
            <a:r>
              <a:rPr lang="en-US" b="1" dirty="0">
                <a:latin typeface="Times New Roman" panose="02020603050405020304" pitchFamily="18" charset="0"/>
                <a:cs typeface="Times New Roman" panose="02020603050405020304" pitchFamily="18" charset="0"/>
              </a:rPr>
              <a:t>Identity operators</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52F3F31-04F5-80E0-A91E-EB0C022EDC66}"/>
              </a:ext>
            </a:extLst>
          </p:cNvPr>
          <p:cNvPicPr>
            <a:picLocks noChangeAspect="1"/>
          </p:cNvPicPr>
          <p:nvPr/>
        </p:nvPicPr>
        <p:blipFill>
          <a:blip r:embed="rId2"/>
          <a:stretch>
            <a:fillRect/>
          </a:stretch>
        </p:blipFill>
        <p:spPr>
          <a:xfrm>
            <a:off x="1273568" y="2369852"/>
            <a:ext cx="10208051" cy="2644599"/>
          </a:xfrm>
          <a:prstGeom prst="rect">
            <a:avLst/>
          </a:prstGeom>
        </p:spPr>
      </p:pic>
    </p:spTree>
    <p:extLst>
      <p:ext uri="{BB962C8B-B14F-4D97-AF65-F5344CB8AC3E}">
        <p14:creationId xmlns:p14="http://schemas.microsoft.com/office/powerpoint/2010/main" val="3602949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1.3 Operators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457200" lvl="1" indent="0" algn="just">
              <a:lnSpc>
                <a:spcPct val="100000"/>
              </a:lnSpc>
              <a:spcBef>
                <a:spcPts val="600"/>
              </a:spcBef>
              <a:buNone/>
            </a:pPr>
            <a:r>
              <a:rPr lang="en-US" b="1" dirty="0">
                <a:latin typeface="Times New Roman" panose="02020603050405020304" pitchFamily="18" charset="0"/>
                <a:cs typeface="Times New Roman" panose="02020603050405020304" pitchFamily="18" charset="0"/>
              </a:rPr>
              <a:t>Membership operators</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A16E42D-0774-3266-437A-1637542D9F00}"/>
              </a:ext>
            </a:extLst>
          </p:cNvPr>
          <p:cNvPicPr>
            <a:picLocks noChangeAspect="1"/>
          </p:cNvPicPr>
          <p:nvPr/>
        </p:nvPicPr>
        <p:blipFill>
          <a:blip r:embed="rId2"/>
          <a:stretch>
            <a:fillRect/>
          </a:stretch>
        </p:blipFill>
        <p:spPr>
          <a:xfrm>
            <a:off x="1479691" y="2271539"/>
            <a:ext cx="8469178" cy="2831404"/>
          </a:xfrm>
          <a:prstGeom prst="rect">
            <a:avLst/>
          </a:prstGeom>
        </p:spPr>
      </p:pic>
    </p:spTree>
    <p:extLst>
      <p:ext uri="{BB962C8B-B14F-4D97-AF65-F5344CB8AC3E}">
        <p14:creationId xmlns:p14="http://schemas.microsoft.com/office/powerpoint/2010/main" val="299262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1.3 Operators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457200" lvl="1" indent="0" algn="just">
              <a:lnSpc>
                <a:spcPct val="100000"/>
              </a:lnSpc>
              <a:spcBef>
                <a:spcPts val="600"/>
              </a:spcBef>
              <a:buNone/>
            </a:pPr>
            <a:r>
              <a:rPr lang="en-US" b="1" dirty="0">
                <a:latin typeface="Times New Roman" panose="02020603050405020304" pitchFamily="18" charset="0"/>
                <a:cs typeface="Times New Roman" panose="02020603050405020304" pitchFamily="18" charset="0"/>
              </a:rPr>
              <a:t>Bitwise operators</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1791E0D-F4C1-1D2D-243B-D21445351322}"/>
              </a:ext>
            </a:extLst>
          </p:cNvPr>
          <p:cNvPicPr>
            <a:picLocks noChangeAspect="1"/>
          </p:cNvPicPr>
          <p:nvPr/>
        </p:nvPicPr>
        <p:blipFill>
          <a:blip r:embed="rId2"/>
          <a:stretch>
            <a:fillRect/>
          </a:stretch>
        </p:blipFill>
        <p:spPr>
          <a:xfrm>
            <a:off x="1327783" y="2144438"/>
            <a:ext cx="8559950" cy="4032525"/>
          </a:xfrm>
          <a:prstGeom prst="rect">
            <a:avLst/>
          </a:prstGeom>
        </p:spPr>
      </p:pic>
    </p:spTree>
    <p:extLst>
      <p:ext uri="{BB962C8B-B14F-4D97-AF65-F5344CB8AC3E}">
        <p14:creationId xmlns:p14="http://schemas.microsoft.com/office/powerpoint/2010/main" val="50218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1.3 Operators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457200" lvl="1" indent="0" algn="just">
              <a:lnSpc>
                <a:spcPct val="100000"/>
              </a:lnSpc>
              <a:spcBef>
                <a:spcPts val="600"/>
              </a:spcBef>
              <a:buNone/>
            </a:pPr>
            <a:r>
              <a:rPr lang="en-US" b="1" dirty="0">
                <a:latin typeface="Times New Roman" panose="02020603050405020304" pitchFamily="18" charset="0"/>
                <a:cs typeface="Times New Roman" panose="02020603050405020304" pitchFamily="18" charset="0"/>
              </a:rPr>
              <a:t>Operator precedence</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6A9ECE-5EAC-1F3F-BE68-0FB1C28C27E5}"/>
              </a:ext>
            </a:extLst>
          </p:cNvPr>
          <p:cNvPicPr>
            <a:picLocks noChangeAspect="1"/>
          </p:cNvPicPr>
          <p:nvPr/>
        </p:nvPicPr>
        <p:blipFill>
          <a:blip r:embed="rId2"/>
          <a:stretch>
            <a:fillRect/>
          </a:stretch>
        </p:blipFill>
        <p:spPr>
          <a:xfrm>
            <a:off x="3027085" y="1936954"/>
            <a:ext cx="5389328" cy="4702322"/>
          </a:xfrm>
          <a:prstGeom prst="rect">
            <a:avLst/>
          </a:prstGeom>
        </p:spPr>
      </p:pic>
    </p:spTree>
    <p:extLst>
      <p:ext uri="{BB962C8B-B14F-4D97-AF65-F5344CB8AC3E}">
        <p14:creationId xmlns:p14="http://schemas.microsoft.com/office/powerpoint/2010/main" val="3077315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Conditional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if condition</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The if statement allows to execute a block of code if a certain condition is true. </a:t>
            </a:r>
          </a:p>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Syntax</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if condition:</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 code to execute if condition is true</a:t>
            </a:r>
          </a:p>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Example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num = 5</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if num &gt; 0: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print("The number is positive.")</a:t>
            </a:r>
          </a:p>
        </p:txBody>
      </p:sp>
    </p:spTree>
    <p:extLst>
      <p:ext uri="{BB962C8B-B14F-4D97-AF65-F5344CB8AC3E}">
        <p14:creationId xmlns:p14="http://schemas.microsoft.com/office/powerpoint/2010/main" val="128611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Conditional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287594" y="1476548"/>
            <a:ext cx="10515600" cy="4711957"/>
          </a:xfrm>
          <a:prstGeom prst="rect">
            <a:avLst/>
          </a:prstGeom>
        </p:spPr>
        <p:txBody>
          <a:bodyPr>
            <a:no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else statement</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The else statement allows to execute a different block of code if the if condition is False. </a:t>
            </a:r>
          </a:p>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Syntax</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if condition:</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 code to execute if condition is true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else: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 code to execute if condition is false</a:t>
            </a:r>
          </a:p>
        </p:txBody>
      </p:sp>
      <p:sp>
        <p:nvSpPr>
          <p:cNvPr id="11" name="TextBox 10">
            <a:extLst>
              <a:ext uri="{FF2B5EF4-FFF2-40B4-BE49-F238E27FC236}">
                <a16:creationId xmlns:a16="http://schemas.microsoft.com/office/drawing/2014/main" id="{958FF229-1035-FE72-3DEB-8064FFC42DF2}"/>
              </a:ext>
            </a:extLst>
          </p:cNvPr>
          <p:cNvSpPr txBox="1"/>
          <p:nvPr/>
        </p:nvSpPr>
        <p:spPr>
          <a:xfrm>
            <a:off x="6744842" y="2706574"/>
            <a:ext cx="6110748" cy="2877711"/>
          </a:xfrm>
          <a:prstGeom prst="rect">
            <a:avLst/>
          </a:prstGeom>
          <a:noFill/>
        </p:spPr>
        <p:txBody>
          <a:bodyPr wrap="square">
            <a:sp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Example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num = -5</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if num &gt; 0:</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print("The number is positive.")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else: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print("The number is negative.")</a:t>
            </a:r>
          </a:p>
        </p:txBody>
      </p:sp>
    </p:spTree>
    <p:extLst>
      <p:ext uri="{BB962C8B-B14F-4D97-AF65-F5344CB8AC3E}">
        <p14:creationId xmlns:p14="http://schemas.microsoft.com/office/powerpoint/2010/main" val="2440862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Conditional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b="1" dirty="0" err="1">
                <a:latin typeface="Times New Roman" panose="02020603050405020304" pitchFamily="18" charset="0"/>
                <a:cs typeface="Times New Roman" panose="02020603050405020304" pitchFamily="18" charset="0"/>
              </a:rPr>
              <a:t>elif</a:t>
            </a:r>
            <a:r>
              <a:rPr lang="en-US" sz="2600" b="1" dirty="0">
                <a:latin typeface="Times New Roman" panose="02020603050405020304" pitchFamily="18" charset="0"/>
                <a:cs typeface="Times New Roman" panose="02020603050405020304" pitchFamily="18" charset="0"/>
              </a:rPr>
              <a:t> statement</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The </a:t>
            </a:r>
            <a:r>
              <a:rPr lang="en-US" sz="2600" dirty="0" err="1">
                <a:latin typeface="Times New Roman" panose="02020603050405020304" pitchFamily="18" charset="0"/>
                <a:cs typeface="Times New Roman" panose="02020603050405020304" pitchFamily="18" charset="0"/>
              </a:rPr>
              <a:t>elif</a:t>
            </a:r>
            <a:r>
              <a:rPr lang="en-US" sz="2600" dirty="0">
                <a:latin typeface="Times New Roman" panose="02020603050405020304" pitchFamily="18" charset="0"/>
                <a:cs typeface="Times New Roman" panose="02020603050405020304" pitchFamily="18" charset="0"/>
              </a:rPr>
              <a:t> statement allows to check multiple conditions in sequence, and execute different code blocks depending on which condition is true.</a:t>
            </a:r>
          </a:p>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Syntax</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if condition1:</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    # code to execute if condition1 is true</a:t>
            </a:r>
          </a:p>
          <a:p>
            <a:pPr marL="0" indent="0" algn="just">
              <a:lnSpc>
                <a:spcPct val="100000"/>
              </a:lnSpc>
              <a:spcBef>
                <a:spcPts val="600"/>
              </a:spcBef>
              <a:buNone/>
            </a:pPr>
            <a:r>
              <a:rPr lang="en-US" sz="2200" dirty="0" err="1">
                <a:latin typeface="Times New Roman" panose="02020603050405020304" pitchFamily="18" charset="0"/>
                <a:cs typeface="Times New Roman" panose="02020603050405020304" pitchFamily="18" charset="0"/>
              </a:rPr>
              <a:t>elif</a:t>
            </a:r>
            <a:r>
              <a:rPr lang="en-US" sz="2200" dirty="0">
                <a:latin typeface="Times New Roman" panose="02020603050405020304" pitchFamily="18" charset="0"/>
                <a:cs typeface="Times New Roman" panose="02020603050405020304" pitchFamily="18" charset="0"/>
              </a:rPr>
              <a:t> condition2:</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    # code to execute if condition1 is false and condition2 is true</a:t>
            </a:r>
          </a:p>
          <a:p>
            <a:pPr marL="0" indent="0" algn="just">
              <a:lnSpc>
                <a:spcPct val="100000"/>
              </a:lnSpc>
              <a:spcBef>
                <a:spcPts val="600"/>
              </a:spcBef>
              <a:buNone/>
            </a:pPr>
            <a:r>
              <a:rPr lang="en-US" sz="2200" dirty="0" err="1">
                <a:latin typeface="Times New Roman" panose="02020603050405020304" pitchFamily="18" charset="0"/>
                <a:cs typeface="Times New Roman" panose="02020603050405020304" pitchFamily="18" charset="0"/>
              </a:rPr>
              <a:t>elif</a:t>
            </a:r>
            <a:r>
              <a:rPr lang="en-US" sz="2200" dirty="0">
                <a:latin typeface="Times New Roman" panose="02020603050405020304" pitchFamily="18" charset="0"/>
                <a:cs typeface="Times New Roman" panose="02020603050405020304" pitchFamily="18" charset="0"/>
              </a:rPr>
              <a:t> condition3:</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    # code to execute if condition1 and condition2 are false, and condition3 is true</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else:</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    # code to execute if all conditions are false</a:t>
            </a:r>
          </a:p>
        </p:txBody>
      </p:sp>
    </p:spTree>
    <p:extLst>
      <p:ext uri="{BB962C8B-B14F-4D97-AF65-F5344CB8AC3E}">
        <p14:creationId xmlns:p14="http://schemas.microsoft.com/office/powerpoint/2010/main" val="180204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Conditional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55174"/>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score = 85</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if score &gt;= 90:</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grade = "A"</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elif</a:t>
            </a:r>
            <a:r>
              <a:rPr lang="en-US" sz="2400" dirty="0">
                <a:latin typeface="Times New Roman" panose="02020603050405020304" pitchFamily="18" charset="0"/>
                <a:cs typeface="Times New Roman" panose="02020603050405020304" pitchFamily="18" charset="0"/>
              </a:rPr>
              <a:t> score &gt;= 80:</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grade = "B"</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elif</a:t>
            </a:r>
            <a:r>
              <a:rPr lang="en-US" sz="2400" dirty="0">
                <a:latin typeface="Times New Roman" panose="02020603050405020304" pitchFamily="18" charset="0"/>
                <a:cs typeface="Times New Roman" panose="02020603050405020304" pitchFamily="18" charset="0"/>
              </a:rPr>
              <a:t> score &gt;= 70:</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grade = "C"</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elif</a:t>
            </a:r>
            <a:r>
              <a:rPr lang="en-US" sz="2400" dirty="0">
                <a:latin typeface="Times New Roman" panose="02020603050405020304" pitchFamily="18" charset="0"/>
                <a:cs typeface="Times New Roman" panose="02020603050405020304" pitchFamily="18" charset="0"/>
              </a:rPr>
              <a:t> score &gt;= 60:</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grade = "D"</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else: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grade = "F"</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print("Your grade is:", grade)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43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17FC7E77-2A21-478C-BD21-C732DAE02537}" type="slidenum">
              <a:rPr lang="en-US" smtClean="0"/>
              <a:pPr/>
              <a:t>2</a:t>
            </a:fld>
            <a:endParaRPr lang="en-US" dirty="0"/>
          </a:p>
        </p:txBody>
      </p:sp>
      <p:pic>
        <p:nvPicPr>
          <p:cNvPr id="6" name="Picture 5"/>
          <p:cNvPicPr>
            <a:picLocks noChangeAspect="1"/>
          </p:cNvPicPr>
          <p:nvPr/>
        </p:nvPicPr>
        <p:blipFill>
          <a:blip r:embed="rId2"/>
          <a:stretch>
            <a:fillRect/>
          </a:stretch>
        </p:blipFill>
        <p:spPr>
          <a:xfrm>
            <a:off x="0" y="0"/>
            <a:ext cx="12192000" cy="6632154"/>
          </a:xfrm>
          <a:prstGeom prst="rect">
            <a:avLst/>
          </a:prstGeom>
        </p:spPr>
      </p:pic>
      <p:sp>
        <p:nvSpPr>
          <p:cNvPr id="7" name="Rectangle 6"/>
          <p:cNvSpPr/>
          <p:nvPr/>
        </p:nvSpPr>
        <p:spPr>
          <a:xfrm>
            <a:off x="220337" y="5133860"/>
            <a:ext cx="6863509" cy="936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a:solidFill>
                  <a:schemeClr val="tx1"/>
                </a:solidFill>
                <a:latin typeface="Arial" panose="020B0604020202020204" pitchFamily="34" charset="0"/>
                <a:ea typeface="Tahoma" panose="020B0604030504040204" pitchFamily="34" charset="0"/>
                <a:cs typeface="Arial" panose="020B0604020202020204" pitchFamily="34" charset="0"/>
              </a:rPr>
              <a:t>Python Basics</a:t>
            </a:r>
            <a:endParaRPr lang="en-IN" sz="48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666726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Looping</a:t>
              </a:r>
              <a:r>
                <a:rPr lang="en-US" sz="3600" b="1" dirty="0">
                  <a:solidFill>
                    <a:prstClr val="white"/>
                  </a:solidFill>
                  <a:latin typeface="Times New Roman" panose="02020603050405020304" pitchFamily="18" charset="0"/>
                  <a:cs typeface="Times New Roman" panose="02020603050405020304" pitchFamily="18" charset="0"/>
                </a:rPr>
                <a:t>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looping statement contains instructions that continually repeat until a certain condition is reached.</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Looping simplifies complicated problems into smooth ones. It allows programmers to modify the flow of the program so that rather than writing the same code, again and again, programmers are able to repeat the code a finite number of times.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Python programming language provides the two types of loops to handle looping requirements. </a:t>
            </a:r>
          </a:p>
          <a:p>
            <a:pPr lvl="1" algn="just">
              <a:lnSpc>
                <a:spcPct val="100000"/>
              </a:lnSpc>
              <a:spcBef>
                <a:spcPts val="600"/>
              </a:spcBef>
            </a:pPr>
            <a:r>
              <a:rPr lang="en-US" sz="2200" dirty="0">
                <a:latin typeface="Times New Roman" panose="02020603050405020304" pitchFamily="18" charset="0"/>
                <a:cs typeface="Times New Roman" panose="02020603050405020304" pitchFamily="18" charset="0"/>
              </a:rPr>
              <a:t>While loop</a:t>
            </a:r>
          </a:p>
          <a:p>
            <a:pPr lvl="1" algn="just">
              <a:lnSpc>
                <a:spcPct val="100000"/>
              </a:lnSpc>
              <a:spcBef>
                <a:spcPts val="600"/>
              </a:spcBef>
            </a:pPr>
            <a:r>
              <a:rPr lang="en-US" sz="2200" dirty="0">
                <a:latin typeface="Times New Roman" panose="02020603050405020304" pitchFamily="18" charset="0"/>
                <a:cs typeface="Times New Roman" panose="02020603050405020304" pitchFamily="18" charset="0"/>
              </a:rPr>
              <a:t>For loop</a:t>
            </a:r>
          </a:p>
          <a:p>
            <a:pPr marL="354013" indent="-354013" algn="just">
              <a:lnSpc>
                <a:spcPct val="100000"/>
              </a:lnSpc>
              <a:spcBef>
                <a:spcPts val="600"/>
              </a:spcBef>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151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Looping</a:t>
              </a:r>
              <a:r>
                <a:rPr lang="en-US" sz="3600" b="1" dirty="0">
                  <a:solidFill>
                    <a:prstClr val="white"/>
                  </a:solidFill>
                  <a:latin typeface="Times New Roman" panose="02020603050405020304" pitchFamily="18" charset="0"/>
                  <a:cs typeface="Times New Roman" panose="02020603050405020304" pitchFamily="18" charset="0"/>
                </a:rPr>
                <a:t>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While loop</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while loop is to be used in situations where the number of iterations is unknown at first. The block of statements is executed in the while loop until the condition specified in the while loop is satisfied. It is also called a pre-tested loop.</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 Python, the while loop executes the statement or group of statements repeatedly while the given condition is True. And when the condition becomes false, the loop ends and moves to the next statement after the loop.</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Syntax</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While condition:</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statement(s)</a:t>
            </a:r>
          </a:p>
        </p:txBody>
      </p:sp>
    </p:spTree>
    <p:extLst>
      <p:ext uri="{BB962C8B-B14F-4D97-AF65-F5344CB8AC3E}">
        <p14:creationId xmlns:p14="http://schemas.microsoft.com/office/powerpoint/2010/main" val="2793541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Looping</a:t>
              </a:r>
              <a:r>
                <a:rPr lang="en-US" sz="3600" b="1" dirty="0">
                  <a:solidFill>
                    <a:prstClr val="white"/>
                  </a:solidFill>
                  <a:latin typeface="Times New Roman" panose="02020603050405020304" pitchFamily="18" charset="0"/>
                  <a:cs typeface="Times New Roman" panose="02020603050405020304" pitchFamily="18" charset="0"/>
                </a:rPr>
                <a:t>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While loop example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count = 1</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while (count &lt; 5):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print(count, " printed")</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count = count + 1</a:t>
            </a:r>
          </a:p>
        </p:txBody>
      </p:sp>
      <p:pic>
        <p:nvPicPr>
          <p:cNvPr id="3" name="Picture 2">
            <a:extLst>
              <a:ext uri="{FF2B5EF4-FFF2-40B4-BE49-F238E27FC236}">
                <a16:creationId xmlns:a16="http://schemas.microsoft.com/office/drawing/2014/main" id="{FB4E77AB-4874-987F-AE5E-30E63367F386}"/>
              </a:ext>
            </a:extLst>
          </p:cNvPr>
          <p:cNvPicPr>
            <a:picLocks noChangeAspect="1"/>
          </p:cNvPicPr>
          <p:nvPr/>
        </p:nvPicPr>
        <p:blipFill>
          <a:blip r:embed="rId2"/>
          <a:stretch>
            <a:fillRect/>
          </a:stretch>
        </p:blipFill>
        <p:spPr>
          <a:xfrm>
            <a:off x="7773120" y="3820984"/>
            <a:ext cx="4054191" cy="2141406"/>
          </a:xfrm>
          <a:prstGeom prst="rect">
            <a:avLst/>
          </a:prstGeom>
        </p:spPr>
      </p:pic>
    </p:spTree>
    <p:extLst>
      <p:ext uri="{BB962C8B-B14F-4D97-AF65-F5344CB8AC3E}">
        <p14:creationId xmlns:p14="http://schemas.microsoft.com/office/powerpoint/2010/main" val="9239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Looping</a:t>
              </a:r>
              <a:r>
                <a:rPr lang="en-US" sz="3600" b="1" dirty="0">
                  <a:solidFill>
                    <a:prstClr val="white"/>
                  </a:solidFill>
                  <a:latin typeface="Times New Roman" panose="02020603050405020304" pitchFamily="18" charset="0"/>
                  <a:cs typeface="Times New Roman" panose="02020603050405020304" pitchFamily="18" charset="0"/>
                </a:rPr>
                <a:t>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For loop</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for loop is used in the case where a programmer needs to execute a part of the code until the given condition is satisfied. The for loop is also called a pre-tested loop. It is best to use for loop if the number of iterations is known in advance.</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can be used to iterate over a range and iterators.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Syntax</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for variable in sequence: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statements(s)</a:t>
            </a:r>
          </a:p>
          <a:p>
            <a:pPr marL="354013" indent="-354013" algn="just">
              <a:lnSpc>
                <a:spcPct val="100000"/>
              </a:lnSpc>
              <a:spcBef>
                <a:spcPts val="600"/>
              </a:spcBef>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47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Looping</a:t>
              </a:r>
              <a:r>
                <a:rPr lang="en-US" sz="3600" b="1" dirty="0">
                  <a:solidFill>
                    <a:prstClr val="white"/>
                  </a:solidFill>
                  <a:latin typeface="Times New Roman" panose="02020603050405020304" pitchFamily="18" charset="0"/>
                  <a:cs typeface="Times New Roman" panose="02020603050405020304" pitchFamily="18" charset="0"/>
                </a:rPr>
                <a:t>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For loop example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n = 4</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for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in range(1, n):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print(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0311F68-8D3A-A764-789F-4D23C76792AD}"/>
              </a:ext>
            </a:extLst>
          </p:cNvPr>
          <p:cNvPicPr>
            <a:picLocks noChangeAspect="1"/>
          </p:cNvPicPr>
          <p:nvPr/>
        </p:nvPicPr>
        <p:blipFill>
          <a:blip r:embed="rId2"/>
          <a:stretch>
            <a:fillRect/>
          </a:stretch>
        </p:blipFill>
        <p:spPr>
          <a:xfrm>
            <a:off x="8610600" y="3820984"/>
            <a:ext cx="3017782" cy="2141406"/>
          </a:xfrm>
          <a:prstGeom prst="rect">
            <a:avLst/>
          </a:prstGeom>
        </p:spPr>
      </p:pic>
    </p:spTree>
    <p:extLst>
      <p:ext uri="{BB962C8B-B14F-4D97-AF65-F5344CB8AC3E}">
        <p14:creationId xmlns:p14="http://schemas.microsoft.com/office/powerpoint/2010/main" val="1058369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Branching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Branching statements in Python are used to change the normal flow of execution based on some condition.</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Python provides three branching statements break, continue and return.</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 Python pass also a branching statement, but it is a null statement.</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return branching statement is used to explicitly return from a method.</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break branching statement is used to break the loop and transfer control to the line immediately outside of the loop.</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continue branching statement is used to escape current execution and transfers control back to the start of the loop.</a:t>
            </a:r>
          </a:p>
        </p:txBody>
      </p:sp>
    </p:spTree>
    <p:extLst>
      <p:ext uri="{BB962C8B-B14F-4D97-AF65-F5344CB8AC3E}">
        <p14:creationId xmlns:p14="http://schemas.microsoft.com/office/powerpoint/2010/main" val="1092788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Branching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 break Statement Example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for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in range(1, 10):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if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4: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break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print(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9F6E1A3-7076-CFD3-97B0-1DFF93DEC807}"/>
              </a:ext>
            </a:extLst>
          </p:cNvPr>
          <p:cNvPicPr>
            <a:picLocks noChangeAspect="1"/>
          </p:cNvPicPr>
          <p:nvPr/>
        </p:nvPicPr>
        <p:blipFill>
          <a:blip r:embed="rId2"/>
          <a:stretch>
            <a:fillRect/>
          </a:stretch>
        </p:blipFill>
        <p:spPr>
          <a:xfrm>
            <a:off x="8397102" y="3967855"/>
            <a:ext cx="3170195" cy="1981372"/>
          </a:xfrm>
          <a:prstGeom prst="rect">
            <a:avLst/>
          </a:prstGeom>
        </p:spPr>
      </p:pic>
    </p:spTree>
    <p:extLst>
      <p:ext uri="{BB962C8B-B14F-4D97-AF65-F5344CB8AC3E}">
        <p14:creationId xmlns:p14="http://schemas.microsoft.com/office/powerpoint/2010/main" val="3625479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Branching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 continue Statement Example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for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in range(1, 10):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if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 4: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continue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print(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09D4F8A3-486D-BC19-570C-8BF9DA80E4BF}"/>
              </a:ext>
            </a:extLst>
          </p:cNvPr>
          <p:cNvPicPr>
            <a:picLocks noChangeAspect="1"/>
          </p:cNvPicPr>
          <p:nvPr/>
        </p:nvPicPr>
        <p:blipFill>
          <a:blip r:embed="rId2"/>
          <a:stretch>
            <a:fillRect/>
          </a:stretch>
        </p:blipFill>
        <p:spPr>
          <a:xfrm>
            <a:off x="8267551" y="2986565"/>
            <a:ext cx="3429297" cy="2979678"/>
          </a:xfrm>
          <a:prstGeom prst="rect">
            <a:avLst/>
          </a:prstGeom>
        </p:spPr>
      </p:pic>
    </p:spTree>
    <p:extLst>
      <p:ext uri="{BB962C8B-B14F-4D97-AF65-F5344CB8AC3E}">
        <p14:creationId xmlns:p14="http://schemas.microsoft.com/office/powerpoint/2010/main" val="4160903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Branching statements in</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Return statement</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The return statement is used inside a function to exit it and return a value. </a:t>
            </a:r>
          </a:p>
          <a:p>
            <a:pPr marL="0" indent="0" algn="just">
              <a:lnSpc>
                <a:spcPct val="100000"/>
              </a:lnSpc>
              <a:spcBef>
                <a:spcPts val="600"/>
              </a:spcBef>
              <a:buNone/>
            </a:pPr>
            <a:r>
              <a:rPr lang="en-US" sz="2600" b="1" dirty="0">
                <a:latin typeface="Times New Roman" panose="02020603050405020304" pitchFamily="18" charset="0"/>
                <a:cs typeface="Times New Roman" panose="02020603050405020304" pitchFamily="18" charset="0"/>
              </a:rPr>
              <a:t># return Statement Example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def func1():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x = 10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return x</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print(func1())</a:t>
            </a:r>
          </a:p>
        </p:txBody>
      </p:sp>
      <p:pic>
        <p:nvPicPr>
          <p:cNvPr id="3" name="Picture 2">
            <a:extLst>
              <a:ext uri="{FF2B5EF4-FFF2-40B4-BE49-F238E27FC236}">
                <a16:creationId xmlns:a16="http://schemas.microsoft.com/office/drawing/2014/main" id="{406F4357-E7A8-71D4-9DFF-F28720D2E8AB}"/>
              </a:ext>
            </a:extLst>
          </p:cNvPr>
          <p:cNvPicPr>
            <a:picLocks noChangeAspect="1"/>
          </p:cNvPicPr>
          <p:nvPr/>
        </p:nvPicPr>
        <p:blipFill>
          <a:blip r:embed="rId2"/>
          <a:stretch>
            <a:fillRect/>
          </a:stretch>
        </p:blipFill>
        <p:spPr>
          <a:xfrm>
            <a:off x="9332678" y="4305917"/>
            <a:ext cx="2354784" cy="1737511"/>
          </a:xfrm>
          <a:prstGeom prst="rect">
            <a:avLst/>
          </a:prstGeom>
        </p:spPr>
      </p:pic>
    </p:spTree>
    <p:extLst>
      <p:ext uri="{BB962C8B-B14F-4D97-AF65-F5344CB8AC3E}">
        <p14:creationId xmlns:p14="http://schemas.microsoft.com/office/powerpoint/2010/main" val="600364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1.5 Functions in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function is a block of code that performs a specific task.</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There are two types of function in Python programming:</a:t>
            </a:r>
          </a:p>
          <a:p>
            <a:pPr lvl="1" algn="just">
              <a:lnSpc>
                <a:spcPct val="100000"/>
              </a:lnSpc>
              <a:spcBef>
                <a:spcPts val="600"/>
              </a:spcBef>
            </a:pPr>
            <a:r>
              <a:rPr lang="en-US" sz="2200" b="1" dirty="0">
                <a:latin typeface="Times New Roman" panose="02020603050405020304" pitchFamily="18" charset="0"/>
                <a:cs typeface="Times New Roman" panose="02020603050405020304" pitchFamily="18" charset="0"/>
              </a:rPr>
              <a:t>Standard library functions </a:t>
            </a:r>
            <a:r>
              <a:rPr lang="en-US" sz="2200" dirty="0">
                <a:latin typeface="Times New Roman" panose="02020603050405020304" pitchFamily="18" charset="0"/>
                <a:cs typeface="Times New Roman" panose="02020603050405020304" pitchFamily="18" charset="0"/>
              </a:rPr>
              <a:t>- These are built-in functions in Python that are available to use.</a:t>
            </a:r>
          </a:p>
          <a:p>
            <a:pPr lvl="1" algn="just">
              <a:lnSpc>
                <a:spcPct val="100000"/>
              </a:lnSpc>
              <a:spcBef>
                <a:spcPts val="600"/>
              </a:spcBef>
            </a:pPr>
            <a:r>
              <a:rPr lang="en-US" sz="2200" b="1" dirty="0">
                <a:latin typeface="Times New Roman" panose="02020603050405020304" pitchFamily="18" charset="0"/>
                <a:cs typeface="Times New Roman" panose="02020603050405020304" pitchFamily="18" charset="0"/>
              </a:rPr>
              <a:t>User-defined functions </a:t>
            </a:r>
            <a:r>
              <a:rPr lang="en-US" sz="2200" dirty="0">
                <a:latin typeface="Times New Roman" panose="02020603050405020304" pitchFamily="18" charset="0"/>
                <a:cs typeface="Times New Roman" panose="02020603050405020304" pitchFamily="18" charset="0"/>
              </a:rPr>
              <a:t>- We can create our own functions based on our requirements.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Syntax</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def </a:t>
            </a:r>
            <a:r>
              <a:rPr lang="en-US" sz="2600" dirty="0" err="1">
                <a:latin typeface="Times New Roman" panose="02020603050405020304" pitchFamily="18" charset="0"/>
                <a:cs typeface="Times New Roman" panose="02020603050405020304" pitchFamily="18" charset="0"/>
              </a:rPr>
              <a:t>function_name</a:t>
            </a:r>
            <a:r>
              <a:rPr lang="en-US" sz="2600" dirty="0">
                <a:latin typeface="Times New Roman" panose="02020603050405020304" pitchFamily="18" charset="0"/>
                <a:cs typeface="Times New Roman" panose="02020603050405020304" pitchFamily="18" charset="0"/>
              </a:rPr>
              <a:t>(arguments):</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 function body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return</a:t>
            </a:r>
          </a:p>
          <a:p>
            <a:pPr marL="354013" indent="-354013" algn="just">
              <a:lnSpc>
                <a:spcPct val="100000"/>
              </a:lnSpc>
              <a:spcBef>
                <a:spcPts val="600"/>
              </a:spcBef>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772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 PYTHON BASICS</a:t>
              </a:r>
            </a:p>
          </p:txBody>
        </p:sp>
      </p:grpSp>
      <p:sp>
        <p:nvSpPr>
          <p:cNvPr id="5" name="Content Placeholder 2">
            <a:extLst>
              <a:ext uri="{FF2B5EF4-FFF2-40B4-BE49-F238E27FC236}">
                <a16:creationId xmlns:a16="http://schemas.microsoft.com/office/drawing/2014/main" id="{BE42C6FB-45CB-4E48-6F8F-799FAEBB2A08}"/>
              </a:ext>
            </a:extLst>
          </p:cNvPr>
          <p:cNvSpPr>
            <a:spLocks noGrp="1"/>
          </p:cNvSpPr>
          <p:nvPr>
            <p:ph idx="1"/>
          </p:nvPr>
        </p:nvSpPr>
        <p:spPr>
          <a:xfrm>
            <a:off x="838200" y="1579822"/>
            <a:ext cx="6322764" cy="4351338"/>
          </a:xfrm>
        </p:spPr>
        <p:txBody>
          <a:bodyPr>
            <a:noAutofit/>
          </a:bodyPr>
          <a:lstStyle/>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1.1   What is Python?</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1.2   Variables and data types in Python</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1.3   Python Operators</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1.4   Conditions and Loops</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1.5   Functions in Python</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1.6   Import in Python</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1.7   Strings in Python</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1.8   File Handling in Python</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1.9   Python Collections</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1.10 Python Classes/Objects</a:t>
            </a:r>
          </a:p>
        </p:txBody>
      </p:sp>
    </p:spTree>
    <p:extLst>
      <p:ext uri="{BB962C8B-B14F-4D97-AF65-F5344CB8AC3E}">
        <p14:creationId xmlns:p14="http://schemas.microsoft.com/office/powerpoint/2010/main" val="745938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1.5 Functions in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Example</a:t>
            </a:r>
          </a:p>
          <a:p>
            <a:pPr marL="0" indent="0" algn="just">
              <a:lnSpc>
                <a:spcPct val="100000"/>
              </a:lnSpc>
              <a:spcBef>
                <a:spcPts val="600"/>
              </a:spcBef>
              <a:buNone/>
            </a:pPr>
            <a:r>
              <a:rPr lang="pt-BR" sz="2600" dirty="0">
                <a:latin typeface="Times New Roman" panose="02020603050405020304" pitchFamily="18" charset="0"/>
                <a:cs typeface="Times New Roman" panose="02020603050405020304" pitchFamily="18" charset="0"/>
              </a:rPr>
              <a:t>def add(num1, num2):</a:t>
            </a:r>
          </a:p>
          <a:p>
            <a:pPr marL="0" indent="0" algn="just">
              <a:lnSpc>
                <a:spcPct val="100000"/>
              </a:lnSpc>
              <a:spcBef>
                <a:spcPts val="600"/>
              </a:spcBef>
              <a:buNone/>
            </a:pPr>
            <a:r>
              <a:rPr lang="pt-BR" sz="2600" dirty="0">
                <a:latin typeface="Times New Roman" panose="02020603050405020304" pitchFamily="18" charset="0"/>
                <a:cs typeface="Times New Roman" panose="02020603050405020304" pitchFamily="18" charset="0"/>
              </a:rPr>
              <a:t>    sum = num1 + num2</a:t>
            </a:r>
          </a:p>
          <a:p>
            <a:pPr marL="0" indent="0" algn="just">
              <a:lnSpc>
                <a:spcPct val="100000"/>
              </a:lnSpc>
              <a:spcBef>
                <a:spcPts val="600"/>
              </a:spcBef>
              <a:buNone/>
            </a:pPr>
            <a:r>
              <a:rPr lang="pt-BR" sz="2600" dirty="0">
                <a:latin typeface="Times New Roman" panose="02020603050405020304" pitchFamily="18" charset="0"/>
                <a:cs typeface="Times New Roman" panose="02020603050405020304" pitchFamily="18" charset="0"/>
              </a:rPr>
              <a:t>    print('Sum: ',sum)</a:t>
            </a:r>
          </a:p>
          <a:p>
            <a:pPr marL="0" indent="0" algn="just">
              <a:lnSpc>
                <a:spcPct val="100000"/>
              </a:lnSpc>
              <a:spcBef>
                <a:spcPts val="600"/>
              </a:spcBef>
              <a:buNone/>
            </a:pPr>
            <a:r>
              <a:rPr lang="pt-BR" sz="2600" dirty="0">
                <a:latin typeface="Times New Roman" panose="02020603050405020304" pitchFamily="18" charset="0"/>
                <a:cs typeface="Times New Roman" panose="02020603050405020304" pitchFamily="18" charset="0"/>
              </a:rPr>
              <a:t>    </a:t>
            </a:r>
          </a:p>
          <a:p>
            <a:pPr marL="0" indent="0" algn="just">
              <a:lnSpc>
                <a:spcPct val="100000"/>
              </a:lnSpc>
              <a:spcBef>
                <a:spcPts val="600"/>
              </a:spcBef>
              <a:buNone/>
            </a:pPr>
            <a:r>
              <a:rPr lang="pt-BR" sz="2600" dirty="0">
                <a:latin typeface="Times New Roman" panose="02020603050405020304" pitchFamily="18" charset="0"/>
                <a:cs typeface="Times New Roman" panose="02020603050405020304" pitchFamily="18" charset="0"/>
              </a:rPr>
              <a:t>add(10,5)</a:t>
            </a:r>
            <a:endParaRPr lang="en-US" sz="2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C0292E9-DFDE-575F-8815-54A58441AA05}"/>
              </a:ext>
            </a:extLst>
          </p:cNvPr>
          <p:cNvPicPr>
            <a:picLocks noChangeAspect="1"/>
          </p:cNvPicPr>
          <p:nvPr/>
        </p:nvPicPr>
        <p:blipFill>
          <a:blip r:embed="rId2"/>
          <a:stretch>
            <a:fillRect/>
          </a:stretch>
        </p:blipFill>
        <p:spPr>
          <a:xfrm>
            <a:off x="8610600" y="4041130"/>
            <a:ext cx="3002540" cy="1790855"/>
          </a:xfrm>
          <a:prstGeom prst="rect">
            <a:avLst/>
          </a:prstGeom>
        </p:spPr>
      </p:pic>
    </p:spTree>
    <p:extLst>
      <p:ext uri="{BB962C8B-B14F-4D97-AF65-F5344CB8AC3E}">
        <p14:creationId xmlns:p14="http://schemas.microsoft.com/office/powerpoint/2010/main" val="2179272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6</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Import</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Python import statement imports code from one module into another program. </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is possible to import all the code from a module by specifying the import keyword followed by the module.</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import statements appear at the top of a Python file, beneath any comments that may exist. This is because importing modules or packages at the top of a file makes the structure of your code clearer.</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Syntax</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import module</a:t>
            </a:r>
          </a:p>
        </p:txBody>
      </p:sp>
    </p:spTree>
    <p:extLst>
      <p:ext uri="{BB962C8B-B14F-4D97-AF65-F5344CB8AC3E}">
        <p14:creationId xmlns:p14="http://schemas.microsoft.com/office/powerpoint/2010/main" val="696437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6</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en-US" sz="3600" b="1" dirty="0">
                  <a:solidFill>
                    <a:prstClr val="white"/>
                  </a:solidFill>
                  <a:latin typeface="Times New Roman" panose="02020603050405020304" pitchFamily="18" charset="0"/>
                  <a:cs typeface="Times New Roman" panose="02020603050405020304" pitchFamily="18" charset="0"/>
                </a:rPr>
                <a:t>Import</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in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Example</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import math as m</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import random</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result = </a:t>
            </a:r>
            <a:r>
              <a:rPr lang="en-US" sz="2600" dirty="0" err="1">
                <a:latin typeface="Times New Roman" panose="02020603050405020304" pitchFamily="18" charset="0"/>
                <a:cs typeface="Times New Roman" panose="02020603050405020304" pitchFamily="18" charset="0"/>
              </a:rPr>
              <a:t>m.sqrt</a:t>
            </a:r>
            <a:r>
              <a:rPr lang="en-US" sz="2600" dirty="0">
                <a:latin typeface="Times New Roman" panose="02020603050405020304" pitchFamily="18" charset="0"/>
                <a:cs typeface="Times New Roman" panose="02020603050405020304" pitchFamily="18" charset="0"/>
              </a:rPr>
              <a:t>(25)</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print("Square root of 25:", result)</a:t>
            </a:r>
          </a:p>
          <a:p>
            <a:pPr marL="0" indent="0" algn="just">
              <a:lnSpc>
                <a:spcPct val="100000"/>
              </a:lnSpc>
              <a:spcBef>
                <a:spcPts val="600"/>
              </a:spcBef>
              <a:buNone/>
            </a:pPr>
            <a:r>
              <a:rPr lang="en-US" sz="2600" dirty="0" err="1">
                <a:latin typeface="Times New Roman" panose="02020603050405020304" pitchFamily="18" charset="0"/>
                <a:cs typeface="Times New Roman" panose="02020603050405020304" pitchFamily="18" charset="0"/>
              </a:rPr>
              <a:t>rn</a:t>
            </a:r>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random.randint</a:t>
            </a:r>
            <a:r>
              <a:rPr lang="en-US" sz="2600" dirty="0">
                <a:latin typeface="Times New Roman" panose="02020603050405020304" pitchFamily="18" charset="0"/>
                <a:cs typeface="Times New Roman" panose="02020603050405020304" pitchFamily="18" charset="0"/>
              </a:rPr>
              <a:t>(1, 10)</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print("Random Number:", </a:t>
            </a:r>
            <a:r>
              <a:rPr lang="en-US" sz="2600" dirty="0" err="1">
                <a:latin typeface="Times New Roman" panose="02020603050405020304" pitchFamily="18" charset="0"/>
                <a:cs typeface="Times New Roman" panose="02020603050405020304" pitchFamily="18" charset="0"/>
              </a:rPr>
              <a:t>rn</a:t>
            </a:r>
            <a:r>
              <a:rPr lang="en-US" sz="26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A8C10F41-8A7B-D7F5-433B-B2F69B283BEE}"/>
              </a:ext>
            </a:extLst>
          </p:cNvPr>
          <p:cNvPicPr>
            <a:picLocks noChangeAspect="1"/>
          </p:cNvPicPr>
          <p:nvPr/>
        </p:nvPicPr>
        <p:blipFill>
          <a:blip r:embed="rId2"/>
          <a:stretch>
            <a:fillRect/>
          </a:stretch>
        </p:blipFill>
        <p:spPr>
          <a:xfrm>
            <a:off x="7765499" y="3820984"/>
            <a:ext cx="4069433" cy="2248095"/>
          </a:xfrm>
          <a:prstGeom prst="rect">
            <a:avLst/>
          </a:prstGeom>
        </p:spPr>
      </p:pic>
    </p:spTree>
    <p:extLst>
      <p:ext uri="{BB962C8B-B14F-4D97-AF65-F5344CB8AC3E}">
        <p14:creationId xmlns:p14="http://schemas.microsoft.com/office/powerpoint/2010/main" val="3642740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1.7 Strings in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string is a sequence of characters. Strings in Python can be created using single quotes or double quotes or even triple quotes.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'hello' is the same as "hello".</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Python does not have a character data type, a single character is simply a string with a length of 1. Individual characters of a String can be accessed by using the method of Indexing. </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Indexing allows negative address references to access characters from the back of the String, e.g. -1 refers to the last character, -2 refers to the second last character, and so on. </a:t>
            </a:r>
          </a:p>
          <a:p>
            <a:pPr marL="354013" indent="-354013" algn="just">
              <a:lnSpc>
                <a:spcPct val="100000"/>
              </a:lnSpc>
              <a:spcBef>
                <a:spcPts val="600"/>
              </a:spcBef>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BF894AC-F2BE-0996-5C5B-7699038899BE}"/>
              </a:ext>
            </a:extLst>
          </p:cNvPr>
          <p:cNvGraphicFramePr>
            <a:graphicFrameLocks noGrp="1"/>
          </p:cNvGraphicFramePr>
          <p:nvPr>
            <p:extLst>
              <p:ext uri="{D42A27DB-BD31-4B8C-83A1-F6EECF244321}">
                <p14:modId xmlns:p14="http://schemas.microsoft.com/office/powerpoint/2010/main" val="147437391"/>
              </p:ext>
            </p:extLst>
          </p:nvPr>
        </p:nvGraphicFramePr>
        <p:xfrm>
          <a:off x="4261865" y="5402225"/>
          <a:ext cx="2975716" cy="1242528"/>
        </p:xfrm>
        <a:graphic>
          <a:graphicData uri="http://schemas.openxmlformats.org/drawingml/2006/table">
            <a:tbl>
              <a:tblPr firstRow="1" bandRow="1">
                <a:tableStyleId>{5C22544A-7EE6-4342-B048-85BDC9FD1C3A}</a:tableStyleId>
              </a:tblPr>
              <a:tblGrid>
                <a:gridCol w="585493">
                  <a:extLst>
                    <a:ext uri="{9D8B030D-6E8A-4147-A177-3AD203B41FA5}">
                      <a16:colId xmlns:a16="http://schemas.microsoft.com/office/drawing/2014/main" val="2012336655"/>
                    </a:ext>
                  </a:extLst>
                </a:gridCol>
                <a:gridCol w="502937">
                  <a:extLst>
                    <a:ext uri="{9D8B030D-6E8A-4147-A177-3AD203B41FA5}">
                      <a16:colId xmlns:a16="http://schemas.microsoft.com/office/drawing/2014/main" val="1074681059"/>
                    </a:ext>
                  </a:extLst>
                </a:gridCol>
                <a:gridCol w="537229">
                  <a:extLst>
                    <a:ext uri="{9D8B030D-6E8A-4147-A177-3AD203B41FA5}">
                      <a16:colId xmlns:a16="http://schemas.microsoft.com/office/drawing/2014/main" val="425187272"/>
                    </a:ext>
                  </a:extLst>
                </a:gridCol>
                <a:gridCol w="525799">
                  <a:extLst>
                    <a:ext uri="{9D8B030D-6E8A-4147-A177-3AD203B41FA5}">
                      <a16:colId xmlns:a16="http://schemas.microsoft.com/office/drawing/2014/main" val="2785644495"/>
                    </a:ext>
                  </a:extLst>
                </a:gridCol>
                <a:gridCol w="412129">
                  <a:extLst>
                    <a:ext uri="{9D8B030D-6E8A-4147-A177-3AD203B41FA5}">
                      <a16:colId xmlns:a16="http://schemas.microsoft.com/office/drawing/2014/main" val="3104718644"/>
                    </a:ext>
                  </a:extLst>
                </a:gridCol>
                <a:gridCol w="412129">
                  <a:extLst>
                    <a:ext uri="{9D8B030D-6E8A-4147-A177-3AD203B41FA5}">
                      <a16:colId xmlns:a16="http://schemas.microsoft.com/office/drawing/2014/main" val="3387657393"/>
                    </a:ext>
                  </a:extLst>
                </a:gridCol>
              </a:tblGrid>
              <a:tr h="296060">
                <a:tc>
                  <a:txBody>
                    <a:bodyPr/>
                    <a:lstStyle/>
                    <a:p>
                      <a:r>
                        <a:rPr lang="en-US" dirty="0"/>
                        <a:t>P</a:t>
                      </a:r>
                      <a:endParaRPr lang="en-IN" dirty="0"/>
                    </a:p>
                  </a:txBody>
                  <a:tcPr/>
                </a:tc>
                <a:tc>
                  <a:txBody>
                    <a:bodyPr/>
                    <a:lstStyle/>
                    <a:p>
                      <a:r>
                        <a:rPr lang="en-US" dirty="0"/>
                        <a:t>Y</a:t>
                      </a:r>
                      <a:endParaRPr lang="en-IN" dirty="0"/>
                    </a:p>
                  </a:txBody>
                  <a:tcPr/>
                </a:tc>
                <a:tc>
                  <a:txBody>
                    <a:bodyPr/>
                    <a:lstStyle/>
                    <a:p>
                      <a:r>
                        <a:rPr lang="en-US" dirty="0"/>
                        <a:t>T</a:t>
                      </a:r>
                      <a:endParaRPr lang="en-IN" dirty="0"/>
                    </a:p>
                  </a:txBody>
                  <a:tcPr/>
                </a:tc>
                <a:tc>
                  <a:txBody>
                    <a:bodyPr/>
                    <a:lstStyle/>
                    <a:p>
                      <a:r>
                        <a:rPr lang="en-US" dirty="0"/>
                        <a:t>H</a:t>
                      </a:r>
                      <a:endParaRPr lang="en-IN" dirty="0"/>
                    </a:p>
                  </a:txBody>
                  <a:tcPr/>
                </a:tc>
                <a:tc>
                  <a:txBody>
                    <a:bodyPr/>
                    <a:lstStyle/>
                    <a:p>
                      <a:r>
                        <a:rPr lang="en-US" dirty="0"/>
                        <a:t>O</a:t>
                      </a:r>
                      <a:endParaRPr lang="en-IN" dirty="0"/>
                    </a:p>
                  </a:txBody>
                  <a:tcPr/>
                </a:tc>
                <a:tc>
                  <a:txBody>
                    <a:bodyPr/>
                    <a:lstStyle/>
                    <a:p>
                      <a:r>
                        <a:rPr lang="en-US" dirty="0"/>
                        <a:t>N</a:t>
                      </a:r>
                      <a:endParaRPr lang="en-IN" dirty="0"/>
                    </a:p>
                  </a:txBody>
                  <a:tcPr/>
                </a:tc>
                <a:extLst>
                  <a:ext uri="{0D108BD9-81ED-4DB2-BD59-A6C34878D82A}">
                    <a16:rowId xmlns:a16="http://schemas.microsoft.com/office/drawing/2014/main" val="1550870121"/>
                  </a:ext>
                </a:extLst>
              </a:tr>
              <a:tr h="296060">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2</a:t>
                      </a:r>
                      <a:endParaRPr lang="en-IN" dirty="0"/>
                    </a:p>
                  </a:txBody>
                  <a:tcPr/>
                </a:tc>
                <a:tc>
                  <a:txBody>
                    <a:bodyPr/>
                    <a:lstStyle/>
                    <a:p>
                      <a:r>
                        <a:rPr lang="en-US" dirty="0"/>
                        <a:t>3</a:t>
                      </a:r>
                      <a:endParaRPr lang="en-IN" dirty="0"/>
                    </a:p>
                  </a:txBody>
                  <a:tcPr/>
                </a:tc>
                <a:tc>
                  <a:txBody>
                    <a:bodyPr/>
                    <a:lstStyle/>
                    <a:p>
                      <a:r>
                        <a:rPr lang="en-US" dirty="0"/>
                        <a:t>4</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315066998"/>
                  </a:ext>
                </a:extLst>
              </a:tr>
              <a:tr h="511008">
                <a:tc>
                  <a:txBody>
                    <a:bodyPr/>
                    <a:lstStyle/>
                    <a:p>
                      <a:r>
                        <a:rPr lang="en-US" dirty="0"/>
                        <a:t>-6</a:t>
                      </a:r>
                      <a:endParaRPr lang="en-IN" dirty="0"/>
                    </a:p>
                  </a:txBody>
                  <a:tcPr/>
                </a:tc>
                <a:tc>
                  <a:txBody>
                    <a:bodyPr/>
                    <a:lstStyle/>
                    <a:p>
                      <a:r>
                        <a:rPr lang="en-US" dirty="0"/>
                        <a:t>-5</a:t>
                      </a:r>
                      <a:endParaRPr lang="en-IN" dirty="0"/>
                    </a:p>
                  </a:txBody>
                  <a:tcPr/>
                </a:tc>
                <a:tc>
                  <a:txBody>
                    <a:bodyPr/>
                    <a:lstStyle/>
                    <a:p>
                      <a:r>
                        <a:rPr lang="en-US" dirty="0"/>
                        <a:t>-4</a:t>
                      </a:r>
                      <a:endParaRPr lang="en-IN" dirty="0"/>
                    </a:p>
                  </a:txBody>
                  <a:tcPr/>
                </a:tc>
                <a:tc>
                  <a:txBody>
                    <a:bodyPr/>
                    <a:lstStyle/>
                    <a:p>
                      <a:r>
                        <a:rPr lang="en-US" dirty="0"/>
                        <a:t>-3</a:t>
                      </a:r>
                      <a:endParaRPr lang="en-IN" dirty="0"/>
                    </a:p>
                  </a:txBody>
                  <a:tcPr/>
                </a:tc>
                <a:tc>
                  <a:txBody>
                    <a:bodyPr/>
                    <a:lstStyle/>
                    <a:p>
                      <a:r>
                        <a:rPr lang="en-US" dirty="0"/>
                        <a:t>-2</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819318821"/>
                  </a:ext>
                </a:extLst>
              </a:tr>
            </a:tbl>
          </a:graphicData>
        </a:graphic>
      </p:graphicFrame>
    </p:spTree>
    <p:extLst>
      <p:ext uri="{BB962C8B-B14F-4D97-AF65-F5344CB8AC3E}">
        <p14:creationId xmlns:p14="http://schemas.microsoft.com/office/powerpoint/2010/main" val="695240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ADB0-0F73-874D-C89A-B67C0DD592C3}"/>
              </a:ext>
            </a:extLst>
          </p:cNvPr>
          <p:cNvSpPr>
            <a:spLocks noGrp="1"/>
          </p:cNvSpPr>
          <p:nvPr>
            <p:ph type="sldNum" sz="quarter" idx="12"/>
          </p:nvPr>
        </p:nvSpPr>
        <p:spPr/>
        <p:txBody>
          <a:bodyPr/>
          <a:lstStyle/>
          <a:p>
            <a:fld id="{17FC7E77-2A21-478C-BD21-C732DAE02537}" type="slidenum">
              <a:rPr lang="en-US" smtClean="0"/>
              <a:pPr/>
              <a:t>34</a:t>
            </a:fld>
            <a:endParaRPr lang="en-US" dirty="0"/>
          </a:p>
        </p:txBody>
      </p:sp>
      <p:pic>
        <p:nvPicPr>
          <p:cNvPr id="6" name="Picture 5">
            <a:extLst>
              <a:ext uri="{FF2B5EF4-FFF2-40B4-BE49-F238E27FC236}">
                <a16:creationId xmlns:a16="http://schemas.microsoft.com/office/drawing/2014/main" id="{1CC7D2F9-C6C6-588E-4622-213F1385CFEC}"/>
              </a:ext>
            </a:extLst>
          </p:cNvPr>
          <p:cNvPicPr>
            <a:picLocks noChangeAspect="1"/>
          </p:cNvPicPr>
          <p:nvPr/>
        </p:nvPicPr>
        <p:blipFill>
          <a:blip r:embed="rId2"/>
          <a:stretch>
            <a:fillRect/>
          </a:stretch>
        </p:blipFill>
        <p:spPr>
          <a:xfrm>
            <a:off x="6680951" y="3711981"/>
            <a:ext cx="5380186" cy="2644369"/>
          </a:xfrm>
          <a:prstGeom prst="rect">
            <a:avLst/>
          </a:prstGeom>
        </p:spPr>
      </p:pic>
      <p:sp>
        <p:nvSpPr>
          <p:cNvPr id="7" name="Content Placeholder 2">
            <a:extLst>
              <a:ext uri="{FF2B5EF4-FFF2-40B4-BE49-F238E27FC236}">
                <a16:creationId xmlns:a16="http://schemas.microsoft.com/office/drawing/2014/main" id="{44F39BCE-1AA1-01B4-BEDA-FE02DEFEC445}"/>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s1 = 'String Example using single Quotes'</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print(s1)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s2 = "String example using double quotes"</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print(s2)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s3 = '''String example using Triple quotes'''</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print(s3) </a:t>
            </a:r>
          </a:p>
        </p:txBody>
      </p:sp>
      <p:sp>
        <p:nvSpPr>
          <p:cNvPr id="8" name="Rectangle 7">
            <a:extLst>
              <a:ext uri="{FF2B5EF4-FFF2-40B4-BE49-F238E27FC236}">
                <a16:creationId xmlns:a16="http://schemas.microsoft.com/office/drawing/2014/main" id="{2A6BA642-02E3-340D-A634-D01C69750181}"/>
              </a:ext>
            </a:extLst>
          </p:cNvPr>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1.7 Strings in Python</a:t>
            </a:r>
          </a:p>
        </p:txBody>
      </p:sp>
    </p:spTree>
    <p:extLst>
      <p:ext uri="{BB962C8B-B14F-4D97-AF65-F5344CB8AC3E}">
        <p14:creationId xmlns:p14="http://schemas.microsoft.com/office/powerpoint/2010/main" val="2554066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B2ADB0-0F73-874D-C89A-B67C0DD592C3}"/>
              </a:ext>
            </a:extLst>
          </p:cNvPr>
          <p:cNvSpPr>
            <a:spLocks noGrp="1"/>
          </p:cNvSpPr>
          <p:nvPr>
            <p:ph type="sldNum" sz="quarter" idx="12"/>
          </p:nvPr>
        </p:nvSpPr>
        <p:spPr/>
        <p:txBody>
          <a:bodyPr/>
          <a:lstStyle/>
          <a:p>
            <a:fld id="{17FC7E77-2A21-478C-BD21-C732DAE02537}" type="slidenum">
              <a:rPr lang="en-US" smtClean="0"/>
              <a:pPr/>
              <a:t>35</a:t>
            </a:fld>
            <a:endParaRPr lang="en-US" dirty="0"/>
          </a:p>
        </p:txBody>
      </p:sp>
      <p:sp>
        <p:nvSpPr>
          <p:cNvPr id="7" name="Content Placeholder 2">
            <a:extLst>
              <a:ext uri="{FF2B5EF4-FFF2-40B4-BE49-F238E27FC236}">
                <a16:creationId xmlns:a16="http://schemas.microsoft.com/office/drawing/2014/main" id="{44F39BCE-1AA1-01B4-BEDA-FE02DEFEC445}"/>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#String Operations</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x = "Python is cool"</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print(x[10])  #access a character</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print(x[2:6]) #substring</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print(x[10:14]) #Substring</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a:t>
            </a:r>
            <a:r>
              <a:rPr lang="en-US" sz="1800" dirty="0" err="1">
                <a:latin typeface="Times New Roman" panose="02020603050405020304" pitchFamily="18" charset="0"/>
                <a:cs typeface="Times New Roman" panose="02020603050405020304" pitchFamily="18" charset="0"/>
              </a:rPr>
              <a:t>len</a:t>
            </a:r>
            <a:r>
              <a:rPr lang="en-US" sz="1800" dirty="0">
                <a:latin typeface="Times New Roman" panose="02020603050405020304" pitchFamily="18" charset="0"/>
                <a:cs typeface="Times New Roman" panose="02020603050405020304" pitchFamily="18" charset="0"/>
              </a:rPr>
              <a:t>(x)) #Lenght of String</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print(x + "?")  #Concatenation</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a:t>
            </a:r>
            <a:r>
              <a:rPr lang="en-US" sz="1800" dirty="0" err="1">
                <a:latin typeface="Times New Roman" panose="02020603050405020304" pitchFamily="18" charset="0"/>
                <a:cs typeface="Times New Roman" panose="02020603050405020304" pitchFamily="18" charset="0"/>
              </a:rPr>
              <a:t>x.upper</a:t>
            </a:r>
            <a:r>
              <a:rPr lang="en-US" sz="1800" dirty="0">
                <a:latin typeface="Times New Roman" panose="02020603050405020304" pitchFamily="18" charset="0"/>
                <a:cs typeface="Times New Roman" panose="02020603050405020304" pitchFamily="18" charset="0"/>
              </a:rPr>
              <a:t>()) #Change to UPPERCASE</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a:t>
            </a:r>
            <a:r>
              <a:rPr lang="en-US" sz="1800" dirty="0" err="1">
                <a:latin typeface="Times New Roman" panose="02020603050405020304" pitchFamily="18" charset="0"/>
                <a:cs typeface="Times New Roman" panose="02020603050405020304" pitchFamily="18" charset="0"/>
              </a:rPr>
              <a:t>x.replace</a:t>
            </a:r>
            <a:r>
              <a:rPr lang="en-US" sz="1800" dirty="0">
                <a:latin typeface="Times New Roman" panose="02020603050405020304" pitchFamily="18" charset="0"/>
                <a:cs typeface="Times New Roman" panose="02020603050405020304" pitchFamily="18" charset="0"/>
              </a:rPr>
              <a:t>("c", "k")) #replace</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z = </a:t>
            </a:r>
            <a:r>
              <a:rPr lang="en-US" sz="1800" dirty="0" err="1">
                <a:latin typeface="Times New Roman" panose="02020603050405020304" pitchFamily="18" charset="0"/>
                <a:cs typeface="Times New Roman" panose="02020603050405020304" pitchFamily="18" charset="0"/>
              </a:rPr>
              <a:t>x.split</a:t>
            </a:r>
            <a:r>
              <a:rPr lang="en-US" sz="1800" dirty="0">
                <a:latin typeface="Times New Roman" panose="02020603050405020304" pitchFamily="18" charset="0"/>
                <a:cs typeface="Times New Roman" panose="02020603050405020304" pitchFamily="18" charset="0"/>
              </a:rPr>
              <a:t>(" ") #Split String</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print(z)</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print(",".join(z)) #Join</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y= </a:t>
            </a:r>
            <a:r>
              <a:rPr lang="en-US" sz="1800" dirty="0" err="1">
                <a:latin typeface="Times New Roman" panose="02020603050405020304" pitchFamily="18" charset="0"/>
                <a:cs typeface="Times New Roman" panose="02020603050405020304" pitchFamily="18" charset="0"/>
              </a:rPr>
              <a:t>x.split</a:t>
            </a:r>
            <a:r>
              <a:rPr lang="en-US" sz="1800" dirty="0">
                <a:latin typeface="Times New Roman" panose="02020603050405020304" pitchFamily="18" charset="0"/>
                <a:cs typeface="Times New Roman" panose="02020603050405020304" pitchFamily="18" charset="0"/>
              </a:rPr>
              <a:t>("o")</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print(y)</a:t>
            </a:r>
          </a:p>
          <a:p>
            <a:pPr marL="0" indent="0" algn="just">
              <a:lnSpc>
                <a:spcPct val="100000"/>
              </a:lnSpc>
              <a:spcBef>
                <a:spcPts val="600"/>
              </a:spcBef>
              <a:buNone/>
            </a:pPr>
            <a:r>
              <a:rPr lang="en-US" sz="1800" dirty="0">
                <a:latin typeface="Times New Roman" panose="02020603050405020304" pitchFamily="18" charset="0"/>
                <a:cs typeface="Times New Roman" panose="02020603050405020304" pitchFamily="18" charset="0"/>
              </a:rPr>
              <a:t>print(",".join(y))</a:t>
            </a:r>
          </a:p>
        </p:txBody>
      </p:sp>
      <p:sp>
        <p:nvSpPr>
          <p:cNvPr id="8" name="Rectangle 7">
            <a:extLst>
              <a:ext uri="{FF2B5EF4-FFF2-40B4-BE49-F238E27FC236}">
                <a16:creationId xmlns:a16="http://schemas.microsoft.com/office/drawing/2014/main" id="{2A6BA642-02E3-340D-A634-D01C69750181}"/>
              </a:ext>
            </a:extLst>
          </p:cNvPr>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1.7 Strings in Python</a:t>
            </a:r>
          </a:p>
        </p:txBody>
      </p:sp>
      <p:pic>
        <p:nvPicPr>
          <p:cNvPr id="3" name="Picture 2">
            <a:extLst>
              <a:ext uri="{FF2B5EF4-FFF2-40B4-BE49-F238E27FC236}">
                <a16:creationId xmlns:a16="http://schemas.microsoft.com/office/drawing/2014/main" id="{97147A7C-AEAF-3F99-5E5C-416A45A36C6C}"/>
              </a:ext>
            </a:extLst>
          </p:cNvPr>
          <p:cNvPicPr>
            <a:picLocks noChangeAspect="1"/>
          </p:cNvPicPr>
          <p:nvPr/>
        </p:nvPicPr>
        <p:blipFill>
          <a:blip r:embed="rId2"/>
          <a:stretch>
            <a:fillRect/>
          </a:stretch>
        </p:blipFill>
        <p:spPr>
          <a:xfrm>
            <a:off x="7428720" y="2191920"/>
            <a:ext cx="4281199" cy="4203140"/>
          </a:xfrm>
          <a:prstGeom prst="rect">
            <a:avLst/>
          </a:prstGeom>
        </p:spPr>
      </p:pic>
    </p:spTree>
    <p:extLst>
      <p:ext uri="{BB962C8B-B14F-4D97-AF65-F5344CB8AC3E}">
        <p14:creationId xmlns:p14="http://schemas.microsoft.com/office/powerpoint/2010/main" val="4041210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8</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File handling in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353034"/>
            <a:ext cx="10515600" cy="4711957"/>
          </a:xfrm>
          <a:prstGeom prst="rect">
            <a:avLst/>
          </a:prstGeom>
        </p:spPr>
        <p:txBody>
          <a:bodyPr>
            <a:noAutofit/>
          </a:bodyPr>
          <a:lstStyle/>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File handling is an important part of any web application.</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Python has several functions for creating, reading, updating, and deleting files. The key function for working with files in Python is the open() function.</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open() function takes two parameters; filename, and mode.</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There are four different methods (modes) for opening a file: "r" - Read - Default value. Opens a file for reading, error if the file does not exist. "a" - Append - Opens a file for appending, creates the file if it does not exist. "w" - Write - Opens a file for writing, creates the file if it does not exist. "x" - Create - Creates the specified file, returns an error if the file exists. In addition you can specify if the file should be handled as binary or text mode. "t" - Text - Default value. Text mode. "b" - Binary - Binary mode (e.g. images).</a:t>
            </a:r>
          </a:p>
        </p:txBody>
      </p:sp>
    </p:spTree>
    <p:extLst>
      <p:ext uri="{BB962C8B-B14F-4D97-AF65-F5344CB8AC3E}">
        <p14:creationId xmlns:p14="http://schemas.microsoft.com/office/powerpoint/2010/main" val="260842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8</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File handling in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x = open("/work/Webinar 1/</a:t>
            </a:r>
            <a:r>
              <a:rPr lang="en-US" sz="2600" dirty="0" err="1">
                <a:latin typeface="Times New Roman" panose="02020603050405020304" pitchFamily="18" charset="0"/>
                <a:cs typeface="Times New Roman" panose="02020603050405020304" pitchFamily="18" charset="0"/>
              </a:rPr>
              <a:t>basic_python</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textfiles</a:t>
            </a:r>
            <a:r>
              <a:rPr lang="en-US" sz="2600" dirty="0">
                <a:latin typeface="Times New Roman" panose="02020603050405020304" pitchFamily="18" charset="0"/>
                <a:cs typeface="Times New Roman" panose="02020603050405020304" pitchFamily="18" charset="0"/>
              </a:rPr>
              <a:t>/cool.txt", "r")</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y = </a:t>
            </a:r>
            <a:r>
              <a:rPr lang="en-US" sz="2600" dirty="0" err="1">
                <a:latin typeface="Times New Roman" panose="02020603050405020304" pitchFamily="18" charset="0"/>
                <a:cs typeface="Times New Roman" panose="02020603050405020304" pitchFamily="18" charset="0"/>
              </a:rPr>
              <a:t>x.read</a:t>
            </a:r>
            <a:r>
              <a:rPr lang="en-US" sz="26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print(y)</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a:t>
            </a:r>
            <a:r>
              <a:rPr lang="en-US" sz="2600" dirty="0" err="1">
                <a:latin typeface="Times New Roman" panose="02020603050405020304" pitchFamily="18" charset="0"/>
                <a:cs typeface="Times New Roman" panose="02020603050405020304" pitchFamily="18" charset="0"/>
              </a:rPr>
              <a:t>x.closed</a:t>
            </a:r>
            <a:r>
              <a:rPr lang="en-US" sz="26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sz="2600" dirty="0" err="1">
                <a:latin typeface="Times New Roman" panose="02020603050405020304" pitchFamily="18" charset="0"/>
                <a:cs typeface="Times New Roman" panose="02020603050405020304" pitchFamily="18" charset="0"/>
              </a:rPr>
              <a:t>x.close</a:t>
            </a:r>
            <a:r>
              <a:rPr lang="en-US" sz="26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a:t>
            </a:r>
            <a:r>
              <a:rPr lang="en-US" sz="2600" dirty="0" err="1">
                <a:latin typeface="Times New Roman" panose="02020603050405020304" pitchFamily="18" charset="0"/>
                <a:cs typeface="Times New Roman" panose="02020603050405020304" pitchFamily="18" charset="0"/>
              </a:rPr>
              <a:t>x.closed</a:t>
            </a:r>
            <a:r>
              <a:rPr lang="en-US" sz="26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D326842B-1494-FCCB-F687-8A59654DEDF8}"/>
              </a:ext>
            </a:extLst>
          </p:cNvPr>
          <p:cNvPicPr>
            <a:picLocks noChangeAspect="1"/>
          </p:cNvPicPr>
          <p:nvPr/>
        </p:nvPicPr>
        <p:blipFill>
          <a:blip r:embed="rId2"/>
          <a:stretch>
            <a:fillRect/>
          </a:stretch>
        </p:blipFill>
        <p:spPr>
          <a:xfrm>
            <a:off x="6598147" y="2983650"/>
            <a:ext cx="5265876" cy="2850127"/>
          </a:xfrm>
          <a:prstGeom prst="rect">
            <a:avLst/>
          </a:prstGeom>
        </p:spPr>
      </p:pic>
    </p:spTree>
    <p:extLst>
      <p:ext uri="{BB962C8B-B14F-4D97-AF65-F5344CB8AC3E}">
        <p14:creationId xmlns:p14="http://schemas.microsoft.com/office/powerpoint/2010/main" val="1407602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1.9 Python Collections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There are four collection data types in the Python programming language:</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List is a collection which is ordered and changeable. Allows duplicate members. Written with square brackets.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Tuple is a collection which is ordered and unchangeable. Allows duplicate members. Written with round brackets.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Set is a collection which is unordered and unindexed. No duplicate members. Written with curly brackets.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Dictionary is a collection which is unordered, changeable and indexed. No duplicate members. Written with curly brackets having key-value pairs.</a:t>
            </a:r>
          </a:p>
        </p:txBody>
      </p:sp>
    </p:spTree>
    <p:extLst>
      <p:ext uri="{BB962C8B-B14F-4D97-AF65-F5344CB8AC3E}">
        <p14:creationId xmlns:p14="http://schemas.microsoft.com/office/powerpoint/2010/main" val="2381002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1.9 Python Collections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317927"/>
            <a:ext cx="10515600" cy="4711957"/>
          </a:xfrm>
          <a:prstGeom prst="rect">
            <a:avLst/>
          </a:prstGeom>
        </p:spPr>
        <p:txBody>
          <a:bodyPr>
            <a:noAutofit/>
          </a:bodyPr>
          <a:lstStyle/>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x = ["Python", "is", "cool"]</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print(x)</a:t>
            </a:r>
          </a:p>
          <a:p>
            <a:pPr marL="0" indent="0" algn="just">
              <a:lnSpc>
                <a:spcPct val="100000"/>
              </a:lnSpc>
              <a:spcBef>
                <a:spcPts val="600"/>
              </a:spcBef>
              <a:buNone/>
            </a:pPr>
            <a:r>
              <a:rPr lang="en-US" sz="1300" dirty="0" err="1">
                <a:latin typeface="Times New Roman" panose="02020603050405020304" pitchFamily="18" charset="0"/>
                <a:cs typeface="Times New Roman" panose="02020603050405020304" pitchFamily="18" charset="0"/>
              </a:rPr>
              <a:t>x.sort</a:t>
            </a:r>
            <a:r>
              <a:rPr lang="en-US" sz="13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print(x)</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y = x[1:2]</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print(y)</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z = </a:t>
            </a:r>
            <a:r>
              <a:rPr lang="en-US" sz="1300" dirty="0" err="1">
                <a:latin typeface="Times New Roman" panose="02020603050405020304" pitchFamily="18" charset="0"/>
                <a:cs typeface="Times New Roman" panose="02020603050405020304" pitchFamily="18" charset="0"/>
              </a:rPr>
              <a:t>len</a:t>
            </a:r>
            <a:r>
              <a:rPr lang="en-US" sz="1300" dirty="0">
                <a:latin typeface="Times New Roman" panose="02020603050405020304" pitchFamily="18" charset="0"/>
                <a:cs typeface="Times New Roman" panose="02020603050405020304" pitchFamily="18" charset="0"/>
              </a:rPr>
              <a:t>(x)</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print(z)</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a = x + ["?", "Please", "Think", "Python"]</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print(a)</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print(x)</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print(x[2])</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x[1] = "Hot"</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print(x)</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print(a)</a:t>
            </a:r>
          </a:p>
          <a:p>
            <a:pPr marL="0" indent="0" algn="just">
              <a:lnSpc>
                <a:spcPct val="100000"/>
              </a:lnSpc>
              <a:spcBef>
                <a:spcPts val="600"/>
              </a:spcBef>
              <a:buNone/>
            </a:pPr>
            <a:r>
              <a:rPr lang="en-US" sz="1300" dirty="0" err="1">
                <a:latin typeface="Times New Roman" panose="02020603050405020304" pitchFamily="18" charset="0"/>
                <a:cs typeface="Times New Roman" panose="02020603050405020304" pitchFamily="18" charset="0"/>
              </a:rPr>
              <a:t>a.remove</a:t>
            </a:r>
            <a:r>
              <a:rPr lang="en-US" sz="1300" dirty="0">
                <a:latin typeface="Times New Roman" panose="02020603050405020304" pitchFamily="18" charset="0"/>
                <a:cs typeface="Times New Roman" panose="02020603050405020304" pitchFamily="18" charset="0"/>
              </a:rPr>
              <a:t>("Python")</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print(a)</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print(x)</a:t>
            </a:r>
          </a:p>
          <a:p>
            <a:pPr marL="0" indent="0" algn="just">
              <a:lnSpc>
                <a:spcPct val="100000"/>
              </a:lnSpc>
              <a:spcBef>
                <a:spcPts val="600"/>
              </a:spcBef>
              <a:buNone/>
            </a:pPr>
            <a:r>
              <a:rPr lang="en-US" sz="1300" dirty="0" err="1">
                <a:latin typeface="Times New Roman" panose="02020603050405020304" pitchFamily="18" charset="0"/>
                <a:cs typeface="Times New Roman" panose="02020603050405020304" pitchFamily="18" charset="0"/>
              </a:rPr>
              <a:t>x.pop</a:t>
            </a:r>
            <a:r>
              <a:rPr lang="en-US" sz="1300" dirty="0">
                <a:latin typeface="Times New Roman" panose="02020603050405020304" pitchFamily="18" charset="0"/>
                <a:cs typeface="Times New Roman" panose="02020603050405020304" pitchFamily="18" charset="0"/>
              </a:rPr>
              <a:t>(1)</a:t>
            </a:r>
          </a:p>
          <a:p>
            <a:pPr marL="0" indent="0" algn="just">
              <a:lnSpc>
                <a:spcPct val="100000"/>
              </a:lnSpc>
              <a:spcBef>
                <a:spcPts val="600"/>
              </a:spcBef>
              <a:buNone/>
            </a:pPr>
            <a:r>
              <a:rPr lang="en-US" sz="1300" dirty="0">
                <a:latin typeface="Times New Roman" panose="02020603050405020304" pitchFamily="18" charset="0"/>
                <a:cs typeface="Times New Roman" panose="02020603050405020304" pitchFamily="18" charset="0"/>
              </a:rPr>
              <a:t>print(x)</a:t>
            </a:r>
          </a:p>
        </p:txBody>
      </p:sp>
      <p:pic>
        <p:nvPicPr>
          <p:cNvPr id="3" name="Picture 2">
            <a:extLst>
              <a:ext uri="{FF2B5EF4-FFF2-40B4-BE49-F238E27FC236}">
                <a16:creationId xmlns:a16="http://schemas.microsoft.com/office/drawing/2014/main" id="{10B0F1B5-726A-C7B9-E285-6805664C85EC}"/>
              </a:ext>
            </a:extLst>
          </p:cNvPr>
          <p:cNvPicPr>
            <a:picLocks noChangeAspect="1"/>
          </p:cNvPicPr>
          <p:nvPr/>
        </p:nvPicPr>
        <p:blipFill>
          <a:blip r:embed="rId2"/>
          <a:stretch>
            <a:fillRect/>
          </a:stretch>
        </p:blipFill>
        <p:spPr>
          <a:xfrm>
            <a:off x="6096000" y="3772946"/>
            <a:ext cx="5799323" cy="2583404"/>
          </a:xfrm>
          <a:prstGeom prst="rect">
            <a:avLst/>
          </a:prstGeom>
        </p:spPr>
      </p:pic>
    </p:spTree>
    <p:extLst>
      <p:ext uri="{BB962C8B-B14F-4D97-AF65-F5344CB8AC3E}">
        <p14:creationId xmlns:p14="http://schemas.microsoft.com/office/powerpoint/2010/main" val="419942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1.1 What is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Python is easy to use, powerful, and versatile, making it a great choice  for beginners and experts alike."  </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is a cross platform programming language created in 1991 by Guido Van Rossum. </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is freely usable even for commercial use.</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has in-built mathematical libraries and functions, making it easier to calculate mathematical problems and to perform data analysis.</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For data scientists working with Object-Oriented Programming (OOP) in Python, these built-in class attributes can be useful in various ways. For example, the doc attribute can be used to store the documentation for the class and its methods, making it easier for others to understand and use the code.</a:t>
            </a:r>
          </a:p>
        </p:txBody>
      </p:sp>
    </p:spTree>
    <p:extLst>
      <p:ext uri="{BB962C8B-B14F-4D97-AF65-F5344CB8AC3E}">
        <p14:creationId xmlns:p14="http://schemas.microsoft.com/office/powerpoint/2010/main" val="3323161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10</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 Classes/Objects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Python is an object oriented programming language.</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Almost everything in Python is an object, with its properties and methods.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Class is like an object constructor, or a "blueprint" for creating objects.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To create a class, use the keyword "CLASS".</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While in functions we encapsulate a set of instructions,  in classes we encapsulate object's methods and </a:t>
            </a:r>
            <a:r>
              <a:rPr lang="en-US" sz="2600" dirty="0" err="1">
                <a:latin typeface="Times New Roman" panose="02020603050405020304" pitchFamily="18" charset="0"/>
                <a:cs typeface="Times New Roman" panose="02020603050405020304" pitchFamily="18" charset="0"/>
              </a:rPr>
              <a:t>atributes</a:t>
            </a:r>
            <a:r>
              <a:rPr lang="en-US" sz="2600" dirty="0">
                <a:latin typeface="Times New Roman" panose="02020603050405020304" pitchFamily="18" charset="0"/>
                <a:cs typeface="Times New Roman" panose="02020603050405020304" pitchFamily="18" charset="0"/>
              </a:rPr>
              <a:t>!</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class can use other classes as BASE.</a:t>
            </a:r>
          </a:p>
        </p:txBody>
      </p:sp>
    </p:spTree>
    <p:extLst>
      <p:ext uri="{BB962C8B-B14F-4D97-AF65-F5344CB8AC3E}">
        <p14:creationId xmlns:p14="http://schemas.microsoft.com/office/powerpoint/2010/main" val="637373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a:t>
              </a:r>
              <a:r>
                <a:rPr lang="en-US" sz="3600" b="1" dirty="0">
                  <a:solidFill>
                    <a:prstClr val="white"/>
                  </a:solidFill>
                  <a:latin typeface="Times New Roman" panose="02020603050405020304" pitchFamily="18" charset="0"/>
                  <a:cs typeface="Times New Roman" panose="02020603050405020304" pitchFamily="18" charset="0"/>
                </a:rPr>
                <a:t>10</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Python Classes/Objects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#CLASS : PERSON</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class Person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def __</a:t>
            </a:r>
            <a:r>
              <a:rPr lang="en-US" sz="2600" dirty="0" err="1">
                <a:latin typeface="Times New Roman" panose="02020603050405020304" pitchFamily="18" charset="0"/>
                <a:cs typeface="Times New Roman" panose="02020603050405020304" pitchFamily="18" charset="0"/>
              </a:rPr>
              <a:t>init</a:t>
            </a:r>
            <a:r>
              <a:rPr lang="en-US" sz="2600" dirty="0">
                <a:latin typeface="Times New Roman" panose="02020603050405020304" pitchFamily="18" charset="0"/>
                <a:cs typeface="Times New Roman" panose="02020603050405020304" pitchFamily="18" charset="0"/>
              </a:rPr>
              <a:t>__(</a:t>
            </a:r>
            <a:r>
              <a:rPr lang="en-US" sz="2600" dirty="0" err="1">
                <a:latin typeface="Times New Roman" panose="02020603050405020304" pitchFamily="18" charset="0"/>
                <a:cs typeface="Times New Roman" panose="02020603050405020304" pitchFamily="18" charset="0"/>
              </a:rPr>
              <a:t>self,first,last</a:t>
            </a:r>
            <a:r>
              <a:rPr lang="en-US" sz="2600" dirty="0">
                <a:latin typeface="Times New Roman" panose="02020603050405020304" pitchFamily="18" charset="0"/>
                <a:cs typeface="Times New Roman" panose="02020603050405020304" pitchFamily="18" charset="0"/>
              </a:rPr>
              <a:t>):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self.firstname</a:t>
            </a:r>
            <a:r>
              <a:rPr lang="en-US" sz="2600" dirty="0">
                <a:latin typeface="Times New Roman" panose="02020603050405020304" pitchFamily="18" charset="0"/>
                <a:cs typeface="Times New Roman" panose="02020603050405020304" pitchFamily="18" charset="0"/>
              </a:rPr>
              <a:t> = first</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self.lastname</a:t>
            </a:r>
            <a:r>
              <a:rPr lang="en-US" sz="2600" dirty="0">
                <a:latin typeface="Times New Roman" panose="02020603050405020304" pitchFamily="18" charset="0"/>
                <a:cs typeface="Times New Roman" panose="02020603050405020304" pitchFamily="18" charset="0"/>
              </a:rPr>
              <a:t>  = last </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def describe(self):</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    return </a:t>
            </a:r>
            <a:r>
              <a:rPr lang="en-US" sz="2600" dirty="0" err="1">
                <a:latin typeface="Times New Roman" panose="02020603050405020304" pitchFamily="18" charset="0"/>
                <a:cs typeface="Times New Roman" panose="02020603050405020304" pitchFamily="18" charset="0"/>
              </a:rPr>
              <a:t>self.firstname</a:t>
            </a:r>
            <a:r>
              <a:rPr lang="en-US" sz="2600" dirty="0">
                <a:latin typeface="Times New Roman" panose="02020603050405020304" pitchFamily="18" charset="0"/>
                <a:cs typeface="Times New Roman" panose="02020603050405020304" pitchFamily="18" charset="0"/>
              </a:rPr>
              <a:t> +  " " + </a:t>
            </a:r>
            <a:r>
              <a:rPr lang="en-US" sz="2600" dirty="0" err="1">
                <a:latin typeface="Times New Roman" panose="02020603050405020304" pitchFamily="18" charset="0"/>
                <a:cs typeface="Times New Roman" panose="02020603050405020304" pitchFamily="18" charset="0"/>
              </a:rPr>
              <a:t>self.lastname</a:t>
            </a:r>
            <a:endParaRPr lang="en-US" sz="26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P1 = Person("Guido", "Van Rossum")</a:t>
            </a:r>
          </a:p>
          <a:p>
            <a:pPr marL="0" indent="0" algn="just">
              <a:lnSpc>
                <a:spcPct val="100000"/>
              </a:lnSpc>
              <a:spcBef>
                <a:spcPts val="600"/>
              </a:spcBef>
              <a:buNone/>
            </a:pPr>
            <a:r>
              <a:rPr lang="en-US" sz="2600" dirty="0">
                <a:latin typeface="Times New Roman" panose="02020603050405020304" pitchFamily="18" charset="0"/>
                <a:cs typeface="Times New Roman" panose="02020603050405020304" pitchFamily="18" charset="0"/>
              </a:rPr>
              <a:t>print(P1.describe() )</a:t>
            </a:r>
          </a:p>
        </p:txBody>
      </p:sp>
      <p:pic>
        <p:nvPicPr>
          <p:cNvPr id="3" name="Picture 2">
            <a:extLst>
              <a:ext uri="{FF2B5EF4-FFF2-40B4-BE49-F238E27FC236}">
                <a16:creationId xmlns:a16="http://schemas.microsoft.com/office/drawing/2014/main" id="{CB635773-18B2-EC1A-2B76-8639BD7B42D0}"/>
              </a:ext>
            </a:extLst>
          </p:cNvPr>
          <p:cNvPicPr>
            <a:picLocks noChangeAspect="1"/>
          </p:cNvPicPr>
          <p:nvPr/>
        </p:nvPicPr>
        <p:blipFill>
          <a:blip r:embed="rId2"/>
          <a:stretch>
            <a:fillRect/>
          </a:stretch>
        </p:blipFill>
        <p:spPr>
          <a:xfrm>
            <a:off x="7053416" y="3685592"/>
            <a:ext cx="4905421" cy="2364890"/>
          </a:xfrm>
          <a:prstGeom prst="rect">
            <a:avLst/>
          </a:prstGeom>
        </p:spPr>
      </p:pic>
    </p:spTree>
    <p:extLst>
      <p:ext uri="{BB962C8B-B14F-4D97-AF65-F5344CB8AC3E}">
        <p14:creationId xmlns:p14="http://schemas.microsoft.com/office/powerpoint/2010/main" val="3905924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17FC7E77-2A21-478C-BD21-C732DAE02537}" type="slidenum">
              <a:rPr lang="en-US" smtClean="0"/>
              <a:pPr/>
              <a:t>42</a:t>
            </a:fld>
            <a:endParaRPr lang="en-US" dirty="0"/>
          </a:p>
        </p:txBody>
      </p:sp>
      <p:pic>
        <p:nvPicPr>
          <p:cNvPr id="6" name="Picture 5"/>
          <p:cNvPicPr>
            <a:picLocks noChangeAspect="1"/>
          </p:cNvPicPr>
          <p:nvPr/>
        </p:nvPicPr>
        <p:blipFill>
          <a:blip r:embed="rId2"/>
          <a:stretch>
            <a:fillRect/>
          </a:stretch>
        </p:blipFill>
        <p:spPr>
          <a:xfrm>
            <a:off x="0" y="0"/>
            <a:ext cx="12192000" cy="6632154"/>
          </a:xfrm>
          <a:prstGeom prst="rect">
            <a:avLst/>
          </a:prstGeom>
        </p:spPr>
      </p:pic>
      <p:sp>
        <p:nvSpPr>
          <p:cNvPr id="7" name="Rectangle 6"/>
          <p:cNvSpPr/>
          <p:nvPr/>
        </p:nvSpPr>
        <p:spPr>
          <a:xfrm>
            <a:off x="220337" y="5133860"/>
            <a:ext cx="6863509" cy="936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b="1" dirty="0">
                <a:solidFill>
                  <a:schemeClr val="tx1"/>
                </a:solidFill>
                <a:latin typeface="Arial" panose="020B0604020202020204" pitchFamily="34" charset="0"/>
                <a:ea typeface="Tahoma" panose="020B0604030504040204" pitchFamily="34" charset="0"/>
                <a:cs typeface="Arial" panose="020B0604020202020204" pitchFamily="34" charset="0"/>
              </a:rPr>
              <a:t>Data Preprocessing</a:t>
            </a:r>
            <a:endParaRPr lang="en-IN" sz="48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348514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DATA PREPROCESSING</a:t>
              </a:r>
            </a:p>
          </p:txBody>
        </p:sp>
      </p:grpSp>
      <p:sp>
        <p:nvSpPr>
          <p:cNvPr id="5" name="Content Placeholder 2">
            <a:extLst>
              <a:ext uri="{FF2B5EF4-FFF2-40B4-BE49-F238E27FC236}">
                <a16:creationId xmlns:a16="http://schemas.microsoft.com/office/drawing/2014/main" id="{BE42C6FB-45CB-4E48-6F8F-799FAEBB2A08}"/>
              </a:ext>
            </a:extLst>
          </p:cNvPr>
          <p:cNvSpPr>
            <a:spLocks noGrp="1"/>
          </p:cNvSpPr>
          <p:nvPr>
            <p:ph idx="1"/>
          </p:nvPr>
        </p:nvSpPr>
        <p:spPr>
          <a:xfrm>
            <a:off x="838199" y="1579822"/>
            <a:ext cx="10087947" cy="4351338"/>
          </a:xfrm>
        </p:spPr>
        <p:txBody>
          <a:bodyPr>
            <a:noAutofit/>
          </a:bodyPr>
          <a:lstStyle/>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2.1   Data Preprocessing</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2.2   Importing the libraries</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2.3   Importing the Dataset</a:t>
            </a:r>
          </a:p>
          <a:p>
            <a:pPr marL="0" lvl="0" indent="0">
              <a:buNone/>
            </a:pPr>
            <a:r>
              <a:rPr lang="en-US" dirty="0">
                <a:latin typeface="Times New Roman" panose="02020603050405020304" pitchFamily="18" charset="0"/>
                <a:ea typeface="Tahoma" panose="020B0604030504040204" pitchFamily="34" charset="0"/>
                <a:cs typeface="Times New Roman" panose="02020603050405020304" pitchFamily="18" charset="0"/>
              </a:rPr>
              <a:t>2.4   Case study: CHURN</a:t>
            </a:r>
          </a:p>
        </p:txBody>
      </p:sp>
    </p:spTree>
    <p:extLst>
      <p:ext uri="{BB962C8B-B14F-4D97-AF65-F5344CB8AC3E}">
        <p14:creationId xmlns:p14="http://schemas.microsoft.com/office/powerpoint/2010/main" val="140102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2.1</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Data Preprocessing</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Data Preprocessing refers to the steps applied to make data more suitable for data mining. </a:t>
            </a:r>
          </a:p>
          <a:p>
            <a:pPr marL="354013" indent="-354013"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steps used for Data Preprocessing usually fall into two categories:</a:t>
            </a:r>
          </a:p>
          <a:p>
            <a:pPr lvl="1" algn="just">
              <a:lnSpc>
                <a:spcPct val="100000"/>
              </a:lnSpc>
              <a:spcBef>
                <a:spcPts val="600"/>
              </a:spcBef>
            </a:pPr>
            <a:r>
              <a:rPr lang="en-US" dirty="0">
                <a:latin typeface="Times New Roman" panose="02020603050405020304" pitchFamily="18" charset="0"/>
                <a:cs typeface="Times New Roman" panose="02020603050405020304" pitchFamily="18" charset="0"/>
              </a:rPr>
              <a:t>selecting data objects and attributes for the analysis.</a:t>
            </a:r>
          </a:p>
          <a:p>
            <a:pPr lvl="1" algn="just">
              <a:lnSpc>
                <a:spcPct val="100000"/>
              </a:lnSpc>
              <a:spcBef>
                <a:spcPts val="600"/>
              </a:spcBef>
            </a:pPr>
            <a:r>
              <a:rPr lang="en-US" dirty="0">
                <a:latin typeface="Times New Roman" panose="02020603050405020304" pitchFamily="18" charset="0"/>
                <a:cs typeface="Times New Roman" panose="02020603050405020304" pitchFamily="18" charset="0"/>
              </a:rPr>
              <a:t>creating/changing the attributes.</a:t>
            </a:r>
          </a:p>
        </p:txBody>
      </p:sp>
    </p:spTree>
    <p:extLst>
      <p:ext uri="{BB962C8B-B14F-4D97-AF65-F5344CB8AC3E}">
        <p14:creationId xmlns:p14="http://schemas.microsoft.com/office/powerpoint/2010/main" val="1413653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2.2</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Importing the libraries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 libraries</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import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as np # used for handling numbers</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import pandas as pd # used for handling the dataset</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sklearn.impute</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SimpleImputer</a:t>
            </a:r>
            <a:r>
              <a:rPr lang="en-US" dirty="0">
                <a:latin typeface="Times New Roman" panose="02020603050405020304" pitchFamily="18" charset="0"/>
                <a:cs typeface="Times New Roman" panose="02020603050405020304" pitchFamily="18" charset="0"/>
              </a:rPr>
              <a:t> # used for handling missing data</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sklearn.preprocessing</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LabelEncoder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OneHotEncoder</a:t>
            </a:r>
            <a:r>
              <a:rPr lang="en-US" dirty="0">
                <a:latin typeface="Times New Roman" panose="02020603050405020304" pitchFamily="18" charset="0"/>
                <a:cs typeface="Times New Roman" panose="02020603050405020304" pitchFamily="18" charset="0"/>
              </a:rPr>
              <a:t> # used for encoding categorical data</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sklearn.model_selection</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train_test_split</a:t>
            </a:r>
            <a:r>
              <a:rPr lang="en-US" dirty="0">
                <a:latin typeface="Times New Roman" panose="02020603050405020304" pitchFamily="18" charset="0"/>
                <a:cs typeface="Times New Roman" panose="02020603050405020304" pitchFamily="18" charset="0"/>
              </a:rPr>
              <a:t> # used for splitting training and testing data</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sklearn.preprocessing</a:t>
            </a:r>
            <a:r>
              <a:rPr lang="en-US" dirty="0">
                <a:latin typeface="Times New Roman" panose="02020603050405020304" pitchFamily="18" charset="0"/>
                <a:cs typeface="Times New Roman" panose="02020603050405020304" pitchFamily="18" charset="0"/>
              </a:rPr>
              <a:t> import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 # used for feature scaling</a:t>
            </a:r>
          </a:p>
        </p:txBody>
      </p:sp>
    </p:spTree>
    <p:extLst>
      <p:ext uri="{BB962C8B-B14F-4D97-AF65-F5344CB8AC3E}">
        <p14:creationId xmlns:p14="http://schemas.microsoft.com/office/powerpoint/2010/main" val="2023455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2.2</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Importing the libraries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354013" indent="-354013" algn="just">
              <a:lnSpc>
                <a:spcPct val="100000"/>
              </a:lnSpc>
              <a:spcBef>
                <a:spcPts val="60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there is any import errors, install those packages explicitly using pip command as follows:</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		pip install &lt;package-name&gt;</a:t>
            </a:r>
          </a:p>
          <a:p>
            <a:pPr marL="354013" indent="-354013" algn="just">
              <a:lnSpc>
                <a:spcPct val="100000"/>
              </a:lnSpc>
              <a:spcBef>
                <a:spcPts val="60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774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2.3</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Importing the Dataset</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r>
              <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dataset = </a:t>
            </a:r>
            <a:r>
              <a:rPr lang="en-IN" b="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pd.read_csv</a:t>
            </a:r>
            <a:r>
              <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r>
              <a:rPr lang="en-IN" b="0" dirty="0">
                <a:solidFill>
                  <a:srgbClr val="A31515"/>
                </a:solidFill>
                <a:effectLst/>
                <a:latin typeface="Times New Roman" panose="02020603050405020304" pitchFamily="18" charset="0"/>
                <a:ea typeface="Tahoma" panose="020B0604030504040204" pitchFamily="34" charset="0"/>
                <a:cs typeface="Times New Roman" panose="02020603050405020304" pitchFamily="18" charset="0"/>
              </a:rPr>
              <a:t>'/Data.csv'</a:t>
            </a:r>
            <a:r>
              <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IN" b="0" dirty="0">
                <a:solidFill>
                  <a:srgbClr val="008000"/>
                </a:solidFill>
                <a:effectLst/>
                <a:latin typeface="Times New Roman" panose="02020603050405020304" pitchFamily="18" charset="0"/>
                <a:ea typeface="Tahoma" panose="020B0604030504040204" pitchFamily="34" charset="0"/>
                <a:cs typeface="Times New Roman" panose="02020603050405020304" pitchFamily="18" charset="0"/>
              </a:rPr>
              <a:t># to import the dataset into a variable</a:t>
            </a:r>
            <a:endPar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r>
              <a:rPr lang="en-IN" b="0" dirty="0">
                <a:solidFill>
                  <a:srgbClr val="008000"/>
                </a:solidFill>
                <a:effectLst/>
                <a:latin typeface="Times New Roman" panose="02020603050405020304" pitchFamily="18" charset="0"/>
                <a:ea typeface="Tahoma" panose="020B0604030504040204" pitchFamily="34" charset="0"/>
                <a:cs typeface="Times New Roman" panose="02020603050405020304" pitchFamily="18" charset="0"/>
              </a:rPr>
              <a:t># Splitting the attributes into independent and dependent attributes</a:t>
            </a:r>
            <a:endPar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r>
              <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X = </a:t>
            </a:r>
            <a:r>
              <a:rPr lang="en-IN" b="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dataset.iloc</a:t>
            </a:r>
            <a:r>
              <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IN" b="0" dirty="0">
                <a:solidFill>
                  <a:srgbClr val="116644"/>
                </a:solidFill>
                <a:effectLst/>
                <a:latin typeface="Times New Roman" panose="02020603050405020304" pitchFamily="18" charset="0"/>
                <a:ea typeface="Tahoma" panose="020B0604030504040204" pitchFamily="34" charset="0"/>
                <a:cs typeface="Times New Roman" panose="02020603050405020304" pitchFamily="18" charset="0"/>
              </a:rPr>
              <a:t>-1</a:t>
            </a:r>
            <a:r>
              <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].values </a:t>
            </a:r>
            <a:r>
              <a:rPr lang="en-IN" b="0" dirty="0">
                <a:solidFill>
                  <a:srgbClr val="008000"/>
                </a:solidFill>
                <a:effectLst/>
                <a:latin typeface="Times New Roman" panose="02020603050405020304" pitchFamily="18" charset="0"/>
                <a:ea typeface="Tahoma" panose="020B0604030504040204" pitchFamily="34" charset="0"/>
                <a:cs typeface="Times New Roman" panose="02020603050405020304" pitchFamily="18" charset="0"/>
              </a:rPr>
              <a:t># attributes to determine dependent variable / Class</a:t>
            </a:r>
            <a:endPar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r>
              <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Y = </a:t>
            </a:r>
            <a:r>
              <a:rPr lang="en-IN" b="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dataset.iloc</a:t>
            </a:r>
            <a:r>
              <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IN" b="0" dirty="0">
                <a:solidFill>
                  <a:srgbClr val="116644"/>
                </a:solidFill>
                <a:effectLst/>
                <a:latin typeface="Times New Roman" panose="02020603050405020304" pitchFamily="18" charset="0"/>
                <a:ea typeface="Tahoma" panose="020B0604030504040204" pitchFamily="34" charset="0"/>
                <a:cs typeface="Times New Roman" panose="02020603050405020304" pitchFamily="18" charset="0"/>
              </a:rPr>
              <a:t>-1</a:t>
            </a:r>
            <a:r>
              <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].values </a:t>
            </a:r>
            <a:r>
              <a:rPr lang="en-IN" b="0" dirty="0">
                <a:solidFill>
                  <a:srgbClr val="008000"/>
                </a:solidFill>
                <a:effectLst/>
                <a:latin typeface="Times New Roman" panose="02020603050405020304" pitchFamily="18" charset="0"/>
                <a:ea typeface="Tahoma" panose="020B0604030504040204" pitchFamily="34" charset="0"/>
                <a:cs typeface="Times New Roman" panose="02020603050405020304" pitchFamily="18" charset="0"/>
              </a:rPr>
              <a:t># dependent variable / Class</a:t>
            </a:r>
            <a:endParaRPr lang="en-IN" b="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761442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2.3</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Importing the Dataset</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#import libraries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#!pip install </a:t>
            </a:r>
            <a:r>
              <a:rPr lang="en-US" sz="2400" dirty="0" err="1">
                <a:latin typeface="Times New Roman" panose="02020603050405020304" pitchFamily="18" charset="0"/>
                <a:cs typeface="Times New Roman" panose="02020603050405020304" pitchFamily="18" charset="0"/>
              </a:rPr>
              <a:t>xlrd</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!pip install </a:t>
            </a:r>
            <a:r>
              <a:rPr lang="en-US" sz="2400" dirty="0" err="1">
                <a:latin typeface="Times New Roman" panose="02020603050405020304" pitchFamily="18" charset="0"/>
                <a:cs typeface="Times New Roman" panose="02020603050405020304" pitchFamily="18" charset="0"/>
              </a:rPr>
              <a:t>openpyxl</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import pandas as pd</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#Loading Data from the </a:t>
            </a:r>
            <a:r>
              <a:rPr lang="en-US" sz="2400" dirty="0" err="1">
                <a:latin typeface="Times New Roman" panose="02020603050405020304" pitchFamily="18" charset="0"/>
                <a:cs typeface="Times New Roman" panose="02020603050405020304" pitchFamily="18" charset="0"/>
              </a:rPr>
              <a:t>souce</a:t>
            </a:r>
            <a:r>
              <a:rPr lang="en-US" sz="2400" dirty="0">
                <a:latin typeface="Times New Roman" panose="02020603050405020304" pitchFamily="18" charset="0"/>
                <a:cs typeface="Times New Roman" panose="02020603050405020304" pitchFamily="18" charset="0"/>
              </a:rPr>
              <a:t> file -&gt; auto.csv</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headers = ['</a:t>
            </a:r>
            <a:r>
              <a:rPr lang="en-US" sz="2400" dirty="0" err="1">
                <a:latin typeface="Times New Roman" panose="02020603050405020304" pitchFamily="18" charset="0"/>
                <a:cs typeface="Times New Roman" panose="02020603050405020304" pitchFamily="18" charset="0"/>
              </a:rPr>
              <a:t>symboling</a:t>
            </a:r>
            <a:r>
              <a:rPr lang="en-US" sz="2400" dirty="0">
                <a:latin typeface="Times New Roman" panose="02020603050405020304" pitchFamily="18" charset="0"/>
                <a:cs typeface="Times New Roman" panose="02020603050405020304" pitchFamily="18" charset="0"/>
              </a:rPr>
              <a:t>', 'normalized-</a:t>
            </a:r>
            <a:r>
              <a:rPr lang="en-US" sz="2400" dirty="0" err="1">
                <a:latin typeface="Times New Roman" panose="02020603050405020304" pitchFamily="18" charset="0"/>
                <a:cs typeface="Times New Roman" panose="02020603050405020304" pitchFamily="18" charset="0"/>
              </a:rPr>
              <a:t>losses','make','fuel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type','aspiration','doors</a:t>
            </a:r>
            <a:r>
              <a:rPr lang="en-US" sz="2400" dirty="0">
                <a:latin typeface="Times New Roman" panose="02020603050405020304" pitchFamily="18" charset="0"/>
                <a:cs typeface="Times New Roman" panose="02020603050405020304" pitchFamily="18" charset="0"/>
              </a:rPr>
              <a:t>', 'body-style', 'drive-wheels', 'engine-location', 'wheel-base', 'length', 'width', 'height', 'curb-weight', 'engine-type', 'num-of-cylinders', 'engine-size', 'fuel-system', 'bore', 'stroke', 'compression-ratio', 'horsepower', 'peak-rpm', 'city-mpg', 'highway-mpg', 'price']</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pd.read_csv</a:t>
            </a:r>
            <a:r>
              <a:rPr lang="en-US" sz="2400" dirty="0">
                <a:latin typeface="Times New Roman" panose="02020603050405020304" pitchFamily="18" charset="0"/>
                <a:cs typeface="Times New Roman" panose="02020603050405020304" pitchFamily="18" charset="0"/>
              </a:rPr>
              <a:t>('/work/Webinar 1/</a:t>
            </a:r>
            <a:r>
              <a:rPr lang="en-US" sz="2400" dirty="0" err="1">
                <a:latin typeface="Times New Roman" panose="02020603050405020304" pitchFamily="18" charset="0"/>
                <a:cs typeface="Times New Roman" panose="02020603050405020304" pitchFamily="18" charset="0"/>
              </a:rPr>
              <a:t>data_preprocessing</a:t>
            </a:r>
            <a:r>
              <a:rPr lang="en-US" sz="2400" dirty="0">
                <a:latin typeface="Times New Roman" panose="02020603050405020304" pitchFamily="18" charset="0"/>
                <a:cs typeface="Times New Roman" panose="02020603050405020304" pitchFamily="18" charset="0"/>
              </a:rPr>
              <a:t>/dataset/</a:t>
            </a:r>
            <a:r>
              <a:rPr lang="en-US" sz="2400" dirty="0" err="1">
                <a:latin typeface="Times New Roman" panose="02020603050405020304" pitchFamily="18" charset="0"/>
                <a:cs typeface="Times New Roman" panose="02020603050405020304" pitchFamily="18" charset="0"/>
              </a:rPr>
              <a:t>auto.csv',header</a:t>
            </a:r>
            <a:r>
              <a:rPr lang="en-US" sz="2400" dirty="0">
                <a:latin typeface="Times New Roman" panose="02020603050405020304" pitchFamily="18" charset="0"/>
                <a:cs typeface="Times New Roman" panose="02020603050405020304" pitchFamily="18" charset="0"/>
              </a:rPr>
              <a:t>=0, names=headers)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969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2.3</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Importing the Dataset</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#Loading data from the </a:t>
            </a:r>
            <a:r>
              <a:rPr lang="en-US" sz="2400" dirty="0" err="1">
                <a:latin typeface="Times New Roman" panose="02020603050405020304" pitchFamily="18" charset="0"/>
                <a:cs typeface="Times New Roman" panose="02020603050405020304" pitchFamily="18" charset="0"/>
              </a:rPr>
              <a:t>souce</a:t>
            </a:r>
            <a:r>
              <a:rPr lang="en-US" sz="2400" dirty="0">
                <a:latin typeface="Times New Roman" panose="02020603050405020304" pitchFamily="18" charset="0"/>
                <a:cs typeface="Times New Roman" panose="02020603050405020304" pitchFamily="18" charset="0"/>
              </a:rPr>
              <a:t> file -&gt; auto.xlsx</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df_excel</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pd.read_excel</a:t>
            </a:r>
            <a:r>
              <a:rPr lang="en-US" sz="2400" dirty="0">
                <a:latin typeface="Times New Roman" panose="02020603050405020304" pitchFamily="18" charset="0"/>
                <a:cs typeface="Times New Roman" panose="02020603050405020304" pitchFamily="18" charset="0"/>
              </a:rPr>
              <a:t>('/work/Webinar 1/</a:t>
            </a:r>
            <a:r>
              <a:rPr lang="en-US" sz="2400" dirty="0" err="1">
                <a:latin typeface="Times New Roman" panose="02020603050405020304" pitchFamily="18" charset="0"/>
                <a:cs typeface="Times New Roman" panose="02020603050405020304" pitchFamily="18" charset="0"/>
              </a:rPr>
              <a:t>data_preprocessing</a:t>
            </a:r>
            <a:r>
              <a:rPr lang="en-US" sz="2400" dirty="0">
                <a:latin typeface="Times New Roman" panose="02020603050405020304" pitchFamily="18" charset="0"/>
                <a:cs typeface="Times New Roman" panose="02020603050405020304" pitchFamily="18" charset="0"/>
              </a:rPr>
              <a:t>/dataset/auto.xlsx',</a:t>
            </a:r>
            <a:r>
              <a:rPr lang="en-US" sz="2400" dirty="0" err="1">
                <a:latin typeface="Times New Roman" panose="02020603050405020304" pitchFamily="18" charset="0"/>
                <a:cs typeface="Times New Roman" panose="02020603050405020304" pitchFamily="18" charset="0"/>
              </a:rPr>
              <a:t>sheet_name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auto',header</a:t>
            </a:r>
            <a:r>
              <a:rPr lang="en-US" sz="2400" dirty="0">
                <a:latin typeface="Times New Roman" panose="02020603050405020304" pitchFamily="18" charset="0"/>
                <a:cs typeface="Times New Roman" panose="02020603050405020304" pitchFamily="18" charset="0"/>
              </a:rPr>
              <a:t>=0, names=headers)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df_excel</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df.shape</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df.dtypes</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df.info()</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df.isnull</a:t>
            </a:r>
            <a:r>
              <a:rPr lang="en-US" sz="2400" dirty="0">
                <a:latin typeface="Times New Roman" panose="02020603050405020304" pitchFamily="18" charset="0"/>
                <a:cs typeface="Times New Roman" panose="02020603050405020304" pitchFamily="18" charset="0"/>
              </a:rPr>
              <a:t>().sum()</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df.isnull</a:t>
            </a:r>
            <a:r>
              <a:rPr lang="en-US" sz="2400" dirty="0">
                <a:latin typeface="Times New Roman" panose="02020603050405020304" pitchFamily="18" charset="0"/>
                <a:cs typeface="Times New Roman" panose="02020603050405020304" pitchFamily="18" charset="0"/>
              </a:rPr>
              <a:t>().mean()</a:t>
            </a:r>
          </a:p>
        </p:txBody>
      </p:sp>
    </p:spTree>
    <p:extLst>
      <p:ext uri="{BB962C8B-B14F-4D97-AF65-F5344CB8AC3E}">
        <p14:creationId xmlns:p14="http://schemas.microsoft.com/office/powerpoint/2010/main" val="39311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FCDC11-4F23-B46B-9378-50A98CF618A3}"/>
              </a:ext>
            </a:extLst>
          </p:cNvPr>
          <p:cNvPicPr>
            <a:picLocks noChangeAspect="1"/>
          </p:cNvPicPr>
          <p:nvPr/>
        </p:nvPicPr>
        <p:blipFill>
          <a:blip r:embed="rId2"/>
          <a:stretch>
            <a:fillRect/>
          </a:stretch>
        </p:blipFill>
        <p:spPr>
          <a:xfrm>
            <a:off x="489191" y="2935280"/>
            <a:ext cx="7674005" cy="3459780"/>
          </a:xfrm>
          <a:prstGeom prst="rect">
            <a:avLst/>
          </a:prstGeo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1.2  Data types in Python</a:t>
              </a:r>
            </a:p>
          </p:txBody>
        </p:sp>
      </p:grpSp>
      <p:sp>
        <p:nvSpPr>
          <p:cNvPr id="10" name="Content Placeholder 2"/>
          <p:cNvSpPr>
            <a:spLocks noGrp="1" noEditPoints="1"/>
          </p:cNvSpPr>
          <p:nvPr>
            <p:ph idx="1"/>
          </p:nvPr>
        </p:nvSpPr>
        <p:spPr>
          <a:xfrm>
            <a:off x="838200" y="1465006"/>
            <a:ext cx="10515600" cy="4711957"/>
          </a:xfrm>
          <a:prstGeom prst="rect">
            <a:avLst/>
          </a:prstGeom>
        </p:spPr>
        <p:txBody>
          <a:bodyPr>
            <a:noAutofit/>
          </a:bodyPr>
          <a:lstStyle/>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Variables can store data of different types, and different types can do different things.</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Python has the following data types built-in by default:</a:t>
            </a:r>
          </a:p>
        </p:txBody>
      </p:sp>
      <p:sp>
        <p:nvSpPr>
          <p:cNvPr id="12" name="TextBox 11">
            <a:extLst>
              <a:ext uri="{FF2B5EF4-FFF2-40B4-BE49-F238E27FC236}">
                <a16:creationId xmlns:a16="http://schemas.microsoft.com/office/drawing/2014/main" id="{3473B7A1-176D-5BF3-6B1B-ECFCA71E285C}"/>
              </a:ext>
            </a:extLst>
          </p:cNvPr>
          <p:cNvSpPr txBox="1"/>
          <p:nvPr/>
        </p:nvSpPr>
        <p:spPr>
          <a:xfrm>
            <a:off x="8354961" y="3684158"/>
            <a:ext cx="3758381" cy="2308324"/>
          </a:xfrm>
          <a:prstGeom prst="rect">
            <a:avLst/>
          </a:prstGeom>
          <a:noFill/>
        </p:spPr>
        <p:txBody>
          <a:bodyPr wrap="square">
            <a:spAutoFit/>
          </a:bodyPr>
          <a:lstStyle/>
          <a:p>
            <a:pPr marL="285750" indent="-285750"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Text Type</a:t>
            </a:r>
            <a:r>
              <a:rPr lang="en-IN" b="0" i="0" dirty="0">
                <a:effectLst/>
                <a:latin typeface="Times New Roman" panose="02020603050405020304" pitchFamily="18" charset="0"/>
                <a:cs typeface="Times New Roman" panose="02020603050405020304" pitchFamily="18" charset="0"/>
              </a:rPr>
              <a:t>: str</a:t>
            </a:r>
          </a:p>
          <a:p>
            <a:pPr marL="285750" indent="-285750"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Numeric Types</a:t>
            </a:r>
            <a:r>
              <a:rPr lang="en-IN" b="0" i="0" dirty="0">
                <a:effectLst/>
                <a:latin typeface="Times New Roman" panose="02020603050405020304" pitchFamily="18" charset="0"/>
                <a:cs typeface="Times New Roman" panose="02020603050405020304" pitchFamily="18" charset="0"/>
              </a:rPr>
              <a:t>: int, float, complex</a:t>
            </a:r>
          </a:p>
          <a:p>
            <a:pPr marL="285750" indent="-285750"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Sequence Types</a:t>
            </a:r>
            <a:r>
              <a:rPr lang="en-IN" b="0" i="0" dirty="0">
                <a:effectLst/>
                <a:latin typeface="Times New Roman" panose="02020603050405020304" pitchFamily="18" charset="0"/>
                <a:cs typeface="Times New Roman" panose="02020603050405020304" pitchFamily="18" charset="0"/>
              </a:rPr>
              <a:t>: list, tuple, range</a:t>
            </a:r>
          </a:p>
          <a:p>
            <a:pPr marL="285750" indent="-285750"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Mapping Type</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dict</a:t>
            </a:r>
            <a:endParaRPr lang="en-IN"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Set Types</a:t>
            </a:r>
            <a:r>
              <a:rPr lang="en-IN" b="0" i="0" dirty="0">
                <a:effectLst/>
                <a:latin typeface="Times New Roman" panose="02020603050405020304" pitchFamily="18" charset="0"/>
                <a:cs typeface="Times New Roman" panose="02020603050405020304" pitchFamily="18" charset="0"/>
              </a:rPr>
              <a:t>: set, </a:t>
            </a:r>
            <a:r>
              <a:rPr lang="en-IN" b="0" i="0" dirty="0" err="1">
                <a:effectLst/>
                <a:latin typeface="Times New Roman" panose="02020603050405020304" pitchFamily="18" charset="0"/>
                <a:cs typeface="Times New Roman" panose="02020603050405020304" pitchFamily="18" charset="0"/>
              </a:rPr>
              <a:t>frozenset</a:t>
            </a:r>
            <a:endParaRPr lang="en-IN"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Boolean Type</a:t>
            </a:r>
            <a:r>
              <a:rPr lang="en-IN" b="0" i="0" dirty="0">
                <a:effectLst/>
                <a:latin typeface="Times New Roman" panose="02020603050405020304" pitchFamily="18" charset="0"/>
                <a:cs typeface="Times New Roman" panose="02020603050405020304" pitchFamily="18" charset="0"/>
              </a:rPr>
              <a:t>: bool</a:t>
            </a:r>
          </a:p>
          <a:p>
            <a:pPr marL="285750" indent="-285750"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Binary Types</a:t>
            </a:r>
            <a:r>
              <a:rPr lang="en-IN" b="0" i="0" dirty="0">
                <a:effectLst/>
                <a:latin typeface="Times New Roman" panose="02020603050405020304" pitchFamily="18" charset="0"/>
                <a:cs typeface="Times New Roman" panose="02020603050405020304" pitchFamily="18" charset="0"/>
              </a:rPr>
              <a:t>: bytes, </a:t>
            </a:r>
            <a:r>
              <a:rPr lang="en-IN" b="0" i="0" dirty="0" err="1">
                <a:effectLst/>
                <a:latin typeface="Times New Roman" panose="02020603050405020304" pitchFamily="18" charset="0"/>
                <a:cs typeface="Times New Roman" panose="02020603050405020304" pitchFamily="18" charset="0"/>
              </a:rPr>
              <a:t>bytearray</a:t>
            </a: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memoryview</a:t>
            </a:r>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761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2.3</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Importing the Dataset</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threshold = 0.5</a:t>
            </a:r>
          </a:p>
          <a:p>
            <a:pPr marL="0" indent="0" algn="just">
              <a:lnSpc>
                <a:spcPct val="100000"/>
              </a:lnSpc>
              <a:spcBef>
                <a:spcPts val="60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#Dropping columns with missing value rate higher than threshold</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df</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df.columns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df.isnull</a:t>
            </a:r>
            <a:r>
              <a:rPr lang="en-US" sz="2400" dirty="0">
                <a:latin typeface="Times New Roman" panose="02020603050405020304" pitchFamily="18" charset="0"/>
                <a:cs typeface="Times New Roman" panose="02020603050405020304" pitchFamily="18" charset="0"/>
              </a:rPr>
              <a:t>().mean() &lt; threshold]]</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df</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8068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pic>
        <p:nvPicPr>
          <p:cNvPr id="10" name="Picture 9">
            <a:extLst>
              <a:ext uri="{FF2B5EF4-FFF2-40B4-BE49-F238E27FC236}">
                <a16:creationId xmlns:a16="http://schemas.microsoft.com/office/drawing/2014/main" id="{089C8AE3-677A-DFA1-D326-66FAEED6A63F}"/>
              </a:ext>
            </a:extLst>
          </p:cNvPr>
          <p:cNvPicPr>
            <a:picLocks noChangeAspect="1"/>
          </p:cNvPicPr>
          <p:nvPr/>
        </p:nvPicPr>
        <p:blipFill>
          <a:blip r:embed="rId2"/>
          <a:stretch>
            <a:fillRect/>
          </a:stretch>
        </p:blipFill>
        <p:spPr>
          <a:xfrm>
            <a:off x="640289" y="1621717"/>
            <a:ext cx="11064065" cy="4237907"/>
          </a:xfrm>
          <a:prstGeom prst="rect">
            <a:avLst/>
          </a:prstGeom>
        </p:spPr>
      </p:pic>
    </p:spTree>
    <p:extLst>
      <p:ext uri="{BB962C8B-B14F-4D97-AF65-F5344CB8AC3E}">
        <p14:creationId xmlns:p14="http://schemas.microsoft.com/office/powerpoint/2010/main" val="2819250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pic>
        <p:nvPicPr>
          <p:cNvPr id="3" name="Picture 2">
            <a:extLst>
              <a:ext uri="{FF2B5EF4-FFF2-40B4-BE49-F238E27FC236}">
                <a16:creationId xmlns:a16="http://schemas.microsoft.com/office/drawing/2014/main" id="{4FDFDC93-0286-F0CF-8E0F-ED19C8CFC291}"/>
              </a:ext>
            </a:extLst>
          </p:cNvPr>
          <p:cNvPicPr>
            <a:picLocks noChangeAspect="1"/>
          </p:cNvPicPr>
          <p:nvPr/>
        </p:nvPicPr>
        <p:blipFill>
          <a:blip r:embed="rId2"/>
          <a:stretch>
            <a:fillRect/>
          </a:stretch>
        </p:blipFill>
        <p:spPr>
          <a:xfrm>
            <a:off x="1696655" y="1427796"/>
            <a:ext cx="7876552" cy="5114023"/>
          </a:xfrm>
          <a:prstGeom prst="rect">
            <a:avLst/>
          </a:prstGeom>
        </p:spPr>
      </p:pic>
    </p:spTree>
    <p:extLst>
      <p:ext uri="{BB962C8B-B14F-4D97-AF65-F5344CB8AC3E}">
        <p14:creationId xmlns:p14="http://schemas.microsoft.com/office/powerpoint/2010/main" val="1791937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import pandas as pd</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as np</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import pandas as pd</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as np</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#Load the csv file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 = </a:t>
            </a:r>
            <a:r>
              <a:rPr lang="en-US" sz="2400" dirty="0" err="1">
                <a:latin typeface="Times New Roman" panose="02020603050405020304" pitchFamily="18" charset="0"/>
                <a:cs typeface="Times New Roman" panose="02020603050405020304" pitchFamily="18" charset="0"/>
              </a:rPr>
              <a:t>pd.read_csv</a:t>
            </a:r>
            <a:r>
              <a:rPr lang="en-US" sz="2400" dirty="0">
                <a:latin typeface="Times New Roman" panose="02020603050405020304" pitchFamily="18" charset="0"/>
                <a:cs typeface="Times New Roman" panose="02020603050405020304" pitchFamily="18" charset="0"/>
              </a:rPr>
              <a:t>('/content/Churn.csv')</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t>
            </a:r>
          </a:p>
        </p:txBody>
      </p:sp>
    </p:spTree>
    <p:extLst>
      <p:ext uri="{BB962C8B-B14F-4D97-AF65-F5344CB8AC3E}">
        <p14:creationId xmlns:p14="http://schemas.microsoft.com/office/powerpoint/2010/main" val="878853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pic>
        <p:nvPicPr>
          <p:cNvPr id="3" name="Picture 2">
            <a:extLst>
              <a:ext uri="{FF2B5EF4-FFF2-40B4-BE49-F238E27FC236}">
                <a16:creationId xmlns:a16="http://schemas.microsoft.com/office/drawing/2014/main" id="{CDF79538-9AC9-CE30-0D29-997305D52AD7}"/>
              </a:ext>
            </a:extLst>
          </p:cNvPr>
          <p:cNvPicPr>
            <a:picLocks noChangeAspect="1"/>
          </p:cNvPicPr>
          <p:nvPr/>
        </p:nvPicPr>
        <p:blipFill>
          <a:blip r:embed="rId2"/>
          <a:stretch>
            <a:fillRect/>
          </a:stretch>
        </p:blipFill>
        <p:spPr>
          <a:xfrm>
            <a:off x="838200" y="1361429"/>
            <a:ext cx="8799109" cy="5360046"/>
          </a:xfrm>
          <a:prstGeom prst="rect">
            <a:avLst/>
          </a:prstGeom>
        </p:spPr>
      </p:pic>
    </p:spTree>
    <p:extLst>
      <p:ext uri="{BB962C8B-B14F-4D97-AF65-F5344CB8AC3E}">
        <p14:creationId xmlns:p14="http://schemas.microsoft.com/office/powerpoint/2010/main" val="1849400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import pandas as pd</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 = </a:t>
            </a:r>
            <a:r>
              <a:rPr lang="en-US" sz="2400" dirty="0" err="1">
                <a:latin typeface="Times New Roman" panose="02020603050405020304" pitchFamily="18" charset="0"/>
                <a:cs typeface="Times New Roman" panose="02020603050405020304" pitchFamily="18" charset="0"/>
              </a:rPr>
              <a:t>pd.read_csv</a:t>
            </a:r>
            <a:r>
              <a:rPr lang="en-US" sz="2400" dirty="0">
                <a:latin typeface="Times New Roman" panose="02020603050405020304" pitchFamily="18" charset="0"/>
                <a:cs typeface="Times New Roman" panose="02020603050405020304" pitchFamily="18" charset="0"/>
              </a:rPr>
              <a:t>('/content/Churn.csv', </a:t>
            </a:r>
            <a:r>
              <a:rPr lang="en-US" sz="2400" dirty="0" err="1">
                <a:latin typeface="Times New Roman" panose="02020603050405020304" pitchFamily="18" charset="0"/>
                <a:cs typeface="Times New Roman" panose="02020603050405020304" pitchFamily="18" charset="0"/>
              </a:rPr>
              <a:t>na_values</a:t>
            </a:r>
            <a:r>
              <a:rPr lang="en-US" sz="24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t>
            </a:r>
          </a:p>
        </p:txBody>
      </p:sp>
      <p:pic>
        <p:nvPicPr>
          <p:cNvPr id="3" name="Picture 2">
            <a:extLst>
              <a:ext uri="{FF2B5EF4-FFF2-40B4-BE49-F238E27FC236}">
                <a16:creationId xmlns:a16="http://schemas.microsoft.com/office/drawing/2014/main" id="{692AAA2C-A730-2FFD-41FB-32E23E3827C4}"/>
              </a:ext>
            </a:extLst>
          </p:cNvPr>
          <p:cNvPicPr>
            <a:picLocks noChangeAspect="1"/>
          </p:cNvPicPr>
          <p:nvPr/>
        </p:nvPicPr>
        <p:blipFill>
          <a:blip r:embed="rId2"/>
          <a:stretch>
            <a:fillRect/>
          </a:stretch>
        </p:blipFill>
        <p:spPr>
          <a:xfrm>
            <a:off x="1358776" y="2850180"/>
            <a:ext cx="8839966" cy="3871295"/>
          </a:xfrm>
          <a:prstGeom prst="rect">
            <a:avLst/>
          </a:prstGeom>
        </p:spPr>
      </p:pic>
    </p:spTree>
    <p:extLst>
      <p:ext uri="{BB962C8B-B14F-4D97-AF65-F5344CB8AC3E}">
        <p14:creationId xmlns:p14="http://schemas.microsoft.com/office/powerpoint/2010/main" val="2495595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look at the first 5 records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churn.head</a:t>
            </a:r>
            <a:r>
              <a:rPr lang="en-US"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0BE01146-96FB-3366-021B-EAA5ADC29011}"/>
              </a:ext>
            </a:extLst>
          </p:cNvPr>
          <p:cNvPicPr>
            <a:picLocks noChangeAspect="1"/>
          </p:cNvPicPr>
          <p:nvPr/>
        </p:nvPicPr>
        <p:blipFill>
          <a:blip r:embed="rId2"/>
          <a:stretch>
            <a:fillRect/>
          </a:stretch>
        </p:blipFill>
        <p:spPr>
          <a:xfrm>
            <a:off x="648452" y="2479468"/>
            <a:ext cx="10895096" cy="3398817"/>
          </a:xfrm>
          <a:prstGeom prst="rect">
            <a:avLst/>
          </a:prstGeom>
        </p:spPr>
      </p:pic>
    </p:spTree>
    <p:extLst>
      <p:ext uri="{BB962C8B-B14F-4D97-AF65-F5344CB8AC3E}">
        <p14:creationId xmlns:p14="http://schemas.microsoft.com/office/powerpoint/2010/main" val="28817230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look at the last 5 rows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churn.tail</a:t>
            </a:r>
            <a:r>
              <a:rPr lang="en-US" sz="24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BA0F7ADD-2CE0-62E1-3543-35B30F13B8AF}"/>
              </a:ext>
            </a:extLst>
          </p:cNvPr>
          <p:cNvPicPr>
            <a:picLocks noChangeAspect="1"/>
          </p:cNvPicPr>
          <p:nvPr/>
        </p:nvPicPr>
        <p:blipFill>
          <a:blip r:embed="rId2"/>
          <a:stretch>
            <a:fillRect/>
          </a:stretch>
        </p:blipFill>
        <p:spPr>
          <a:xfrm>
            <a:off x="296882" y="2384176"/>
            <a:ext cx="11329061" cy="3102223"/>
          </a:xfrm>
          <a:prstGeom prst="rect">
            <a:avLst/>
          </a:prstGeom>
        </p:spPr>
      </p:pic>
    </p:spTree>
    <p:extLst>
      <p:ext uri="{BB962C8B-B14F-4D97-AF65-F5344CB8AC3E}">
        <p14:creationId xmlns:p14="http://schemas.microsoft.com/office/powerpoint/2010/main" val="3520219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look at the specific last two rows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churn.tail</a:t>
            </a:r>
            <a:r>
              <a:rPr lang="en-US" sz="2400" dirty="0">
                <a:latin typeface="Times New Roman" panose="02020603050405020304" pitchFamily="18" charset="0"/>
                <a:cs typeface="Times New Roman" panose="02020603050405020304" pitchFamily="18" charset="0"/>
              </a:rPr>
              <a:t>(2)</a:t>
            </a:r>
          </a:p>
        </p:txBody>
      </p:sp>
      <p:pic>
        <p:nvPicPr>
          <p:cNvPr id="6" name="Picture 5">
            <a:extLst>
              <a:ext uri="{FF2B5EF4-FFF2-40B4-BE49-F238E27FC236}">
                <a16:creationId xmlns:a16="http://schemas.microsoft.com/office/drawing/2014/main" id="{7A4B5CA7-2F84-5D51-B385-CEA59BDC5F4A}"/>
              </a:ext>
            </a:extLst>
          </p:cNvPr>
          <p:cNvPicPr>
            <a:picLocks noChangeAspect="1"/>
          </p:cNvPicPr>
          <p:nvPr/>
        </p:nvPicPr>
        <p:blipFill>
          <a:blip r:embed="rId2"/>
          <a:stretch>
            <a:fillRect/>
          </a:stretch>
        </p:blipFill>
        <p:spPr>
          <a:xfrm>
            <a:off x="919349" y="2559466"/>
            <a:ext cx="9483715" cy="1975212"/>
          </a:xfrm>
          <a:prstGeom prst="rect">
            <a:avLst/>
          </a:prstGeom>
        </p:spPr>
      </p:pic>
    </p:spTree>
    <p:extLst>
      <p:ext uri="{BB962C8B-B14F-4D97-AF65-F5344CB8AC3E}">
        <p14:creationId xmlns:p14="http://schemas.microsoft.com/office/powerpoint/2010/main" val="8867386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understand the dataset</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look at the dimensions, number of rows and columns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churn.shape</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7898697-24C9-C6C3-BC29-508DE7B72A89}"/>
              </a:ext>
            </a:extLst>
          </p:cNvPr>
          <p:cNvPicPr>
            <a:picLocks noChangeAspect="1"/>
          </p:cNvPicPr>
          <p:nvPr/>
        </p:nvPicPr>
        <p:blipFill>
          <a:blip r:embed="rId2"/>
          <a:stretch>
            <a:fillRect/>
          </a:stretch>
        </p:blipFill>
        <p:spPr>
          <a:xfrm>
            <a:off x="1031770" y="2963897"/>
            <a:ext cx="9206712" cy="2317229"/>
          </a:xfrm>
          <a:prstGeom prst="rect">
            <a:avLst/>
          </a:prstGeom>
        </p:spPr>
      </p:pic>
    </p:spTree>
    <p:extLst>
      <p:ext uri="{BB962C8B-B14F-4D97-AF65-F5344CB8AC3E}">
        <p14:creationId xmlns:p14="http://schemas.microsoft.com/office/powerpoint/2010/main" val="389139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1.2 Variables in Python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Python variable is a name given to a memory location. They are containers that store values. </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Data values can be of various types: Text, Numeric, Sequence, Mapping, Set, Boolean and Binary</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Python is not “statically typed”. Python variables do not need explicit declaration, it happens when value is assigned to a variable.</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Data Values are assigned to variables using "=".</a:t>
            </a:r>
          </a:p>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Example:</a:t>
            </a:r>
            <a:endParaRPr lang="en-US" sz="22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	x = 5</a:t>
            </a:r>
          </a:p>
          <a:p>
            <a:pPr marL="0" indent="0" algn="just">
              <a:lnSpc>
                <a:spcPct val="100000"/>
              </a:lnSpc>
              <a:spcBef>
                <a:spcPts val="600"/>
              </a:spcBef>
              <a:buNone/>
            </a:pPr>
            <a:r>
              <a:rPr lang="en-US" sz="2200" dirty="0">
                <a:latin typeface="Times New Roman" panose="02020603050405020304" pitchFamily="18" charset="0"/>
                <a:cs typeface="Times New Roman" panose="02020603050405020304" pitchFamily="18" charset="0"/>
              </a:rPr>
              <a:t>	x = </a:t>
            </a:r>
            <a:r>
              <a:rPr lang="en-US" sz="2600" dirty="0">
                <a:latin typeface="Times New Roman" panose="02020603050405020304" pitchFamily="18" charset="0"/>
                <a:cs typeface="Times New Roman" panose="02020603050405020304" pitchFamily="18" charset="0"/>
              </a:rPr>
              <a:t>"Python"</a:t>
            </a:r>
          </a:p>
        </p:txBody>
      </p:sp>
    </p:spTree>
    <p:extLst>
      <p:ext uri="{BB962C8B-B14F-4D97-AF65-F5344CB8AC3E}">
        <p14:creationId xmlns:p14="http://schemas.microsoft.com/office/powerpoint/2010/main" val="5992901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get the total number of elements from the</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churn.size</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51C0EA7-4E44-7E60-9705-834D3BC39E10}"/>
              </a:ext>
            </a:extLst>
          </p:cNvPr>
          <p:cNvPicPr>
            <a:picLocks noChangeAspect="1"/>
          </p:cNvPicPr>
          <p:nvPr/>
        </p:nvPicPr>
        <p:blipFill>
          <a:blip r:embed="rId2"/>
          <a:stretch>
            <a:fillRect/>
          </a:stretch>
        </p:blipFill>
        <p:spPr>
          <a:xfrm>
            <a:off x="2120125" y="2755054"/>
            <a:ext cx="7144307" cy="1630333"/>
          </a:xfrm>
          <a:prstGeom prst="rect">
            <a:avLst/>
          </a:prstGeom>
        </p:spPr>
      </p:pic>
    </p:spTree>
    <p:extLst>
      <p:ext uri="{BB962C8B-B14F-4D97-AF65-F5344CB8AC3E}">
        <p14:creationId xmlns:p14="http://schemas.microsoft.com/office/powerpoint/2010/main" val="11456160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look at the names of the columns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churn.columns</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3367369-96FA-00E3-B44E-4DC8C8F6FA99}"/>
              </a:ext>
            </a:extLst>
          </p:cNvPr>
          <p:cNvPicPr>
            <a:picLocks noChangeAspect="1"/>
          </p:cNvPicPr>
          <p:nvPr/>
        </p:nvPicPr>
        <p:blipFill>
          <a:blip r:embed="rId2"/>
          <a:stretch>
            <a:fillRect/>
          </a:stretch>
        </p:blipFill>
        <p:spPr>
          <a:xfrm>
            <a:off x="838200" y="2658922"/>
            <a:ext cx="10262022" cy="2062368"/>
          </a:xfrm>
          <a:prstGeom prst="rect">
            <a:avLst/>
          </a:prstGeom>
        </p:spPr>
      </p:pic>
    </p:spTree>
    <p:extLst>
      <p:ext uri="{BB962C8B-B14F-4D97-AF65-F5344CB8AC3E}">
        <p14:creationId xmlns:p14="http://schemas.microsoft.com/office/powerpoint/2010/main" val="2834086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look at the information regarding the dataset</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churn.info()</a:t>
            </a:r>
          </a:p>
        </p:txBody>
      </p:sp>
      <p:pic>
        <p:nvPicPr>
          <p:cNvPr id="6" name="Picture 5">
            <a:extLst>
              <a:ext uri="{FF2B5EF4-FFF2-40B4-BE49-F238E27FC236}">
                <a16:creationId xmlns:a16="http://schemas.microsoft.com/office/drawing/2014/main" id="{E61F37F0-6578-7A4F-45F4-D7511DD78FB5}"/>
              </a:ext>
            </a:extLst>
          </p:cNvPr>
          <p:cNvPicPr>
            <a:picLocks noChangeAspect="1"/>
          </p:cNvPicPr>
          <p:nvPr/>
        </p:nvPicPr>
        <p:blipFill>
          <a:blip r:embed="rId2"/>
          <a:stretch>
            <a:fillRect/>
          </a:stretch>
        </p:blipFill>
        <p:spPr>
          <a:xfrm>
            <a:off x="3234293" y="2041378"/>
            <a:ext cx="4547437" cy="4497534"/>
          </a:xfrm>
          <a:prstGeom prst="rect">
            <a:avLst/>
          </a:prstGeom>
        </p:spPr>
      </p:pic>
    </p:spTree>
    <p:extLst>
      <p:ext uri="{BB962C8B-B14F-4D97-AF65-F5344CB8AC3E}">
        <p14:creationId xmlns:p14="http://schemas.microsoft.com/office/powerpoint/2010/main" val="22315340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describe the dataset</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churn.describe</a:t>
            </a:r>
            <a:r>
              <a:rPr lang="en-US" sz="24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EA00E7C9-D839-4EB6-90F0-6F7C62E9624B}"/>
              </a:ext>
            </a:extLst>
          </p:cNvPr>
          <p:cNvPicPr>
            <a:picLocks noChangeAspect="1"/>
          </p:cNvPicPr>
          <p:nvPr/>
        </p:nvPicPr>
        <p:blipFill>
          <a:blip r:embed="rId2"/>
          <a:stretch>
            <a:fillRect/>
          </a:stretch>
        </p:blipFill>
        <p:spPr>
          <a:xfrm>
            <a:off x="307910" y="2389858"/>
            <a:ext cx="11243388" cy="3716822"/>
          </a:xfrm>
          <a:prstGeom prst="rect">
            <a:avLst/>
          </a:prstGeom>
        </p:spPr>
      </p:pic>
    </p:spTree>
    <p:extLst>
      <p:ext uri="{BB962C8B-B14F-4D97-AF65-F5344CB8AC3E}">
        <p14:creationId xmlns:p14="http://schemas.microsoft.com/office/powerpoint/2010/main" val="29989387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#The memory usage of each column in bytes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churn.memory_usage</a:t>
            </a:r>
            <a:r>
              <a:rPr lang="en-US"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279A1A93-AA1E-AB94-AED6-A2983162AC9B}"/>
              </a:ext>
            </a:extLst>
          </p:cNvPr>
          <p:cNvPicPr>
            <a:picLocks noChangeAspect="1"/>
          </p:cNvPicPr>
          <p:nvPr/>
        </p:nvPicPr>
        <p:blipFill>
          <a:blip r:embed="rId2"/>
          <a:stretch>
            <a:fillRect/>
          </a:stretch>
        </p:blipFill>
        <p:spPr>
          <a:xfrm>
            <a:off x="3705137" y="2317066"/>
            <a:ext cx="4557155" cy="4221846"/>
          </a:xfrm>
          <a:prstGeom prst="rect">
            <a:avLst/>
          </a:prstGeom>
        </p:spPr>
      </p:pic>
    </p:spTree>
    <p:extLst>
      <p:ext uri="{BB962C8B-B14F-4D97-AF65-F5344CB8AC3E}">
        <p14:creationId xmlns:p14="http://schemas.microsoft.com/office/powerpoint/2010/main" val="3960811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churn.ndim</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748DBA7-AEE3-0E97-FF10-733348215B7B}"/>
              </a:ext>
            </a:extLst>
          </p:cNvPr>
          <p:cNvPicPr>
            <a:picLocks noChangeAspect="1"/>
          </p:cNvPicPr>
          <p:nvPr/>
        </p:nvPicPr>
        <p:blipFill>
          <a:blip r:embed="rId2"/>
          <a:stretch>
            <a:fillRect/>
          </a:stretch>
        </p:blipFill>
        <p:spPr>
          <a:xfrm>
            <a:off x="2911448" y="2325244"/>
            <a:ext cx="5917285" cy="2797262"/>
          </a:xfrm>
          <a:prstGeom prst="rect">
            <a:avLst/>
          </a:prstGeom>
        </p:spPr>
      </p:pic>
    </p:spTree>
    <p:extLst>
      <p:ext uri="{BB962C8B-B14F-4D97-AF65-F5344CB8AC3E}">
        <p14:creationId xmlns:p14="http://schemas.microsoft.com/office/powerpoint/2010/main" val="3016551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find value counts of age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churn['gender'].</a:t>
            </a:r>
            <a:r>
              <a:rPr lang="en-US" sz="2400" dirty="0" err="1">
                <a:latin typeface="Times New Roman" panose="02020603050405020304" pitchFamily="18" charset="0"/>
                <a:cs typeface="Times New Roman" panose="02020603050405020304" pitchFamily="18" charset="0"/>
              </a:rPr>
              <a:t>value_counts</a:t>
            </a:r>
            <a:r>
              <a:rPr lang="en-US"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D8E7CB0B-11BD-29CC-3118-5C4C2FE548B4}"/>
              </a:ext>
            </a:extLst>
          </p:cNvPr>
          <p:cNvPicPr>
            <a:picLocks noChangeAspect="1"/>
          </p:cNvPicPr>
          <p:nvPr/>
        </p:nvPicPr>
        <p:blipFill>
          <a:blip r:embed="rId2"/>
          <a:stretch>
            <a:fillRect/>
          </a:stretch>
        </p:blipFill>
        <p:spPr>
          <a:xfrm>
            <a:off x="3093699" y="2526975"/>
            <a:ext cx="5854143" cy="2464902"/>
          </a:xfrm>
          <a:prstGeom prst="rect">
            <a:avLst/>
          </a:prstGeom>
        </p:spPr>
      </p:pic>
    </p:spTree>
    <p:extLst>
      <p:ext uri="{BB962C8B-B14F-4D97-AF65-F5344CB8AC3E}">
        <p14:creationId xmlns:p14="http://schemas.microsoft.com/office/powerpoint/2010/main" val="37282464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find value counts of </a:t>
            </a:r>
            <a:r>
              <a:rPr lang="en-US" sz="2400" dirty="0" err="1">
                <a:latin typeface="Times New Roman" panose="02020603050405020304" pitchFamily="18" charset="0"/>
                <a:cs typeface="Times New Roman" panose="02020603050405020304" pitchFamily="18" charset="0"/>
              </a:rPr>
              <a:t>zipcode</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churn['age'].mean()</a:t>
            </a:r>
          </a:p>
        </p:txBody>
      </p:sp>
      <p:pic>
        <p:nvPicPr>
          <p:cNvPr id="3" name="Picture 2">
            <a:extLst>
              <a:ext uri="{FF2B5EF4-FFF2-40B4-BE49-F238E27FC236}">
                <a16:creationId xmlns:a16="http://schemas.microsoft.com/office/drawing/2014/main" id="{2FF98F25-020C-E27F-CD5F-3A31202026F3}"/>
              </a:ext>
            </a:extLst>
          </p:cNvPr>
          <p:cNvPicPr>
            <a:picLocks noChangeAspect="1"/>
          </p:cNvPicPr>
          <p:nvPr/>
        </p:nvPicPr>
        <p:blipFill>
          <a:blip r:embed="rId2"/>
          <a:stretch>
            <a:fillRect/>
          </a:stretch>
        </p:blipFill>
        <p:spPr>
          <a:xfrm>
            <a:off x="2971406" y="2580952"/>
            <a:ext cx="6591430" cy="2084354"/>
          </a:xfrm>
          <a:prstGeom prst="rect">
            <a:avLst/>
          </a:prstGeom>
        </p:spPr>
      </p:pic>
    </p:spTree>
    <p:extLst>
      <p:ext uri="{BB962C8B-B14F-4D97-AF65-F5344CB8AC3E}">
        <p14:creationId xmlns:p14="http://schemas.microsoft.com/office/powerpoint/2010/main" val="10460063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churn['churn'].</a:t>
            </a:r>
            <a:r>
              <a:rPr lang="en-US" sz="2400" dirty="0" err="1">
                <a:latin typeface="Times New Roman" panose="02020603050405020304" pitchFamily="18" charset="0"/>
                <a:cs typeface="Times New Roman" panose="02020603050405020304" pitchFamily="18" charset="0"/>
              </a:rPr>
              <a:t>value_counts</a:t>
            </a:r>
            <a:r>
              <a:rPr lang="en-US"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956C1DE2-F8A9-6ACA-78BA-3D16E640F1EE}"/>
              </a:ext>
            </a:extLst>
          </p:cNvPr>
          <p:cNvPicPr>
            <a:picLocks noChangeAspect="1"/>
          </p:cNvPicPr>
          <p:nvPr/>
        </p:nvPicPr>
        <p:blipFill>
          <a:blip r:embed="rId2"/>
          <a:stretch>
            <a:fillRect/>
          </a:stretch>
        </p:blipFill>
        <p:spPr>
          <a:xfrm>
            <a:off x="2631396" y="2374896"/>
            <a:ext cx="6529257" cy="2411707"/>
          </a:xfrm>
          <a:prstGeom prst="rect">
            <a:avLst/>
          </a:prstGeom>
        </p:spPr>
      </p:pic>
    </p:spTree>
    <p:extLst>
      <p:ext uri="{BB962C8B-B14F-4D97-AF65-F5344CB8AC3E}">
        <p14:creationId xmlns:p14="http://schemas.microsoft.com/office/powerpoint/2010/main" val="41126172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find value counts with percentage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churn['gender'].</a:t>
            </a:r>
            <a:r>
              <a:rPr lang="en-US" sz="2400" dirty="0" err="1">
                <a:latin typeface="Times New Roman" panose="02020603050405020304" pitchFamily="18" charset="0"/>
                <a:cs typeface="Times New Roman" panose="02020603050405020304" pitchFamily="18" charset="0"/>
              </a:rPr>
              <a:t>value_counts</a:t>
            </a:r>
            <a:r>
              <a:rPr lang="en-US" sz="2400" dirty="0">
                <a:latin typeface="Times New Roman" panose="02020603050405020304" pitchFamily="18" charset="0"/>
                <a:cs typeface="Times New Roman" panose="02020603050405020304" pitchFamily="18" charset="0"/>
              </a:rPr>
              <a:t>(normalize=True)*100</a:t>
            </a:r>
          </a:p>
        </p:txBody>
      </p:sp>
      <p:pic>
        <p:nvPicPr>
          <p:cNvPr id="3" name="Picture 2">
            <a:extLst>
              <a:ext uri="{FF2B5EF4-FFF2-40B4-BE49-F238E27FC236}">
                <a16:creationId xmlns:a16="http://schemas.microsoft.com/office/drawing/2014/main" id="{933144C6-61AF-43A9-0F92-A69DC43CB1DD}"/>
              </a:ext>
            </a:extLst>
          </p:cNvPr>
          <p:cNvPicPr>
            <a:picLocks noChangeAspect="1"/>
          </p:cNvPicPr>
          <p:nvPr/>
        </p:nvPicPr>
        <p:blipFill>
          <a:blip r:embed="rId2"/>
          <a:stretch>
            <a:fillRect/>
          </a:stretch>
        </p:blipFill>
        <p:spPr>
          <a:xfrm>
            <a:off x="2090357" y="2388725"/>
            <a:ext cx="8398094" cy="2547169"/>
          </a:xfrm>
          <a:prstGeom prst="rect">
            <a:avLst/>
          </a:prstGeom>
        </p:spPr>
      </p:pic>
    </p:spTree>
    <p:extLst>
      <p:ext uri="{BB962C8B-B14F-4D97-AF65-F5344CB8AC3E}">
        <p14:creationId xmlns:p14="http://schemas.microsoft.com/office/powerpoint/2010/main" val="6065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1.3 Operators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358775" indent="-358775" algn="just">
              <a:lnSpc>
                <a:spcPct val="10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Python divides the operators in the following groups:</a:t>
            </a:r>
          </a:p>
          <a:p>
            <a:pPr marL="0" indent="0" algn="just">
              <a:lnSpc>
                <a:spcPct val="100000"/>
              </a:lnSpc>
              <a:spcBef>
                <a:spcPts val="600"/>
              </a:spcBef>
              <a:buNone/>
            </a:pPr>
            <a:endParaRPr lang="en-US" sz="2200" dirty="0">
              <a:latin typeface="Times New Roman" panose="02020603050405020304" pitchFamily="18" charset="0"/>
              <a:cs typeface="Times New Roman" panose="02020603050405020304" pitchFamily="18" charset="0"/>
            </a:endParaRPr>
          </a:p>
          <a:p>
            <a:pPr marL="914400" lvl="1" indent="-457200" algn="just">
              <a:lnSpc>
                <a:spcPct val="100000"/>
              </a:lnSpc>
              <a:spcBef>
                <a:spcPts val="600"/>
              </a:spcBef>
              <a:buFont typeface="+mj-lt"/>
              <a:buAutoNum type="arabicPeriod"/>
            </a:pPr>
            <a:r>
              <a:rPr lang="en-US" dirty="0">
                <a:latin typeface="Times New Roman" panose="02020603050405020304" pitchFamily="18" charset="0"/>
                <a:cs typeface="Times New Roman" panose="02020603050405020304" pitchFamily="18" charset="0"/>
              </a:rPr>
              <a:t>Arithmetic operators</a:t>
            </a:r>
          </a:p>
          <a:p>
            <a:pPr marL="914400" lvl="1" indent="-457200" algn="just">
              <a:lnSpc>
                <a:spcPct val="100000"/>
              </a:lnSpc>
              <a:spcBef>
                <a:spcPts val="600"/>
              </a:spcBef>
              <a:buFont typeface="+mj-lt"/>
              <a:buAutoNum type="arabicPeriod"/>
            </a:pPr>
            <a:r>
              <a:rPr lang="en-US" dirty="0">
                <a:latin typeface="Times New Roman" panose="02020603050405020304" pitchFamily="18" charset="0"/>
                <a:cs typeface="Times New Roman" panose="02020603050405020304" pitchFamily="18" charset="0"/>
              </a:rPr>
              <a:t>Assignment operators</a:t>
            </a:r>
          </a:p>
          <a:p>
            <a:pPr marL="914400" lvl="1" indent="-457200" algn="just">
              <a:lnSpc>
                <a:spcPct val="100000"/>
              </a:lnSpc>
              <a:spcBef>
                <a:spcPts val="600"/>
              </a:spcBef>
              <a:buFont typeface="+mj-lt"/>
              <a:buAutoNum type="arabicPeriod"/>
            </a:pPr>
            <a:r>
              <a:rPr lang="en-US" dirty="0">
                <a:latin typeface="Times New Roman" panose="02020603050405020304" pitchFamily="18" charset="0"/>
                <a:cs typeface="Times New Roman" panose="02020603050405020304" pitchFamily="18" charset="0"/>
              </a:rPr>
              <a:t>Comparison operators</a:t>
            </a:r>
          </a:p>
          <a:p>
            <a:pPr marL="914400" lvl="1" indent="-457200" algn="just">
              <a:lnSpc>
                <a:spcPct val="100000"/>
              </a:lnSpc>
              <a:spcBef>
                <a:spcPts val="600"/>
              </a:spcBef>
              <a:buFont typeface="+mj-lt"/>
              <a:buAutoNum type="arabicPeriod"/>
            </a:pPr>
            <a:r>
              <a:rPr lang="en-US" dirty="0">
                <a:latin typeface="Times New Roman" panose="02020603050405020304" pitchFamily="18" charset="0"/>
                <a:cs typeface="Times New Roman" panose="02020603050405020304" pitchFamily="18" charset="0"/>
              </a:rPr>
              <a:t>Logical operators</a:t>
            </a:r>
          </a:p>
          <a:p>
            <a:pPr marL="914400" lvl="1" indent="-457200" algn="just">
              <a:lnSpc>
                <a:spcPct val="100000"/>
              </a:lnSpc>
              <a:spcBef>
                <a:spcPts val="600"/>
              </a:spcBef>
              <a:buFont typeface="+mj-lt"/>
              <a:buAutoNum type="arabicPeriod"/>
            </a:pPr>
            <a:r>
              <a:rPr lang="en-US" dirty="0">
                <a:latin typeface="Times New Roman" panose="02020603050405020304" pitchFamily="18" charset="0"/>
                <a:cs typeface="Times New Roman" panose="02020603050405020304" pitchFamily="18" charset="0"/>
              </a:rPr>
              <a:t>Identity operators</a:t>
            </a:r>
          </a:p>
          <a:p>
            <a:pPr marL="914400" lvl="1" indent="-457200" algn="just">
              <a:lnSpc>
                <a:spcPct val="100000"/>
              </a:lnSpc>
              <a:spcBef>
                <a:spcPts val="600"/>
              </a:spcBef>
              <a:buFont typeface="+mj-lt"/>
              <a:buAutoNum type="arabicPeriod"/>
            </a:pPr>
            <a:r>
              <a:rPr lang="en-US" dirty="0">
                <a:latin typeface="Times New Roman" panose="02020603050405020304" pitchFamily="18" charset="0"/>
                <a:cs typeface="Times New Roman" panose="02020603050405020304" pitchFamily="18" charset="0"/>
              </a:rPr>
              <a:t>Membership operators</a:t>
            </a:r>
          </a:p>
          <a:p>
            <a:pPr marL="914400" lvl="1" indent="-457200" algn="just">
              <a:lnSpc>
                <a:spcPct val="100000"/>
              </a:lnSpc>
              <a:spcBef>
                <a:spcPts val="600"/>
              </a:spcBef>
              <a:buFont typeface="+mj-lt"/>
              <a:buAutoNum type="arabicPeriod"/>
            </a:pPr>
            <a:r>
              <a:rPr lang="en-US" dirty="0">
                <a:latin typeface="Times New Roman" panose="02020603050405020304" pitchFamily="18" charset="0"/>
                <a:cs typeface="Times New Roman" panose="02020603050405020304" pitchFamily="18" charset="0"/>
              </a:rPr>
              <a:t>Bitwise operators</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5516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recheck using the info function if the categorical variables have been converted</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churn.info()</a:t>
            </a:r>
          </a:p>
        </p:txBody>
      </p:sp>
      <p:pic>
        <p:nvPicPr>
          <p:cNvPr id="6" name="Picture 5">
            <a:extLst>
              <a:ext uri="{FF2B5EF4-FFF2-40B4-BE49-F238E27FC236}">
                <a16:creationId xmlns:a16="http://schemas.microsoft.com/office/drawing/2014/main" id="{CFEEE431-D9C9-449C-E79D-FB723B80FCB2}"/>
              </a:ext>
            </a:extLst>
          </p:cNvPr>
          <p:cNvPicPr>
            <a:picLocks noChangeAspect="1"/>
          </p:cNvPicPr>
          <p:nvPr/>
        </p:nvPicPr>
        <p:blipFill>
          <a:blip r:embed="rId2"/>
          <a:stretch>
            <a:fillRect/>
          </a:stretch>
        </p:blipFill>
        <p:spPr>
          <a:xfrm>
            <a:off x="3279034" y="2201110"/>
            <a:ext cx="4353407" cy="4525071"/>
          </a:xfrm>
          <a:prstGeom prst="rect">
            <a:avLst/>
          </a:prstGeom>
        </p:spPr>
      </p:pic>
    </p:spTree>
    <p:extLst>
      <p:ext uri="{BB962C8B-B14F-4D97-AF65-F5344CB8AC3E}">
        <p14:creationId xmlns:p14="http://schemas.microsoft.com/office/powerpoint/2010/main" val="2747994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remove columns in a dataset Two ways , axis =1 denotes columns and axis=0 denotes row</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 = </a:t>
            </a:r>
            <a:r>
              <a:rPr lang="en-US" sz="2400" dirty="0" err="1">
                <a:latin typeface="Times New Roman" panose="02020603050405020304" pitchFamily="18" charset="0"/>
                <a:cs typeface="Times New Roman" panose="02020603050405020304" pitchFamily="18" charset="0"/>
              </a:rPr>
              <a:t>churn.drop</a:t>
            </a:r>
            <a:r>
              <a:rPr lang="en-US" sz="2400" dirty="0">
                <a:latin typeface="Times New Roman" panose="02020603050405020304" pitchFamily="18" charset="0"/>
                <a:cs typeface="Times New Roman" panose="02020603050405020304" pitchFamily="18" charset="0"/>
              </a:rPr>
              <a:t>(columns="sim")</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t>
            </a:r>
          </a:p>
        </p:txBody>
      </p:sp>
      <p:pic>
        <p:nvPicPr>
          <p:cNvPr id="3" name="Picture 2">
            <a:extLst>
              <a:ext uri="{FF2B5EF4-FFF2-40B4-BE49-F238E27FC236}">
                <a16:creationId xmlns:a16="http://schemas.microsoft.com/office/drawing/2014/main" id="{2FCA5432-72CD-D282-C94D-F84A78F6466F}"/>
              </a:ext>
            </a:extLst>
          </p:cNvPr>
          <p:cNvPicPr>
            <a:picLocks noChangeAspect="1"/>
          </p:cNvPicPr>
          <p:nvPr/>
        </p:nvPicPr>
        <p:blipFill>
          <a:blip r:embed="rId2"/>
          <a:stretch>
            <a:fillRect/>
          </a:stretch>
        </p:blipFill>
        <p:spPr>
          <a:xfrm>
            <a:off x="2899434" y="2771433"/>
            <a:ext cx="6950545" cy="3767479"/>
          </a:xfrm>
          <a:prstGeom prst="rect">
            <a:avLst/>
          </a:prstGeom>
        </p:spPr>
      </p:pic>
    </p:spTree>
    <p:extLst>
      <p:ext uri="{BB962C8B-B14F-4D97-AF65-F5344CB8AC3E}">
        <p14:creationId xmlns:p14="http://schemas.microsoft.com/office/powerpoint/2010/main" val="124818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t>
            </a:r>
          </a:p>
        </p:txBody>
      </p:sp>
      <p:pic>
        <p:nvPicPr>
          <p:cNvPr id="6" name="Picture 5">
            <a:extLst>
              <a:ext uri="{FF2B5EF4-FFF2-40B4-BE49-F238E27FC236}">
                <a16:creationId xmlns:a16="http://schemas.microsoft.com/office/drawing/2014/main" id="{AC4A0E9A-F822-AC25-74DA-715B15D02820}"/>
              </a:ext>
            </a:extLst>
          </p:cNvPr>
          <p:cNvPicPr>
            <a:picLocks noChangeAspect="1"/>
          </p:cNvPicPr>
          <p:nvPr/>
        </p:nvPicPr>
        <p:blipFill>
          <a:blip r:embed="rId2"/>
          <a:stretch>
            <a:fillRect/>
          </a:stretch>
        </p:blipFill>
        <p:spPr>
          <a:xfrm>
            <a:off x="1752130" y="1798861"/>
            <a:ext cx="9060965" cy="4740051"/>
          </a:xfrm>
          <a:prstGeom prst="rect">
            <a:avLst/>
          </a:prstGeom>
        </p:spPr>
      </p:pic>
    </p:spTree>
    <p:extLst>
      <p:ext uri="{BB962C8B-B14F-4D97-AF65-F5344CB8AC3E}">
        <p14:creationId xmlns:p14="http://schemas.microsoft.com/office/powerpoint/2010/main" val="3977930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chrun</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pd.read_csv</a:t>
            </a:r>
            <a:r>
              <a:rPr lang="en-US" sz="2400" dirty="0">
                <a:latin typeface="Times New Roman" panose="02020603050405020304" pitchFamily="18" charset="0"/>
                <a:cs typeface="Times New Roman" panose="02020603050405020304" pitchFamily="18" charset="0"/>
              </a:rPr>
              <a:t>('/content/Churn.csv', </a:t>
            </a:r>
            <a:r>
              <a:rPr lang="en-US" sz="2400" dirty="0" err="1">
                <a:latin typeface="Times New Roman" panose="02020603050405020304" pitchFamily="18" charset="0"/>
                <a:cs typeface="Times New Roman" panose="02020603050405020304" pitchFamily="18" charset="0"/>
              </a:rPr>
              <a:t>index_col</a:t>
            </a:r>
            <a:r>
              <a:rPr lang="en-US" sz="2400" dirty="0">
                <a:latin typeface="Times New Roman" panose="02020603050405020304" pitchFamily="18" charset="0"/>
                <a:cs typeface="Times New Roman" panose="02020603050405020304" pitchFamily="18" charset="0"/>
              </a:rPr>
              <a:t>=0,na_values=["??","###"])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churn.isnull</a:t>
            </a:r>
            <a:r>
              <a:rPr lang="en-US" sz="2400" dirty="0">
                <a:latin typeface="Times New Roman" panose="02020603050405020304" pitchFamily="18" charset="0"/>
                <a:cs typeface="Times New Roman" panose="02020603050405020304" pitchFamily="18" charset="0"/>
              </a:rPr>
              <a:t>().sum()</a:t>
            </a:r>
          </a:p>
        </p:txBody>
      </p:sp>
      <p:pic>
        <p:nvPicPr>
          <p:cNvPr id="3" name="Picture 2">
            <a:extLst>
              <a:ext uri="{FF2B5EF4-FFF2-40B4-BE49-F238E27FC236}">
                <a16:creationId xmlns:a16="http://schemas.microsoft.com/office/drawing/2014/main" id="{42C052FB-D11D-C6BA-38F8-2FCB5C8D31D7}"/>
              </a:ext>
            </a:extLst>
          </p:cNvPr>
          <p:cNvPicPr>
            <a:picLocks noChangeAspect="1"/>
          </p:cNvPicPr>
          <p:nvPr/>
        </p:nvPicPr>
        <p:blipFill>
          <a:blip r:embed="rId2"/>
          <a:stretch>
            <a:fillRect/>
          </a:stretch>
        </p:blipFill>
        <p:spPr>
          <a:xfrm>
            <a:off x="2652000" y="2538209"/>
            <a:ext cx="7018628" cy="3650296"/>
          </a:xfrm>
          <a:prstGeom prst="rect">
            <a:avLst/>
          </a:prstGeom>
        </p:spPr>
      </p:pic>
    </p:spTree>
    <p:extLst>
      <p:ext uri="{BB962C8B-B14F-4D97-AF65-F5344CB8AC3E}">
        <p14:creationId xmlns:p14="http://schemas.microsoft.com/office/powerpoint/2010/main" val="23831521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churn['calls'].mean()</a:t>
            </a:r>
          </a:p>
        </p:txBody>
      </p:sp>
      <p:pic>
        <p:nvPicPr>
          <p:cNvPr id="6" name="Picture 5">
            <a:extLst>
              <a:ext uri="{FF2B5EF4-FFF2-40B4-BE49-F238E27FC236}">
                <a16:creationId xmlns:a16="http://schemas.microsoft.com/office/drawing/2014/main" id="{EE79DDD5-C782-0073-8EE0-60D643F13307}"/>
              </a:ext>
            </a:extLst>
          </p:cNvPr>
          <p:cNvPicPr>
            <a:picLocks noChangeAspect="1"/>
          </p:cNvPicPr>
          <p:nvPr/>
        </p:nvPicPr>
        <p:blipFill>
          <a:blip r:embed="rId2"/>
          <a:stretch>
            <a:fillRect/>
          </a:stretch>
        </p:blipFill>
        <p:spPr>
          <a:xfrm>
            <a:off x="3043841" y="2377349"/>
            <a:ext cx="6357865" cy="2521222"/>
          </a:xfrm>
          <a:prstGeom prst="rect">
            <a:avLst/>
          </a:prstGeom>
        </p:spPr>
      </p:pic>
    </p:spTree>
    <p:extLst>
      <p:ext uri="{BB962C8B-B14F-4D97-AF65-F5344CB8AC3E}">
        <p14:creationId xmlns:p14="http://schemas.microsoft.com/office/powerpoint/2010/main" val="32640363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#Replace the </a:t>
            </a:r>
            <a:r>
              <a:rPr lang="en-US" sz="2400" dirty="0" err="1">
                <a:latin typeface="Times New Roman" panose="02020603050405020304" pitchFamily="18" charset="0"/>
                <a:cs typeface="Times New Roman" panose="02020603050405020304" pitchFamily="18" charset="0"/>
              </a:rPr>
              <a:t>na</a:t>
            </a:r>
            <a:r>
              <a:rPr lang="en-US" sz="2400" dirty="0">
                <a:latin typeface="Times New Roman" panose="02020603050405020304" pitchFamily="18" charset="0"/>
                <a:cs typeface="Times New Roman" panose="02020603050405020304" pitchFamily="18" charset="0"/>
              </a:rPr>
              <a:t> values with the mean of the </a:t>
            </a:r>
            <a:r>
              <a:rPr lang="en-US" sz="2400" dirty="0" err="1">
                <a:latin typeface="Times New Roman" panose="02020603050405020304" pitchFamily="18" charset="0"/>
                <a:cs typeface="Times New Roman" panose="02020603050405020304" pitchFamily="18" charset="0"/>
              </a:rPr>
              <a:t>continous</a:t>
            </a:r>
            <a:r>
              <a:rPr lang="en-US" sz="2400" dirty="0">
                <a:latin typeface="Times New Roman" panose="02020603050405020304" pitchFamily="18" charset="0"/>
                <a:cs typeface="Times New Roman" panose="02020603050405020304" pitchFamily="18" charset="0"/>
              </a:rPr>
              <a:t> variable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churn['calls'].</a:t>
            </a:r>
            <a:r>
              <a:rPr lang="en-US" sz="2400" dirty="0" err="1">
                <a:latin typeface="Times New Roman" panose="02020603050405020304" pitchFamily="18" charset="0"/>
                <a:cs typeface="Times New Roman" panose="02020603050405020304" pitchFamily="18" charset="0"/>
              </a:rPr>
              <a:t>fillna</a:t>
            </a:r>
            <a:r>
              <a:rPr lang="en-US" sz="2400" dirty="0">
                <a:latin typeface="Times New Roman" panose="02020603050405020304" pitchFamily="18" charset="0"/>
                <a:cs typeface="Times New Roman" panose="02020603050405020304" pitchFamily="18" charset="0"/>
              </a:rPr>
              <a:t>(churn['calls'].mean(), </a:t>
            </a:r>
            <a:r>
              <a:rPr lang="en-US" sz="2400" dirty="0" err="1">
                <a:latin typeface="Times New Roman" panose="02020603050405020304" pitchFamily="18" charset="0"/>
                <a:cs typeface="Times New Roman" panose="02020603050405020304" pitchFamily="18" charset="0"/>
              </a:rPr>
              <a:t>inplace</a:t>
            </a:r>
            <a:r>
              <a:rPr lang="en-US" sz="2400" dirty="0">
                <a:latin typeface="Times New Roman" panose="02020603050405020304" pitchFamily="18" charset="0"/>
                <a:cs typeface="Times New Roman" panose="02020603050405020304" pitchFamily="18" charset="0"/>
              </a:rPr>
              <a:t>=True)</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churn.isnull</a:t>
            </a:r>
            <a:r>
              <a:rPr lang="en-US" sz="2400" dirty="0">
                <a:latin typeface="Times New Roman" panose="02020603050405020304" pitchFamily="18" charset="0"/>
                <a:cs typeface="Times New Roman" panose="02020603050405020304" pitchFamily="18" charset="0"/>
              </a:rPr>
              <a:t>().sum()</a:t>
            </a:r>
          </a:p>
        </p:txBody>
      </p:sp>
      <p:pic>
        <p:nvPicPr>
          <p:cNvPr id="3" name="Picture 2">
            <a:extLst>
              <a:ext uri="{FF2B5EF4-FFF2-40B4-BE49-F238E27FC236}">
                <a16:creationId xmlns:a16="http://schemas.microsoft.com/office/drawing/2014/main" id="{859A08BB-4E5A-5F67-C400-E6DF845F19CA}"/>
              </a:ext>
            </a:extLst>
          </p:cNvPr>
          <p:cNvPicPr>
            <a:picLocks noChangeAspect="1"/>
          </p:cNvPicPr>
          <p:nvPr/>
        </p:nvPicPr>
        <p:blipFill>
          <a:blip r:embed="rId2"/>
          <a:stretch>
            <a:fillRect/>
          </a:stretch>
        </p:blipFill>
        <p:spPr>
          <a:xfrm>
            <a:off x="3834869" y="2749613"/>
            <a:ext cx="5298244" cy="3668531"/>
          </a:xfrm>
          <a:prstGeom prst="rect">
            <a:avLst/>
          </a:prstGeom>
        </p:spPr>
      </p:pic>
    </p:spTree>
    <p:extLst>
      <p:ext uri="{BB962C8B-B14F-4D97-AF65-F5344CB8AC3E}">
        <p14:creationId xmlns:p14="http://schemas.microsoft.com/office/powerpoint/2010/main" val="4965103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Replace the </a:t>
            </a:r>
            <a:r>
              <a:rPr lang="en-US" sz="2400" dirty="0" err="1">
                <a:latin typeface="Times New Roman" panose="02020603050405020304" pitchFamily="18" charset="0"/>
                <a:cs typeface="Times New Roman" panose="02020603050405020304" pitchFamily="18" charset="0"/>
              </a:rPr>
              <a:t>na</a:t>
            </a:r>
            <a:r>
              <a:rPr lang="en-US" sz="2400" dirty="0">
                <a:latin typeface="Times New Roman" panose="02020603050405020304" pitchFamily="18" charset="0"/>
                <a:cs typeface="Times New Roman" panose="02020603050405020304" pitchFamily="18" charset="0"/>
              </a:rPr>
              <a:t> values with the mode of the categorical variable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#Calculate and print the mode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mode = churn['age'].mode()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mode</a:t>
            </a:r>
          </a:p>
        </p:txBody>
      </p:sp>
      <p:pic>
        <p:nvPicPr>
          <p:cNvPr id="6" name="Picture 5">
            <a:extLst>
              <a:ext uri="{FF2B5EF4-FFF2-40B4-BE49-F238E27FC236}">
                <a16:creationId xmlns:a16="http://schemas.microsoft.com/office/drawing/2014/main" id="{5A5E3C28-C716-B712-0E06-5D3C1B9A2161}"/>
              </a:ext>
            </a:extLst>
          </p:cNvPr>
          <p:cNvPicPr>
            <a:picLocks noChangeAspect="1"/>
          </p:cNvPicPr>
          <p:nvPr/>
        </p:nvPicPr>
        <p:blipFill>
          <a:blip r:embed="rId2"/>
          <a:stretch>
            <a:fillRect/>
          </a:stretch>
        </p:blipFill>
        <p:spPr>
          <a:xfrm>
            <a:off x="2342271" y="3114170"/>
            <a:ext cx="7913675" cy="2362899"/>
          </a:xfrm>
          <a:prstGeom prst="rect">
            <a:avLst/>
          </a:prstGeom>
        </p:spPr>
      </p:pic>
    </p:spTree>
    <p:extLst>
      <p:ext uri="{BB962C8B-B14F-4D97-AF65-F5344CB8AC3E}">
        <p14:creationId xmlns:p14="http://schemas.microsoft.com/office/powerpoint/2010/main" val="28866056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 Replace the </a:t>
            </a:r>
            <a:r>
              <a:rPr lang="en-US" sz="2400" dirty="0" err="1">
                <a:latin typeface="Times New Roman" panose="02020603050405020304" pitchFamily="18" charset="0"/>
                <a:cs typeface="Times New Roman" panose="02020603050405020304" pitchFamily="18" charset="0"/>
              </a:rPr>
              <a:t>na</a:t>
            </a:r>
            <a:r>
              <a:rPr lang="en-US" sz="2400" dirty="0">
                <a:latin typeface="Times New Roman" panose="02020603050405020304" pitchFamily="18" charset="0"/>
                <a:cs typeface="Times New Roman" panose="02020603050405020304" pitchFamily="18" charset="0"/>
              </a:rPr>
              <a:t> values with the mode 1</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churn['age'].</a:t>
            </a:r>
            <a:r>
              <a:rPr lang="en-US" sz="2400" dirty="0" err="1">
                <a:latin typeface="Times New Roman" panose="02020603050405020304" pitchFamily="18" charset="0"/>
                <a:cs typeface="Times New Roman" panose="02020603050405020304" pitchFamily="18" charset="0"/>
              </a:rPr>
              <a:t>fillna</a:t>
            </a:r>
            <a:r>
              <a:rPr lang="en-US" sz="2400" dirty="0">
                <a:latin typeface="Times New Roman" panose="02020603050405020304" pitchFamily="18" charset="0"/>
                <a:cs typeface="Times New Roman" panose="02020603050405020304" pitchFamily="18" charset="0"/>
              </a:rPr>
              <a:t>(1.0, </a:t>
            </a:r>
            <a:r>
              <a:rPr lang="en-US" sz="2400" dirty="0" err="1">
                <a:latin typeface="Times New Roman" panose="02020603050405020304" pitchFamily="18" charset="0"/>
                <a:cs typeface="Times New Roman" panose="02020603050405020304" pitchFamily="18" charset="0"/>
              </a:rPr>
              <a:t>inplace</a:t>
            </a:r>
            <a:r>
              <a:rPr lang="en-US" sz="2400" dirty="0">
                <a:latin typeface="Times New Roman" panose="02020603050405020304" pitchFamily="18" charset="0"/>
                <a:cs typeface="Times New Roman" panose="02020603050405020304" pitchFamily="18" charset="0"/>
              </a:rPr>
              <a:t>=True)</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churn.isnull</a:t>
            </a:r>
            <a:r>
              <a:rPr lang="en-US" sz="2400" dirty="0">
                <a:latin typeface="Times New Roman" panose="02020603050405020304" pitchFamily="18" charset="0"/>
                <a:cs typeface="Times New Roman" panose="02020603050405020304" pitchFamily="18" charset="0"/>
              </a:rPr>
              <a:t>().sum()</a:t>
            </a:r>
          </a:p>
        </p:txBody>
      </p:sp>
      <p:pic>
        <p:nvPicPr>
          <p:cNvPr id="3" name="Picture 2">
            <a:extLst>
              <a:ext uri="{FF2B5EF4-FFF2-40B4-BE49-F238E27FC236}">
                <a16:creationId xmlns:a16="http://schemas.microsoft.com/office/drawing/2014/main" id="{FCF70B63-3633-B9CA-CB32-9BE02D56AD79}"/>
              </a:ext>
            </a:extLst>
          </p:cNvPr>
          <p:cNvPicPr>
            <a:picLocks noChangeAspect="1"/>
          </p:cNvPicPr>
          <p:nvPr/>
        </p:nvPicPr>
        <p:blipFill>
          <a:blip r:embed="rId2"/>
          <a:stretch>
            <a:fillRect/>
          </a:stretch>
        </p:blipFill>
        <p:spPr>
          <a:xfrm>
            <a:off x="3893411" y="2515537"/>
            <a:ext cx="4717189" cy="3840813"/>
          </a:xfrm>
          <a:prstGeom prst="rect">
            <a:avLst/>
          </a:prstGeom>
        </p:spPr>
      </p:pic>
    </p:spTree>
    <p:extLst>
      <p:ext uri="{BB962C8B-B14F-4D97-AF65-F5344CB8AC3E}">
        <p14:creationId xmlns:p14="http://schemas.microsoft.com/office/powerpoint/2010/main" val="9989922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t>
            </a:r>
          </a:p>
        </p:txBody>
      </p:sp>
      <p:pic>
        <p:nvPicPr>
          <p:cNvPr id="6" name="Picture 5">
            <a:extLst>
              <a:ext uri="{FF2B5EF4-FFF2-40B4-BE49-F238E27FC236}">
                <a16:creationId xmlns:a16="http://schemas.microsoft.com/office/drawing/2014/main" id="{2C0B2FF6-D412-61D8-D8BD-190108916B6A}"/>
              </a:ext>
            </a:extLst>
          </p:cNvPr>
          <p:cNvPicPr>
            <a:picLocks noChangeAspect="1"/>
          </p:cNvPicPr>
          <p:nvPr/>
        </p:nvPicPr>
        <p:blipFill>
          <a:blip r:embed="rId2"/>
          <a:stretch>
            <a:fillRect/>
          </a:stretch>
        </p:blipFill>
        <p:spPr>
          <a:xfrm>
            <a:off x="1986270" y="2027624"/>
            <a:ext cx="8611346" cy="4160881"/>
          </a:xfrm>
          <a:prstGeom prst="rect">
            <a:avLst/>
          </a:prstGeom>
        </p:spPr>
      </p:pic>
    </p:spTree>
    <p:extLst>
      <p:ext uri="{BB962C8B-B14F-4D97-AF65-F5344CB8AC3E}">
        <p14:creationId xmlns:p14="http://schemas.microsoft.com/office/powerpoint/2010/main" val="43478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churn.loc</a:t>
            </a:r>
            <a:r>
              <a:rPr lang="en-US" sz="2400" dirty="0">
                <a:latin typeface="Times New Roman" panose="02020603050405020304" pitchFamily="18" charset="0"/>
                <a:cs typeface="Times New Roman" panose="02020603050405020304" pitchFamily="18" charset="0"/>
              </a:rPr>
              <a:t>[3689:3699,'phone']</a:t>
            </a:r>
          </a:p>
        </p:txBody>
      </p:sp>
      <p:pic>
        <p:nvPicPr>
          <p:cNvPr id="3" name="Picture 2">
            <a:extLst>
              <a:ext uri="{FF2B5EF4-FFF2-40B4-BE49-F238E27FC236}">
                <a16:creationId xmlns:a16="http://schemas.microsoft.com/office/drawing/2014/main" id="{CB9F9CA5-02CD-8DD9-171C-821ADD4F78BA}"/>
              </a:ext>
            </a:extLst>
          </p:cNvPr>
          <p:cNvPicPr>
            <a:picLocks noChangeAspect="1"/>
          </p:cNvPicPr>
          <p:nvPr/>
        </p:nvPicPr>
        <p:blipFill>
          <a:blip r:embed="rId2"/>
          <a:stretch>
            <a:fillRect/>
          </a:stretch>
        </p:blipFill>
        <p:spPr>
          <a:xfrm>
            <a:off x="4293714" y="2190940"/>
            <a:ext cx="3604572" cy="2812024"/>
          </a:xfrm>
          <a:prstGeom prst="rect">
            <a:avLst/>
          </a:prstGeom>
        </p:spPr>
      </p:pic>
    </p:spTree>
    <p:extLst>
      <p:ext uri="{BB962C8B-B14F-4D97-AF65-F5344CB8AC3E}">
        <p14:creationId xmlns:p14="http://schemas.microsoft.com/office/powerpoint/2010/main" val="586360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1.3 Operators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457200" lvl="1" indent="0" algn="just">
              <a:lnSpc>
                <a:spcPct val="100000"/>
              </a:lnSpc>
              <a:spcBef>
                <a:spcPts val="600"/>
              </a:spcBef>
              <a:buNone/>
            </a:pPr>
            <a:r>
              <a:rPr lang="en-US" b="1" dirty="0">
                <a:latin typeface="Times New Roman" panose="02020603050405020304" pitchFamily="18" charset="0"/>
                <a:cs typeface="Times New Roman" panose="02020603050405020304" pitchFamily="18" charset="0"/>
              </a:rPr>
              <a:t>Arithmetic operators</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64C3166-B0FC-139B-75AB-45CF6DA30AD7}"/>
              </a:ext>
            </a:extLst>
          </p:cNvPr>
          <p:cNvPicPr>
            <a:picLocks noChangeAspect="1"/>
          </p:cNvPicPr>
          <p:nvPr/>
        </p:nvPicPr>
        <p:blipFill>
          <a:blip r:embed="rId2"/>
          <a:stretch>
            <a:fillRect/>
          </a:stretch>
        </p:blipFill>
        <p:spPr>
          <a:xfrm>
            <a:off x="1683368" y="2189452"/>
            <a:ext cx="8298832" cy="3987511"/>
          </a:xfrm>
          <a:prstGeom prst="rect">
            <a:avLst/>
          </a:prstGeom>
        </p:spPr>
      </p:pic>
    </p:spTree>
    <p:extLst>
      <p:ext uri="{BB962C8B-B14F-4D97-AF65-F5344CB8AC3E}">
        <p14:creationId xmlns:p14="http://schemas.microsoft.com/office/powerpoint/2010/main" val="15311835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churn.iloc</a:t>
            </a:r>
            <a:r>
              <a:rPr lang="en-US" sz="2400" dirty="0">
                <a:latin typeface="Times New Roman" panose="02020603050405020304" pitchFamily="18" charset="0"/>
                <a:cs typeface="Times New Roman" panose="02020603050405020304" pitchFamily="18" charset="0"/>
              </a:rPr>
              <a:t>[3689:3699,11]</a:t>
            </a:r>
          </a:p>
        </p:txBody>
      </p:sp>
      <p:pic>
        <p:nvPicPr>
          <p:cNvPr id="6" name="Picture 5">
            <a:extLst>
              <a:ext uri="{FF2B5EF4-FFF2-40B4-BE49-F238E27FC236}">
                <a16:creationId xmlns:a16="http://schemas.microsoft.com/office/drawing/2014/main" id="{26DE0310-52A9-D579-AE0E-108B37A835EC}"/>
              </a:ext>
            </a:extLst>
          </p:cNvPr>
          <p:cNvPicPr>
            <a:picLocks noChangeAspect="1"/>
          </p:cNvPicPr>
          <p:nvPr/>
        </p:nvPicPr>
        <p:blipFill>
          <a:blip r:embed="rId2"/>
          <a:stretch>
            <a:fillRect/>
          </a:stretch>
        </p:blipFill>
        <p:spPr>
          <a:xfrm>
            <a:off x="4480419" y="2144918"/>
            <a:ext cx="3570191" cy="2837629"/>
          </a:xfrm>
          <a:prstGeom prst="rect">
            <a:avLst/>
          </a:prstGeom>
        </p:spPr>
      </p:pic>
    </p:spTree>
    <p:extLst>
      <p:ext uri="{BB962C8B-B14F-4D97-AF65-F5344CB8AC3E}">
        <p14:creationId xmlns:p14="http://schemas.microsoft.com/office/powerpoint/2010/main" val="7212355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fr-FR" sz="2400" dirty="0" err="1">
                <a:latin typeface="Times New Roman" panose="02020603050405020304" pitchFamily="18" charset="0"/>
                <a:cs typeface="Times New Roman" panose="02020603050405020304" pitchFamily="18" charset="0"/>
              </a:rPr>
              <a:t>print</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np.unique</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chrun</a:t>
            </a:r>
            <a:r>
              <a:rPr lang="fr-FR" sz="2400" dirty="0">
                <a:latin typeface="Times New Roman" panose="02020603050405020304" pitchFamily="18" charset="0"/>
                <a:cs typeface="Times New Roman" panose="02020603050405020304" pitchFamily="18" charset="0"/>
              </a:rPr>
              <a:t>['calls']))</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5DF6410-7277-5DE0-FB20-4143D883978D}"/>
              </a:ext>
            </a:extLst>
          </p:cNvPr>
          <p:cNvPicPr>
            <a:picLocks noChangeAspect="1"/>
          </p:cNvPicPr>
          <p:nvPr/>
        </p:nvPicPr>
        <p:blipFill>
          <a:blip r:embed="rId2"/>
          <a:stretch>
            <a:fillRect/>
          </a:stretch>
        </p:blipFill>
        <p:spPr>
          <a:xfrm>
            <a:off x="1420020" y="2236366"/>
            <a:ext cx="8380196" cy="3145086"/>
          </a:xfrm>
          <a:prstGeom prst="rect">
            <a:avLst/>
          </a:prstGeom>
        </p:spPr>
      </p:pic>
    </p:spTree>
    <p:extLst>
      <p:ext uri="{BB962C8B-B14F-4D97-AF65-F5344CB8AC3E}">
        <p14:creationId xmlns:p14="http://schemas.microsoft.com/office/powerpoint/2010/main" val="35881056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fr-FR" sz="2400" dirty="0" err="1">
                <a:latin typeface="Times New Roman" panose="02020603050405020304" pitchFamily="18" charset="0"/>
                <a:cs typeface="Times New Roman" panose="02020603050405020304" pitchFamily="18" charset="0"/>
              </a:rPr>
              <a:t>print</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np.unique</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chrun</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age</a:t>
            </a:r>
            <a:r>
              <a:rPr lang="fr-FR" sz="24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endParaRPr lang="fr-FR"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fr-FR"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fr-FR"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fr-FR"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fr-FR"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churn.at[1050,'age']</a:t>
            </a:r>
          </a:p>
        </p:txBody>
      </p:sp>
      <p:pic>
        <p:nvPicPr>
          <p:cNvPr id="6" name="Picture 5">
            <a:extLst>
              <a:ext uri="{FF2B5EF4-FFF2-40B4-BE49-F238E27FC236}">
                <a16:creationId xmlns:a16="http://schemas.microsoft.com/office/drawing/2014/main" id="{EF57AEB0-E68C-C6E7-7259-F07E6DA79A52}"/>
              </a:ext>
            </a:extLst>
          </p:cNvPr>
          <p:cNvPicPr>
            <a:picLocks noChangeAspect="1"/>
          </p:cNvPicPr>
          <p:nvPr/>
        </p:nvPicPr>
        <p:blipFill>
          <a:blip r:embed="rId2"/>
          <a:stretch>
            <a:fillRect/>
          </a:stretch>
        </p:blipFill>
        <p:spPr>
          <a:xfrm>
            <a:off x="1982454" y="2233713"/>
            <a:ext cx="5698974" cy="1405226"/>
          </a:xfrm>
          <a:prstGeom prst="rect">
            <a:avLst/>
          </a:prstGeom>
        </p:spPr>
      </p:pic>
      <p:pic>
        <p:nvPicPr>
          <p:cNvPr id="13" name="Picture 12">
            <a:extLst>
              <a:ext uri="{FF2B5EF4-FFF2-40B4-BE49-F238E27FC236}">
                <a16:creationId xmlns:a16="http://schemas.microsoft.com/office/drawing/2014/main" id="{36FDABBD-C93C-76ED-9318-A2039C8CC12C}"/>
              </a:ext>
            </a:extLst>
          </p:cNvPr>
          <p:cNvPicPr>
            <a:picLocks noChangeAspect="1"/>
          </p:cNvPicPr>
          <p:nvPr/>
        </p:nvPicPr>
        <p:blipFill>
          <a:blip r:embed="rId3"/>
          <a:stretch>
            <a:fillRect/>
          </a:stretch>
        </p:blipFill>
        <p:spPr>
          <a:xfrm>
            <a:off x="2069890" y="4809352"/>
            <a:ext cx="3379188" cy="830507"/>
          </a:xfrm>
          <a:prstGeom prst="rect">
            <a:avLst/>
          </a:prstGeom>
        </p:spPr>
      </p:pic>
    </p:spTree>
    <p:extLst>
      <p:ext uri="{BB962C8B-B14F-4D97-AF65-F5344CB8AC3E}">
        <p14:creationId xmlns:p14="http://schemas.microsoft.com/office/powerpoint/2010/main" val="39089153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fr-FR" sz="2400" b="1" dirty="0">
                <a:latin typeface="Times New Roman" panose="02020603050405020304" pitchFamily="18" charset="0"/>
                <a:cs typeface="Times New Roman" panose="02020603050405020304" pitchFamily="18" charset="0"/>
              </a:rPr>
              <a:t>To plot </a:t>
            </a:r>
            <a:r>
              <a:rPr lang="fr-FR" sz="2400" b="1" dirty="0" err="1">
                <a:latin typeface="Times New Roman" panose="02020603050405020304" pitchFamily="18" charset="0"/>
                <a:cs typeface="Times New Roman" panose="02020603050405020304" pitchFamily="18" charset="0"/>
              </a:rPr>
              <a:t>Histograms</a:t>
            </a:r>
            <a:r>
              <a:rPr lang="fr-FR" sz="2400" b="1" dirty="0">
                <a:latin typeface="Times New Roman" panose="02020603050405020304" pitchFamily="18" charset="0"/>
                <a:cs typeface="Times New Roman" panose="02020603050405020304" pitchFamily="18" charset="0"/>
              </a:rPr>
              <a:t> of </a:t>
            </a:r>
            <a:r>
              <a:rPr lang="fr-FR" sz="2400" b="1" dirty="0" err="1">
                <a:latin typeface="Times New Roman" panose="02020603050405020304" pitchFamily="18" charset="0"/>
                <a:cs typeface="Times New Roman" panose="02020603050405020304" pitchFamily="18" charset="0"/>
              </a:rPr>
              <a:t>continous</a:t>
            </a:r>
            <a:r>
              <a:rPr lang="fr-FR" sz="2400" b="1" dirty="0">
                <a:latin typeface="Times New Roman" panose="02020603050405020304" pitchFamily="18" charset="0"/>
                <a:cs typeface="Times New Roman" panose="02020603050405020304" pitchFamily="18" charset="0"/>
              </a:rPr>
              <a:t> variables</a:t>
            </a:r>
          </a:p>
          <a:p>
            <a:pPr marL="0" indent="0" algn="just">
              <a:lnSpc>
                <a:spcPct val="100000"/>
              </a:lnSpc>
              <a:spcBef>
                <a:spcPts val="600"/>
              </a:spcBef>
              <a:buNone/>
            </a:pPr>
            <a:r>
              <a:rPr lang="fr-FR" sz="2400" dirty="0">
                <a:latin typeface="Times New Roman" panose="02020603050405020304" pitchFamily="18" charset="0"/>
                <a:cs typeface="Times New Roman" panose="02020603050405020304" pitchFamily="18" charset="0"/>
              </a:rPr>
              <a:t>import </a:t>
            </a:r>
            <a:r>
              <a:rPr lang="fr-FR" sz="2400" dirty="0" err="1">
                <a:latin typeface="Times New Roman" panose="02020603050405020304" pitchFamily="18" charset="0"/>
                <a:cs typeface="Times New Roman" panose="02020603050405020304" pitchFamily="18" charset="0"/>
              </a:rPr>
              <a:t>matplotlib.pyplot</a:t>
            </a:r>
            <a:r>
              <a:rPr lang="fr-FR" sz="2400" dirty="0">
                <a:latin typeface="Times New Roman" panose="02020603050405020304" pitchFamily="18" charset="0"/>
                <a:cs typeface="Times New Roman" panose="02020603050405020304" pitchFamily="18" charset="0"/>
              </a:rPr>
              <a:t> as </a:t>
            </a:r>
            <a:r>
              <a:rPr lang="fr-FR" sz="2400" dirty="0" err="1">
                <a:latin typeface="Times New Roman" panose="02020603050405020304" pitchFamily="18" charset="0"/>
                <a:cs typeface="Times New Roman" panose="02020603050405020304" pitchFamily="18" charset="0"/>
              </a:rPr>
              <a:t>plt</a:t>
            </a:r>
            <a:r>
              <a:rPr lang="fr-FR" sz="2400" dirty="0">
                <a:latin typeface="Times New Roman" panose="02020603050405020304" pitchFamily="18" charset="0"/>
                <a:cs typeface="Times New Roman" panose="02020603050405020304" pitchFamily="18" charset="0"/>
              </a:rPr>
              <a:t> import </a:t>
            </a:r>
            <a:r>
              <a:rPr lang="fr-FR" sz="2400" dirty="0" err="1">
                <a:latin typeface="Times New Roman" panose="02020603050405020304" pitchFamily="18" charset="0"/>
                <a:cs typeface="Times New Roman" panose="02020603050405020304" pitchFamily="18" charset="0"/>
              </a:rPr>
              <a:t>seaborn</a:t>
            </a:r>
            <a:r>
              <a:rPr lang="fr-FR" sz="2400" dirty="0">
                <a:latin typeface="Times New Roman" panose="02020603050405020304" pitchFamily="18" charset="0"/>
                <a:cs typeface="Times New Roman" panose="02020603050405020304" pitchFamily="18" charset="0"/>
              </a:rPr>
              <a:t> as sn %</a:t>
            </a:r>
            <a:r>
              <a:rPr lang="fr-FR" sz="2400" dirty="0" err="1">
                <a:latin typeface="Times New Roman" panose="02020603050405020304" pitchFamily="18" charset="0"/>
                <a:cs typeface="Times New Roman" panose="02020603050405020304" pitchFamily="18" charset="0"/>
              </a:rPr>
              <a:t>matplotlib</a:t>
            </a: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inline</a:t>
            </a:r>
            <a:endParaRPr lang="fr-FR"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fr-FR" sz="2400" dirty="0" err="1">
                <a:latin typeface="Times New Roman" panose="02020603050405020304" pitchFamily="18" charset="0"/>
                <a:cs typeface="Times New Roman" panose="02020603050405020304" pitchFamily="18" charset="0"/>
              </a:rPr>
              <a:t>plt.hist</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churn</a:t>
            </a:r>
            <a:r>
              <a:rPr lang="fr-FR" sz="2400" dirty="0">
                <a:latin typeface="Times New Roman" panose="02020603050405020304" pitchFamily="18" charset="0"/>
                <a:cs typeface="Times New Roman" panose="02020603050405020304" pitchFamily="18" charset="0"/>
              </a:rPr>
              <a:t>['calls’])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import </a:t>
            </a:r>
            <a:r>
              <a:rPr lang="en-US" sz="2400" dirty="0" err="1">
                <a:latin typeface="Times New Roman" panose="02020603050405020304" pitchFamily="18" charset="0"/>
                <a:cs typeface="Times New Roman" panose="02020603050405020304" pitchFamily="18" charset="0"/>
              </a:rPr>
              <a:t>matplotlib.pyplot</a:t>
            </a:r>
            <a:r>
              <a:rPr lang="en-US" sz="2400" dirty="0">
                <a:latin typeface="Times New Roman" panose="02020603050405020304" pitchFamily="18" charset="0"/>
                <a:cs typeface="Times New Roman" panose="02020603050405020304" pitchFamily="18" charset="0"/>
              </a:rPr>
              <a:t> as </a:t>
            </a:r>
            <a:r>
              <a:rPr lang="en-US" sz="2400" dirty="0" err="1">
                <a:latin typeface="Times New Roman" panose="02020603050405020304" pitchFamily="18" charset="0"/>
                <a:cs typeface="Times New Roman" panose="02020603050405020304" pitchFamily="18" charset="0"/>
              </a:rPr>
              <a:t>plt</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import seaborn as </a:t>
            </a:r>
            <a:r>
              <a:rPr lang="en-US" sz="2400" dirty="0" err="1">
                <a:latin typeface="Times New Roman" panose="02020603050405020304" pitchFamily="18" charset="0"/>
                <a:cs typeface="Times New Roman" panose="02020603050405020304" pitchFamily="18" charset="0"/>
              </a:rPr>
              <a:t>sn</a:t>
            </a:r>
            <a:endParaRPr lang="en-US" sz="24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plt.hist</a:t>
            </a:r>
            <a:r>
              <a:rPr lang="en-US" sz="2400" dirty="0">
                <a:latin typeface="Times New Roman" panose="02020603050405020304" pitchFamily="18" charset="0"/>
                <a:cs typeface="Times New Roman" panose="02020603050405020304" pitchFamily="18" charset="0"/>
              </a:rPr>
              <a:t>(churn['calls'],bins=10)</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plt.xlabel</a:t>
            </a:r>
            <a:r>
              <a:rPr lang="en-US" sz="2400" dirty="0">
                <a:latin typeface="Times New Roman" panose="02020603050405020304" pitchFamily="18" charset="0"/>
                <a:cs typeface="Times New Roman" panose="02020603050405020304" pitchFamily="18" charset="0"/>
              </a:rPr>
              <a:t>('hello')</a:t>
            </a:r>
          </a:p>
        </p:txBody>
      </p:sp>
    </p:spTree>
    <p:extLst>
      <p:ext uri="{BB962C8B-B14F-4D97-AF65-F5344CB8AC3E}">
        <p14:creationId xmlns:p14="http://schemas.microsoft.com/office/powerpoint/2010/main" val="26029490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pic>
        <p:nvPicPr>
          <p:cNvPr id="10" name="Picture 9">
            <a:extLst>
              <a:ext uri="{FF2B5EF4-FFF2-40B4-BE49-F238E27FC236}">
                <a16:creationId xmlns:a16="http://schemas.microsoft.com/office/drawing/2014/main" id="{FE210979-E5FF-F419-AD39-C15837A17CF1}"/>
              </a:ext>
            </a:extLst>
          </p:cNvPr>
          <p:cNvPicPr>
            <a:picLocks noChangeAspect="1"/>
          </p:cNvPicPr>
          <p:nvPr/>
        </p:nvPicPr>
        <p:blipFill>
          <a:blip r:embed="rId2"/>
          <a:stretch>
            <a:fillRect/>
          </a:stretch>
        </p:blipFill>
        <p:spPr>
          <a:xfrm>
            <a:off x="2483589" y="1310939"/>
            <a:ext cx="6127011" cy="5509737"/>
          </a:xfrm>
          <a:prstGeom prst="rect">
            <a:avLst/>
          </a:prstGeom>
        </p:spPr>
      </p:pic>
    </p:spTree>
    <p:extLst>
      <p:ext uri="{BB962C8B-B14F-4D97-AF65-F5344CB8AC3E}">
        <p14:creationId xmlns:p14="http://schemas.microsoft.com/office/powerpoint/2010/main" val="18321564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fr-FR" sz="2400" dirty="0" err="1">
                <a:latin typeface="Times New Roman" panose="02020603050405020304" pitchFamily="18" charset="0"/>
                <a:cs typeface="Times New Roman" panose="02020603050405020304" pitchFamily="18" charset="0"/>
              </a:rPr>
              <a:t>plt.hist</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churn.columns</a:t>
            </a:r>
            <a:r>
              <a:rPr lang="fr-FR"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D075DB1-A251-AC62-2799-31A180928D03}"/>
              </a:ext>
            </a:extLst>
          </p:cNvPr>
          <p:cNvPicPr>
            <a:picLocks noChangeAspect="1"/>
          </p:cNvPicPr>
          <p:nvPr/>
        </p:nvPicPr>
        <p:blipFill>
          <a:blip r:embed="rId2"/>
          <a:stretch>
            <a:fillRect/>
          </a:stretch>
        </p:blipFill>
        <p:spPr>
          <a:xfrm>
            <a:off x="2647598" y="1950296"/>
            <a:ext cx="6207154" cy="4793054"/>
          </a:xfrm>
          <a:prstGeom prst="rect">
            <a:avLst/>
          </a:prstGeom>
        </p:spPr>
      </p:pic>
    </p:spTree>
    <p:extLst>
      <p:ext uri="{BB962C8B-B14F-4D97-AF65-F5344CB8AC3E}">
        <p14:creationId xmlns:p14="http://schemas.microsoft.com/office/powerpoint/2010/main" val="3447214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fr-FR" sz="2400" dirty="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plt.hist</a:t>
            </a:r>
            <a:r>
              <a:rPr lang="fr-FR" sz="2400" dirty="0">
                <a:latin typeface="Times New Roman" panose="02020603050405020304" pitchFamily="18" charset="0"/>
                <a:cs typeface="Times New Roman" panose="02020603050405020304" pitchFamily="18" charset="0"/>
              </a:rPr>
              <a:t>(</a:t>
            </a:r>
            <a:r>
              <a:rPr lang="fr-FR" sz="2400" dirty="0" err="1">
                <a:latin typeface="Times New Roman" panose="02020603050405020304" pitchFamily="18" charset="0"/>
                <a:cs typeface="Times New Roman" panose="02020603050405020304" pitchFamily="18" charset="0"/>
              </a:rPr>
              <a:t>churn</a:t>
            </a:r>
            <a:r>
              <a:rPr lang="fr-FR" sz="2400" dirty="0">
                <a:latin typeface="Times New Roman" panose="02020603050405020304" pitchFamily="18" charset="0"/>
                <a:cs typeface="Times New Roman" panose="02020603050405020304" pitchFamily="18" charset="0"/>
              </a:rPr>
              <a:t>['sms'])</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2FC83E5-EC91-5CFF-55F4-9539BB1A66E1}"/>
              </a:ext>
            </a:extLst>
          </p:cNvPr>
          <p:cNvPicPr>
            <a:picLocks noChangeAspect="1"/>
          </p:cNvPicPr>
          <p:nvPr/>
        </p:nvPicPr>
        <p:blipFill>
          <a:blip r:embed="rId2"/>
          <a:stretch>
            <a:fillRect/>
          </a:stretch>
        </p:blipFill>
        <p:spPr>
          <a:xfrm>
            <a:off x="3137082" y="1965536"/>
            <a:ext cx="5624364" cy="4441380"/>
          </a:xfrm>
          <a:prstGeom prst="rect">
            <a:avLst/>
          </a:prstGeom>
        </p:spPr>
      </p:pic>
    </p:spTree>
    <p:extLst>
      <p:ext uri="{BB962C8B-B14F-4D97-AF65-F5344CB8AC3E}">
        <p14:creationId xmlns:p14="http://schemas.microsoft.com/office/powerpoint/2010/main" val="14755429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plot </a:t>
            </a:r>
            <a:r>
              <a:rPr lang="en-US" sz="2400" dirty="0" err="1">
                <a:latin typeface="Times New Roman" panose="02020603050405020304" pitchFamily="18" charset="0"/>
                <a:cs typeface="Times New Roman" panose="02020603050405020304" pitchFamily="18" charset="0"/>
              </a:rPr>
              <a:t>countplots</a:t>
            </a:r>
            <a:r>
              <a:rPr lang="en-US" sz="2400" dirty="0">
                <a:latin typeface="Times New Roman" panose="02020603050405020304" pitchFamily="18" charset="0"/>
                <a:cs typeface="Times New Roman" panose="02020603050405020304" pitchFamily="18" charset="0"/>
              </a:rPr>
              <a:t> of categorical variables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sn.countplot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age',data</a:t>
            </a:r>
            <a:r>
              <a:rPr lang="en-US" sz="2400" dirty="0">
                <a:latin typeface="Times New Roman" panose="02020603050405020304" pitchFamily="18" charset="0"/>
                <a:cs typeface="Times New Roman" panose="02020603050405020304" pitchFamily="18" charset="0"/>
              </a:rPr>
              <a:t> = churn);</a:t>
            </a:r>
          </a:p>
        </p:txBody>
      </p:sp>
      <p:pic>
        <p:nvPicPr>
          <p:cNvPr id="3" name="Picture 2">
            <a:extLst>
              <a:ext uri="{FF2B5EF4-FFF2-40B4-BE49-F238E27FC236}">
                <a16:creationId xmlns:a16="http://schemas.microsoft.com/office/drawing/2014/main" id="{81BD0BAD-38F9-7B7A-E83E-C765AE261356}"/>
              </a:ext>
            </a:extLst>
          </p:cNvPr>
          <p:cNvPicPr>
            <a:picLocks noChangeAspect="1"/>
          </p:cNvPicPr>
          <p:nvPr/>
        </p:nvPicPr>
        <p:blipFill>
          <a:blip r:embed="rId2"/>
          <a:stretch>
            <a:fillRect/>
          </a:stretch>
        </p:blipFill>
        <p:spPr>
          <a:xfrm>
            <a:off x="3024669" y="2376474"/>
            <a:ext cx="5923389" cy="4134446"/>
          </a:xfrm>
          <a:prstGeom prst="rect">
            <a:avLst/>
          </a:prstGeom>
        </p:spPr>
      </p:pic>
    </p:spTree>
    <p:extLst>
      <p:ext uri="{BB962C8B-B14F-4D97-AF65-F5344CB8AC3E}">
        <p14:creationId xmlns:p14="http://schemas.microsoft.com/office/powerpoint/2010/main" val="32827577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sn.countplot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age',data</a:t>
            </a:r>
            <a:r>
              <a:rPr lang="en-US" sz="2400" dirty="0">
                <a:latin typeface="Times New Roman" panose="02020603050405020304" pitchFamily="18" charset="0"/>
                <a:cs typeface="Times New Roman" panose="02020603050405020304" pitchFamily="18" charset="0"/>
              </a:rPr>
              <a:t> = churn);</a:t>
            </a:r>
          </a:p>
        </p:txBody>
      </p:sp>
      <p:pic>
        <p:nvPicPr>
          <p:cNvPr id="6" name="Picture 5">
            <a:extLst>
              <a:ext uri="{FF2B5EF4-FFF2-40B4-BE49-F238E27FC236}">
                <a16:creationId xmlns:a16="http://schemas.microsoft.com/office/drawing/2014/main" id="{7D5385B5-FAEC-92C2-667A-A6D13968967A}"/>
              </a:ext>
            </a:extLst>
          </p:cNvPr>
          <p:cNvPicPr>
            <a:picLocks noChangeAspect="1"/>
          </p:cNvPicPr>
          <p:nvPr/>
        </p:nvPicPr>
        <p:blipFill>
          <a:blip r:embed="rId2"/>
          <a:stretch>
            <a:fillRect/>
          </a:stretch>
        </p:blipFill>
        <p:spPr>
          <a:xfrm>
            <a:off x="2535535" y="2088113"/>
            <a:ext cx="6729043" cy="4633362"/>
          </a:xfrm>
          <a:prstGeom prst="rect">
            <a:avLst/>
          </a:prstGeom>
        </p:spPr>
      </p:pic>
    </p:spTree>
    <p:extLst>
      <p:ext uri="{BB962C8B-B14F-4D97-AF65-F5344CB8AC3E}">
        <p14:creationId xmlns:p14="http://schemas.microsoft.com/office/powerpoint/2010/main" val="6643927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sn.countplot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complaint',data</a:t>
            </a:r>
            <a:r>
              <a:rPr lang="en-US" sz="2400" dirty="0">
                <a:latin typeface="Times New Roman" panose="02020603050405020304" pitchFamily="18" charset="0"/>
                <a:cs typeface="Times New Roman" panose="02020603050405020304" pitchFamily="18" charset="0"/>
              </a:rPr>
              <a:t> = churn)</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plt.xlabel</a:t>
            </a:r>
            <a:r>
              <a:rPr lang="en-US" sz="2400" dirty="0">
                <a:latin typeface="Times New Roman" panose="02020603050405020304" pitchFamily="18" charset="0"/>
                <a:cs typeface="Times New Roman" panose="02020603050405020304" pitchFamily="18" charset="0"/>
              </a:rPr>
              <a:t>('hello')</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plt.ylabel</a:t>
            </a:r>
            <a:r>
              <a:rPr lang="en-US" sz="2400" dirty="0">
                <a:latin typeface="Times New Roman" panose="02020603050405020304" pitchFamily="18" charset="0"/>
                <a:cs typeface="Times New Roman" panose="02020603050405020304" pitchFamily="18" charset="0"/>
              </a:rPr>
              <a:t>('hi')</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plt.title</a:t>
            </a:r>
            <a:r>
              <a:rPr lang="en-US" sz="2400" dirty="0">
                <a:latin typeface="Times New Roman" panose="02020603050405020304" pitchFamily="18" charset="0"/>
                <a:cs typeface="Times New Roman" panose="02020603050405020304" pitchFamily="18" charset="0"/>
              </a:rPr>
              <a:t>('count')</a:t>
            </a:r>
          </a:p>
        </p:txBody>
      </p:sp>
      <p:pic>
        <p:nvPicPr>
          <p:cNvPr id="3" name="Picture 2">
            <a:extLst>
              <a:ext uri="{FF2B5EF4-FFF2-40B4-BE49-F238E27FC236}">
                <a16:creationId xmlns:a16="http://schemas.microsoft.com/office/drawing/2014/main" id="{D18103B9-7B36-BBB0-BD64-5865E0391E73}"/>
              </a:ext>
            </a:extLst>
          </p:cNvPr>
          <p:cNvPicPr>
            <a:picLocks noChangeAspect="1"/>
          </p:cNvPicPr>
          <p:nvPr/>
        </p:nvPicPr>
        <p:blipFill>
          <a:blip r:embed="rId2"/>
          <a:stretch>
            <a:fillRect/>
          </a:stretch>
        </p:blipFill>
        <p:spPr>
          <a:xfrm>
            <a:off x="3720584" y="2216866"/>
            <a:ext cx="5208036" cy="4201278"/>
          </a:xfrm>
          <a:prstGeom prst="rect">
            <a:avLst/>
          </a:prstGeom>
        </p:spPr>
      </p:pic>
    </p:spTree>
    <p:extLst>
      <p:ext uri="{BB962C8B-B14F-4D97-AF65-F5344CB8AC3E}">
        <p14:creationId xmlns:p14="http://schemas.microsoft.com/office/powerpoint/2010/main" val="111311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1.3 Operators</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65006"/>
            <a:ext cx="10515600" cy="4711957"/>
          </a:xfrm>
          <a:prstGeom prst="rect">
            <a:avLst/>
          </a:prstGeom>
        </p:spPr>
        <p:txBody>
          <a:bodyPr>
            <a:noAutofit/>
          </a:bodyPr>
          <a:lstStyle/>
          <a:p>
            <a:pPr marL="457200" lvl="1" indent="0" algn="just">
              <a:lnSpc>
                <a:spcPct val="100000"/>
              </a:lnSpc>
              <a:spcBef>
                <a:spcPts val="600"/>
              </a:spcBef>
              <a:buNone/>
            </a:pPr>
            <a:r>
              <a:rPr lang="en-US" b="1" dirty="0">
                <a:latin typeface="Times New Roman" panose="02020603050405020304" pitchFamily="18" charset="0"/>
                <a:cs typeface="Times New Roman" panose="02020603050405020304" pitchFamily="18" charset="0"/>
              </a:rPr>
              <a:t>Assignment operators</a:t>
            </a:r>
          </a:p>
          <a:p>
            <a:pPr marL="0" indent="0" algn="just">
              <a:lnSpc>
                <a:spcPct val="100000"/>
              </a:lnSpc>
              <a:spcBef>
                <a:spcPts val="600"/>
              </a:spcBef>
              <a:buNone/>
            </a:pPr>
            <a:endParaRPr lang="en-US" sz="2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F668257-CF59-5FC4-A22A-286FF9C6BACB}"/>
              </a:ext>
            </a:extLst>
          </p:cNvPr>
          <p:cNvPicPr>
            <a:picLocks noChangeAspect="1"/>
          </p:cNvPicPr>
          <p:nvPr/>
        </p:nvPicPr>
        <p:blipFill>
          <a:blip r:embed="rId2"/>
          <a:stretch>
            <a:fillRect/>
          </a:stretch>
        </p:blipFill>
        <p:spPr>
          <a:xfrm>
            <a:off x="2689193" y="2143792"/>
            <a:ext cx="5573099" cy="4577683"/>
          </a:xfrm>
          <a:prstGeom prst="rect">
            <a:avLst/>
          </a:prstGeom>
        </p:spPr>
      </p:pic>
    </p:spTree>
    <p:extLst>
      <p:ext uri="{BB962C8B-B14F-4D97-AF65-F5344CB8AC3E}">
        <p14:creationId xmlns:p14="http://schemas.microsoft.com/office/powerpoint/2010/main" val="14298265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sn.countplot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prepost</a:t>
            </a:r>
            <a:r>
              <a:rPr lang="en-US" sz="2400" dirty="0">
                <a:latin typeface="Times New Roman" panose="02020603050405020304" pitchFamily="18" charset="0"/>
                <a:cs typeface="Times New Roman" panose="02020603050405020304" pitchFamily="18" charset="0"/>
              </a:rPr>
              <a:t>',data = churn);</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a:t>
            </a:r>
            <a:r>
              <a:rPr lang="en-US" sz="2400" dirty="0" err="1">
                <a:latin typeface="Times New Roman" panose="02020603050405020304" pitchFamily="18" charset="0"/>
                <a:cs typeface="Times New Roman" panose="02020603050405020304" pitchFamily="18" charset="0"/>
              </a:rPr>
              <a:t>prepost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value_counts</a:t>
            </a:r>
            <a:r>
              <a:rPr lang="en-US"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C092F840-F849-A14C-EAB1-39C56A5E5BF0}"/>
              </a:ext>
            </a:extLst>
          </p:cNvPr>
          <p:cNvPicPr>
            <a:picLocks noChangeAspect="1"/>
          </p:cNvPicPr>
          <p:nvPr/>
        </p:nvPicPr>
        <p:blipFill>
          <a:blip r:embed="rId2"/>
          <a:stretch>
            <a:fillRect/>
          </a:stretch>
        </p:blipFill>
        <p:spPr>
          <a:xfrm>
            <a:off x="3375633" y="2468721"/>
            <a:ext cx="5234967" cy="4164027"/>
          </a:xfrm>
          <a:prstGeom prst="rect">
            <a:avLst/>
          </a:prstGeom>
        </p:spPr>
      </p:pic>
    </p:spTree>
    <p:extLst>
      <p:ext uri="{BB962C8B-B14F-4D97-AF65-F5344CB8AC3E}">
        <p14:creationId xmlns:p14="http://schemas.microsoft.com/office/powerpoint/2010/main" val="31790324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#Boxplot of </a:t>
            </a:r>
            <a:r>
              <a:rPr lang="en-US" sz="2400" dirty="0" err="1">
                <a:latin typeface="Times New Roman" panose="02020603050405020304" pitchFamily="18" charset="0"/>
                <a:cs typeface="Times New Roman" panose="02020603050405020304" pitchFamily="18" charset="0"/>
              </a:rPr>
              <a:t>continous</a:t>
            </a:r>
            <a:r>
              <a:rPr lang="en-US" sz="2400" dirty="0">
                <a:latin typeface="Times New Roman" panose="02020603050405020304" pitchFamily="18" charset="0"/>
                <a:cs typeface="Times New Roman" panose="02020603050405020304" pitchFamily="18" charset="0"/>
              </a:rPr>
              <a:t> variables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sn.boxplot</a:t>
            </a:r>
            <a:r>
              <a:rPr lang="en-US" sz="2400" dirty="0">
                <a:latin typeface="Times New Roman" panose="02020603050405020304" pitchFamily="18" charset="0"/>
                <a:cs typeface="Times New Roman" panose="02020603050405020304" pitchFamily="18" charset="0"/>
              </a:rPr>
              <a:t>(churn['calls'])</a:t>
            </a:r>
          </a:p>
        </p:txBody>
      </p:sp>
      <p:pic>
        <p:nvPicPr>
          <p:cNvPr id="3" name="Picture 2">
            <a:extLst>
              <a:ext uri="{FF2B5EF4-FFF2-40B4-BE49-F238E27FC236}">
                <a16:creationId xmlns:a16="http://schemas.microsoft.com/office/drawing/2014/main" id="{3DC4BA36-AEFA-4E5B-D7A4-DCE7EE2E8A7C}"/>
              </a:ext>
            </a:extLst>
          </p:cNvPr>
          <p:cNvPicPr>
            <a:picLocks noChangeAspect="1"/>
          </p:cNvPicPr>
          <p:nvPr/>
        </p:nvPicPr>
        <p:blipFill>
          <a:blip r:embed="rId2"/>
          <a:stretch>
            <a:fillRect/>
          </a:stretch>
        </p:blipFill>
        <p:spPr>
          <a:xfrm>
            <a:off x="3396184" y="2375856"/>
            <a:ext cx="5936494" cy="4252328"/>
          </a:xfrm>
          <a:prstGeom prst="rect">
            <a:avLst/>
          </a:prstGeom>
        </p:spPr>
      </p:pic>
    </p:spTree>
    <p:extLst>
      <p:ext uri="{BB962C8B-B14F-4D97-AF65-F5344CB8AC3E}">
        <p14:creationId xmlns:p14="http://schemas.microsoft.com/office/powerpoint/2010/main" val="29697480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replace any value greater than 95th quantile value with the 95th quantile value which</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churn['calls'] = </a:t>
            </a:r>
            <a:r>
              <a:rPr lang="en-US" sz="2400" dirty="0" err="1">
                <a:latin typeface="Times New Roman" panose="02020603050405020304" pitchFamily="18" charset="0"/>
                <a:cs typeface="Times New Roman" panose="02020603050405020304" pitchFamily="18" charset="0"/>
              </a:rPr>
              <a:t>np.where</a:t>
            </a:r>
            <a:r>
              <a:rPr lang="en-US" sz="2400" dirty="0">
                <a:latin typeface="Times New Roman" panose="02020603050405020304" pitchFamily="18" charset="0"/>
                <a:cs typeface="Times New Roman" panose="02020603050405020304" pitchFamily="18" charset="0"/>
              </a:rPr>
              <a:t>(churn['calls'] &gt; 600, 600, churn['calls'])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replace any value lesser than 5th quantile value with the 5th quantile value which is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churn['calls'] = </a:t>
            </a:r>
            <a:r>
              <a:rPr lang="en-US" sz="2400" dirty="0" err="1">
                <a:latin typeface="Times New Roman" panose="02020603050405020304" pitchFamily="18" charset="0"/>
                <a:cs typeface="Times New Roman" panose="02020603050405020304" pitchFamily="18" charset="0"/>
              </a:rPr>
              <a:t>np.where</a:t>
            </a:r>
            <a:r>
              <a:rPr lang="en-US" sz="2400" dirty="0">
                <a:latin typeface="Times New Roman" panose="02020603050405020304" pitchFamily="18" charset="0"/>
                <a:cs typeface="Times New Roman" panose="02020603050405020304" pitchFamily="18" charset="0"/>
              </a:rPr>
              <a:t>(churn['calls'] &lt; 30, 30, churn['calls'])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plot the boxplot after removing outliers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sn.boxplot</a:t>
            </a:r>
            <a:r>
              <a:rPr lang="en-US" sz="2400" dirty="0">
                <a:latin typeface="Times New Roman" panose="02020603050405020304" pitchFamily="18" charset="0"/>
                <a:cs typeface="Times New Roman" panose="02020603050405020304" pitchFamily="18" charset="0"/>
              </a:rPr>
              <a:t>(churn['calls']);</a:t>
            </a:r>
          </a:p>
        </p:txBody>
      </p:sp>
    </p:spTree>
    <p:extLst>
      <p:ext uri="{BB962C8B-B14F-4D97-AF65-F5344CB8AC3E}">
        <p14:creationId xmlns:p14="http://schemas.microsoft.com/office/powerpoint/2010/main" val="25754987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pic>
        <p:nvPicPr>
          <p:cNvPr id="10" name="Picture 9">
            <a:extLst>
              <a:ext uri="{FF2B5EF4-FFF2-40B4-BE49-F238E27FC236}">
                <a16:creationId xmlns:a16="http://schemas.microsoft.com/office/drawing/2014/main" id="{4201B965-BF33-73A6-5CB0-78B0D3319A74}"/>
              </a:ext>
            </a:extLst>
          </p:cNvPr>
          <p:cNvPicPr>
            <a:picLocks noChangeAspect="1"/>
          </p:cNvPicPr>
          <p:nvPr/>
        </p:nvPicPr>
        <p:blipFill>
          <a:blip r:embed="rId2"/>
          <a:stretch>
            <a:fillRect/>
          </a:stretch>
        </p:blipFill>
        <p:spPr>
          <a:xfrm>
            <a:off x="2575255" y="1540093"/>
            <a:ext cx="7041490" cy="4816257"/>
          </a:xfrm>
          <a:prstGeom prst="rect">
            <a:avLst/>
          </a:prstGeom>
        </p:spPr>
      </p:pic>
    </p:spTree>
    <p:extLst>
      <p:ext uri="{BB962C8B-B14F-4D97-AF65-F5344CB8AC3E}">
        <p14:creationId xmlns:p14="http://schemas.microsoft.com/office/powerpoint/2010/main" val="22325378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sn.boxplot</a:t>
            </a:r>
            <a:r>
              <a:rPr lang="en-US" sz="2400" dirty="0">
                <a:latin typeface="Times New Roman" panose="02020603050405020304" pitchFamily="18" charset="0"/>
                <a:cs typeface="Times New Roman" panose="02020603050405020304" pitchFamily="18" charset="0"/>
              </a:rPr>
              <a:t>(churn['</a:t>
            </a:r>
            <a:r>
              <a:rPr lang="en-US" sz="2400" dirty="0" err="1">
                <a:latin typeface="Times New Roman" panose="02020603050405020304" pitchFamily="18" charset="0"/>
                <a:cs typeface="Times New Roman" panose="02020603050405020304" pitchFamily="18" charset="0"/>
              </a:rPr>
              <a:t>sms</a:t>
            </a:r>
            <a:r>
              <a:rPr lang="en-US" sz="2400" dirty="0">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733FABC7-8E74-69CB-C8FD-784C29474CD7}"/>
              </a:ext>
            </a:extLst>
          </p:cNvPr>
          <p:cNvPicPr>
            <a:picLocks noChangeAspect="1"/>
          </p:cNvPicPr>
          <p:nvPr/>
        </p:nvPicPr>
        <p:blipFill>
          <a:blip r:embed="rId2"/>
          <a:stretch>
            <a:fillRect/>
          </a:stretch>
        </p:blipFill>
        <p:spPr>
          <a:xfrm>
            <a:off x="3242062" y="2050486"/>
            <a:ext cx="5707875" cy="4138019"/>
          </a:xfrm>
          <a:prstGeom prst="rect">
            <a:avLst/>
          </a:prstGeom>
        </p:spPr>
      </p:pic>
    </p:spTree>
    <p:extLst>
      <p:ext uri="{BB962C8B-B14F-4D97-AF65-F5344CB8AC3E}">
        <p14:creationId xmlns:p14="http://schemas.microsoft.com/office/powerpoint/2010/main" val="29755865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sn.boxplot</a:t>
            </a:r>
            <a:r>
              <a:rPr lang="en-US" sz="2400" dirty="0">
                <a:latin typeface="Times New Roman" panose="02020603050405020304" pitchFamily="18" charset="0"/>
                <a:cs typeface="Times New Roman" panose="02020603050405020304" pitchFamily="18" charset="0"/>
              </a:rPr>
              <a:t>(churn['charges'])</a:t>
            </a:r>
          </a:p>
        </p:txBody>
      </p:sp>
      <p:pic>
        <p:nvPicPr>
          <p:cNvPr id="6" name="Picture 5">
            <a:extLst>
              <a:ext uri="{FF2B5EF4-FFF2-40B4-BE49-F238E27FC236}">
                <a16:creationId xmlns:a16="http://schemas.microsoft.com/office/drawing/2014/main" id="{D7F9C1FF-96C0-2B4B-FD07-9210EB878F82}"/>
              </a:ext>
            </a:extLst>
          </p:cNvPr>
          <p:cNvPicPr>
            <a:picLocks noChangeAspect="1"/>
          </p:cNvPicPr>
          <p:nvPr/>
        </p:nvPicPr>
        <p:blipFill>
          <a:blip r:embed="rId2"/>
          <a:stretch>
            <a:fillRect/>
          </a:stretch>
        </p:blipFill>
        <p:spPr>
          <a:xfrm>
            <a:off x="3219052" y="2113626"/>
            <a:ext cx="5585944" cy="4107536"/>
          </a:xfrm>
          <a:prstGeom prst="rect">
            <a:avLst/>
          </a:prstGeom>
        </p:spPr>
      </p:pic>
    </p:spTree>
    <p:extLst>
      <p:ext uri="{BB962C8B-B14F-4D97-AF65-F5344CB8AC3E}">
        <p14:creationId xmlns:p14="http://schemas.microsoft.com/office/powerpoint/2010/main" val="7953902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sn.boxplot</a:t>
            </a:r>
            <a:r>
              <a:rPr lang="en-US" sz="2400" dirty="0">
                <a:latin typeface="Times New Roman" panose="02020603050405020304" pitchFamily="18" charset="0"/>
                <a:cs typeface="Times New Roman" panose="02020603050405020304" pitchFamily="18" charset="0"/>
              </a:rPr>
              <a:t>(churn['coverage']);</a:t>
            </a:r>
          </a:p>
        </p:txBody>
      </p:sp>
      <p:pic>
        <p:nvPicPr>
          <p:cNvPr id="3" name="Picture 2">
            <a:extLst>
              <a:ext uri="{FF2B5EF4-FFF2-40B4-BE49-F238E27FC236}">
                <a16:creationId xmlns:a16="http://schemas.microsoft.com/office/drawing/2014/main" id="{35542277-BE7A-18A0-8208-1993E8C98F17}"/>
              </a:ext>
            </a:extLst>
          </p:cNvPr>
          <p:cNvPicPr>
            <a:picLocks noChangeAspect="1"/>
          </p:cNvPicPr>
          <p:nvPr/>
        </p:nvPicPr>
        <p:blipFill>
          <a:blip r:embed="rId2"/>
          <a:stretch>
            <a:fillRect/>
          </a:stretch>
        </p:blipFill>
        <p:spPr>
          <a:xfrm>
            <a:off x="3521293" y="2294442"/>
            <a:ext cx="5410669" cy="3977985"/>
          </a:xfrm>
          <a:prstGeom prst="rect">
            <a:avLst/>
          </a:prstGeom>
        </p:spPr>
      </p:pic>
    </p:spTree>
    <p:extLst>
      <p:ext uri="{BB962C8B-B14F-4D97-AF65-F5344CB8AC3E}">
        <p14:creationId xmlns:p14="http://schemas.microsoft.com/office/powerpoint/2010/main" val="27886471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replace any value greater than 95th quantile value with the 95th quantile value which</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churn['charges'] = </a:t>
            </a:r>
            <a:r>
              <a:rPr lang="en-US" sz="2400" dirty="0" err="1">
                <a:latin typeface="Times New Roman" panose="02020603050405020304" pitchFamily="18" charset="0"/>
                <a:cs typeface="Times New Roman" panose="02020603050405020304" pitchFamily="18" charset="0"/>
              </a:rPr>
              <a:t>np.where</a:t>
            </a:r>
            <a:r>
              <a:rPr lang="en-US" sz="2400" dirty="0">
                <a:latin typeface="Times New Roman" panose="02020603050405020304" pitchFamily="18" charset="0"/>
                <a:cs typeface="Times New Roman" panose="02020603050405020304" pitchFamily="18" charset="0"/>
              </a:rPr>
              <a:t>(churn['charges'] &gt; 1700, 1700, churn['charges'])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replace any value lesser than 5th quantile value with the 5th quantile value which is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churn['charges'] = </a:t>
            </a:r>
            <a:r>
              <a:rPr lang="en-US" sz="2400" dirty="0" err="1">
                <a:latin typeface="Times New Roman" panose="02020603050405020304" pitchFamily="18" charset="0"/>
                <a:cs typeface="Times New Roman" panose="02020603050405020304" pitchFamily="18" charset="0"/>
              </a:rPr>
              <a:t>np.where</a:t>
            </a:r>
            <a:r>
              <a:rPr lang="en-US" sz="2400" dirty="0">
                <a:latin typeface="Times New Roman" panose="02020603050405020304" pitchFamily="18" charset="0"/>
                <a:cs typeface="Times New Roman" panose="02020603050405020304" pitchFamily="18" charset="0"/>
              </a:rPr>
              <a:t>(churn['charges'] &lt; 180, 180, churn['charges'])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plot the boxplot after removing outliers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sn.boxplot</a:t>
            </a:r>
            <a:r>
              <a:rPr lang="en-US" sz="2400" dirty="0">
                <a:latin typeface="Times New Roman" panose="02020603050405020304" pitchFamily="18" charset="0"/>
                <a:cs typeface="Times New Roman" panose="02020603050405020304" pitchFamily="18" charset="0"/>
              </a:rPr>
              <a:t>(churn['charges']);</a:t>
            </a:r>
          </a:p>
        </p:txBody>
      </p:sp>
    </p:spTree>
    <p:extLst>
      <p:ext uri="{BB962C8B-B14F-4D97-AF65-F5344CB8AC3E}">
        <p14:creationId xmlns:p14="http://schemas.microsoft.com/office/powerpoint/2010/main" val="19776639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pic>
        <p:nvPicPr>
          <p:cNvPr id="3" name="Picture 2">
            <a:extLst>
              <a:ext uri="{FF2B5EF4-FFF2-40B4-BE49-F238E27FC236}">
                <a16:creationId xmlns:a16="http://schemas.microsoft.com/office/drawing/2014/main" id="{E272EC8D-1797-B370-6CCA-A8D9CD0F39A8}"/>
              </a:ext>
            </a:extLst>
          </p:cNvPr>
          <p:cNvPicPr>
            <a:picLocks noChangeAspect="1"/>
          </p:cNvPicPr>
          <p:nvPr/>
        </p:nvPicPr>
        <p:blipFill>
          <a:blip r:embed="rId2"/>
          <a:stretch>
            <a:fillRect/>
          </a:stretch>
        </p:blipFill>
        <p:spPr>
          <a:xfrm>
            <a:off x="2246099" y="1501989"/>
            <a:ext cx="7475868" cy="4854361"/>
          </a:xfrm>
          <a:prstGeom prst="rect">
            <a:avLst/>
          </a:prstGeom>
        </p:spPr>
      </p:pic>
    </p:spTree>
    <p:extLst>
      <p:ext uri="{BB962C8B-B14F-4D97-AF65-F5344CB8AC3E}">
        <p14:creationId xmlns:p14="http://schemas.microsoft.com/office/powerpoint/2010/main" val="23976706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FC7E77-2A21-478C-BD21-C732DAE0253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7" name="Group 6"/>
          <p:cNvGrpSpPr/>
          <p:nvPr/>
        </p:nvGrpSpPr>
        <p:grpSpPr>
          <a:xfrm>
            <a:off x="0" y="669494"/>
            <a:ext cx="10403064" cy="577415"/>
            <a:chOff x="0" y="669494"/>
            <a:chExt cx="10403064" cy="577415"/>
          </a:xfrm>
        </p:grpSpPr>
        <p:sp>
          <p:nvSpPr>
            <p:cNvPr id="8" name="Flowchart: Terminator 7"/>
            <p:cNvSpPr/>
            <p:nvPr/>
          </p:nvSpPr>
          <p:spPr>
            <a:xfrm>
              <a:off x="8262292" y="669495"/>
              <a:ext cx="2140772" cy="577414"/>
            </a:xfrm>
            <a:prstGeom prst="flowChartTerminator">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p:cNvSpPr/>
            <p:nvPr/>
          </p:nvSpPr>
          <p:spPr>
            <a:xfrm>
              <a:off x="0" y="669494"/>
              <a:ext cx="9800216" cy="577415"/>
            </a:xfrm>
            <a:prstGeom prst="rect">
              <a:avLst/>
            </a:prstGeom>
            <a:solidFill>
              <a:srgbClr val="00206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358775" algn="l"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latin typeface="Times New Roman" panose="02020603050405020304" pitchFamily="18" charset="0"/>
                  <a:cs typeface="Times New Roman" panose="02020603050405020304" pitchFamily="18" charset="0"/>
                </a:rPr>
                <a:t>2.4</a:t>
              </a: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Case Study : CHURN</a:t>
              </a:r>
            </a:p>
          </p:txBody>
        </p:sp>
      </p:grpSp>
      <p:sp>
        <p:nvSpPr>
          <p:cNvPr id="5" name="Content Placeholder 2">
            <a:extLst>
              <a:ext uri="{FF2B5EF4-FFF2-40B4-BE49-F238E27FC236}">
                <a16:creationId xmlns:a16="http://schemas.microsoft.com/office/drawing/2014/main" id="{3B82C29F-0C9B-D840-D443-2372EEBC14CA}"/>
              </a:ext>
            </a:extLst>
          </p:cNvPr>
          <p:cNvSpPr>
            <a:spLocks noGrp="1" noEditPoints="1"/>
          </p:cNvSpPr>
          <p:nvPr>
            <p:ph idx="1"/>
          </p:nvPr>
        </p:nvSpPr>
        <p:spPr>
          <a:xfrm>
            <a:off x="838200" y="1476548"/>
            <a:ext cx="10515600" cy="4711957"/>
          </a:xfrm>
          <a:prstGeom prst="rect">
            <a:avLst/>
          </a:prstGeom>
        </p:spPr>
        <p:txBody>
          <a:bodyPr>
            <a:noAutofit/>
          </a:bodyPr>
          <a:lstStyle/>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#To replace any value greater than 95th quantile value with the 95th quantile value which</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churn['coverage'] = </a:t>
            </a:r>
            <a:r>
              <a:rPr lang="en-US" sz="2400" dirty="0" err="1">
                <a:latin typeface="Times New Roman" panose="02020603050405020304" pitchFamily="18" charset="0"/>
                <a:cs typeface="Times New Roman" panose="02020603050405020304" pitchFamily="18" charset="0"/>
              </a:rPr>
              <a:t>np.where</a:t>
            </a:r>
            <a:r>
              <a:rPr lang="en-US" sz="2400" dirty="0">
                <a:latin typeface="Times New Roman" panose="02020603050405020304" pitchFamily="18" charset="0"/>
                <a:cs typeface="Times New Roman" panose="02020603050405020304" pitchFamily="18" charset="0"/>
              </a:rPr>
              <a:t>(churn['coverage'] &gt; 3, 3, churn['coverage'])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replace any value lesser than 5th quantile value with the 5th quantile value which is</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churn['coverage'] = </a:t>
            </a:r>
            <a:r>
              <a:rPr lang="en-US" sz="2400" dirty="0" err="1">
                <a:latin typeface="Times New Roman" panose="02020603050405020304" pitchFamily="18" charset="0"/>
                <a:cs typeface="Times New Roman" panose="02020603050405020304" pitchFamily="18" charset="0"/>
              </a:rPr>
              <a:t>np.where</a:t>
            </a:r>
            <a:r>
              <a:rPr lang="en-US" sz="2400" dirty="0">
                <a:latin typeface="Times New Roman" panose="02020603050405020304" pitchFamily="18" charset="0"/>
                <a:cs typeface="Times New Roman" panose="02020603050405020304" pitchFamily="18" charset="0"/>
              </a:rPr>
              <a:t>(churn['coverage'] &lt; 0, 0, churn['coverage'])</a:t>
            </a:r>
          </a:p>
          <a:p>
            <a:pPr marL="0" indent="0" algn="just">
              <a:lnSpc>
                <a:spcPct val="100000"/>
              </a:lnSpc>
              <a:spcBef>
                <a:spcPts val="600"/>
              </a:spcBef>
              <a:buNone/>
            </a:pPr>
            <a:r>
              <a:rPr lang="en-US" sz="2400" dirty="0">
                <a:latin typeface="Times New Roman" panose="02020603050405020304" pitchFamily="18" charset="0"/>
                <a:cs typeface="Times New Roman" panose="02020603050405020304" pitchFamily="18" charset="0"/>
              </a:rPr>
              <a:t># To plot the boxplot after removing outliers</a:t>
            </a:r>
          </a:p>
          <a:p>
            <a:pPr marL="0" indent="0" algn="just">
              <a:lnSpc>
                <a:spcPct val="100000"/>
              </a:lnSpc>
              <a:spcBef>
                <a:spcPts val="600"/>
              </a:spcBef>
              <a:buNone/>
            </a:pPr>
            <a:r>
              <a:rPr lang="en-US" sz="2400" dirty="0" err="1">
                <a:latin typeface="Times New Roman" panose="02020603050405020304" pitchFamily="18" charset="0"/>
                <a:cs typeface="Times New Roman" panose="02020603050405020304" pitchFamily="18" charset="0"/>
              </a:rPr>
              <a:t>sn.boxplot</a:t>
            </a:r>
            <a:r>
              <a:rPr lang="en-US" sz="2400" dirty="0">
                <a:latin typeface="Times New Roman" panose="02020603050405020304" pitchFamily="18" charset="0"/>
                <a:cs typeface="Times New Roman" panose="02020603050405020304" pitchFamily="18" charset="0"/>
              </a:rPr>
              <a:t>(churn['coverage']);</a:t>
            </a:r>
          </a:p>
        </p:txBody>
      </p:sp>
    </p:spTree>
    <p:extLst>
      <p:ext uri="{BB962C8B-B14F-4D97-AF65-F5344CB8AC3E}">
        <p14:creationId xmlns:p14="http://schemas.microsoft.com/office/powerpoint/2010/main" val="2655277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4223</Words>
  <Application>Microsoft Office PowerPoint</Application>
  <PresentationFormat>Widescreen</PresentationFormat>
  <Paragraphs>629</Paragraphs>
  <Slides>103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103</vt:i4>
      </vt:variant>
    </vt:vector>
  </HeadingPairs>
  <TitlesOfParts>
    <vt:vector size="111" baseType="lpstr">
      <vt:lpstr>Arial</vt:lpstr>
      <vt:lpstr>Calibri</vt:lpstr>
      <vt:lpstr>Calibri Light</vt:lpstr>
      <vt:lpstr>Lucida Calligraphy</vt:lpstr>
      <vt:lpstr>Times New Roman</vt:lpstr>
      <vt:lpstr>Wingdings</vt:lpstr>
      <vt:lpstr>Office Theme</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M</dc:creator>
  <cp:lastModifiedBy>Ramya M</cp:lastModifiedBy>
  <cp:revision>52</cp:revision>
  <dcterms:created xsi:type="dcterms:W3CDTF">2023-12-12T15:01:15Z</dcterms:created>
  <dcterms:modified xsi:type="dcterms:W3CDTF">2023-12-14T05:03:32Z</dcterms:modified>
</cp:coreProperties>
</file>