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3" r:id="rId2"/>
  </p:sldMasterIdLst>
  <p:notesMasterIdLst>
    <p:notesMasterId r:id="rId34"/>
  </p:notesMasterIdLst>
  <p:sldIdLst>
    <p:sldId id="352" r:id="rId3"/>
    <p:sldId id="353" r:id="rId4"/>
    <p:sldId id="807" r:id="rId5"/>
    <p:sldId id="271" r:id="rId6"/>
    <p:sldId id="667" r:id="rId7"/>
    <p:sldId id="578" r:id="rId8"/>
    <p:sldId id="580" r:id="rId9"/>
    <p:sldId id="582" r:id="rId10"/>
    <p:sldId id="1000" r:id="rId11"/>
    <p:sldId id="586" r:id="rId12"/>
    <p:sldId id="587" r:id="rId13"/>
    <p:sldId id="724" r:id="rId14"/>
    <p:sldId id="725" r:id="rId15"/>
    <p:sldId id="726" r:id="rId16"/>
    <p:sldId id="1001" r:id="rId17"/>
    <p:sldId id="1002" r:id="rId18"/>
    <p:sldId id="1003" r:id="rId19"/>
    <p:sldId id="806" r:id="rId20"/>
    <p:sldId id="589" r:id="rId21"/>
    <p:sldId id="590" r:id="rId22"/>
    <p:sldId id="558" r:id="rId23"/>
    <p:sldId id="343" r:id="rId24"/>
    <p:sldId id="344" r:id="rId25"/>
    <p:sldId id="345" r:id="rId26"/>
    <p:sldId id="346" r:id="rId27"/>
    <p:sldId id="348" r:id="rId28"/>
    <p:sldId id="722" r:id="rId29"/>
    <p:sldId id="1005" r:id="rId30"/>
    <p:sldId id="723" r:id="rId31"/>
    <p:sldId id="309" r:id="rId32"/>
    <p:sldId id="310" r:id="rId33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D6584-74A8-4794-AC35-B0CA64E70679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3500" y="1163638"/>
            <a:ext cx="4191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2E522-BC90-4B79-A844-D8B0E38D7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6025" y="735013"/>
            <a:ext cx="4887913" cy="3667125"/>
          </a:xfrm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643995"/>
            <a:ext cx="5365750" cy="4399831"/>
          </a:xfrm>
        </p:spPr>
        <p:txBody>
          <a:bodyPr lIns="95035" tIns="47517" rIns="95035" bIns="47517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0055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59F07C-8A10-427D-A257-F4BDE73DAA7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5685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83E5DD-A3A3-43A1-8FF8-5AE671A80DF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712899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2150"/>
            <a:ext cx="4606925" cy="3455988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6350" cy="41497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3" tIns="45370" rIns="90743" bIns="4537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25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49BB43-0C52-4B10-A4F0-794ACE890C2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168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9DFC1B-B66B-4D8D-9F98-241C3166F38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475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BB9A0C-DF00-4EDA-96C1-35BBB047581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6612" cy="3484563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906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4E86E-C995-4D5D-B7A2-22357B67B39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415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544091-BE0C-46F3-B938-8E92807B8B6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3205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E2ED9072-4360-4604-916A-BD8A4C2CA1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D7F361-836B-4E3E-8D21-A18E371A7E8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3FAD7AAD-7AF6-472D-B6EB-00BCD0C5A3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4A6E8311-6A4E-4902-BBA7-ED64FEC4B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432535FF-C29C-465A-98C2-0779D59410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CFE239-5EBE-4173-BDF3-1CAB4C8816D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6F69CE9E-BC70-4DDE-BCA0-62257CF79F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FF3C0010-FAC9-46C8-ACB4-E77F45EF8E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5D465-94BD-406E-A304-54E78930ED4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3831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8AF3DA83-6A2A-4913-ACEE-C04D2E44AF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1B5C3E-8316-463F-9C06-FCFE3AB59FF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D2A8D5B0-1838-4DCF-8639-5FCCCD9D54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CE4D1A6C-F966-4F93-8DAF-F3F167FD2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6160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599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704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92F42CAD-2DC2-4B79-8858-5CEFE49F06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9F3D90-0E80-49E5-AB60-98CD92F4C12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EC7FB142-B4AD-49F7-87FB-3E5FD2C911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ED17299E-60E5-45E8-A661-925BA1EB3C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DD842-94A4-4A2C-8DA4-BBED29A200B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37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5A959-1AAC-4D78-8D9C-69FC6BD5EAE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8623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BA1564-5E2D-46C1-ACDD-9107D68FDCD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77863"/>
            <a:ext cx="4722813" cy="3541712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446588"/>
            <a:ext cx="5065713" cy="4144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r>
              <a:rPr lang="en-US" altLang="en-US"/>
              <a:t>Note to self (MK): last part of slide does not clearly match slides that follow</a:t>
            </a:r>
          </a:p>
          <a:p>
            <a:r>
              <a:rPr lang="en-US" altLang="en-US"/>
              <a:t>Introduction slides: </a:t>
            </a:r>
          </a:p>
          <a:p>
            <a:r>
              <a:rPr lang="en-US" altLang="en-US"/>
              <a:t>In the current version, we only talk about numeric data.  Can we add some materials about non-numeric data.</a:t>
            </a:r>
          </a:p>
          <a:p>
            <a:endParaRPr lang="en-US" altLang="en-US"/>
          </a:p>
          <a:p>
            <a:r>
              <a:rPr lang="en-US" altLang="en-US"/>
              <a:t>   - text statistics, TF/IDF</a:t>
            </a:r>
          </a:p>
          <a:p>
            <a:r>
              <a:rPr lang="en-US" altLang="en-US"/>
              <a:t>   - visualization of text statistics such as word cloud</a:t>
            </a:r>
          </a:p>
          <a:p>
            <a:r>
              <a:rPr lang="en-US" altLang="en-US"/>
              <a:t>   - distribution of Internet (IN, SCC, OUT, …)</a:t>
            </a:r>
          </a:p>
          <a:p>
            <a:r>
              <a:rPr lang="en-US" altLang="en-US"/>
              <a:t>   - visualization of social relationship (e.g., http://renlifang.msra.cn/)</a:t>
            </a:r>
          </a:p>
        </p:txBody>
      </p:sp>
    </p:spTree>
    <p:extLst>
      <p:ext uri="{BB962C8B-B14F-4D97-AF65-F5344CB8AC3E}">
        <p14:creationId xmlns:p14="http://schemas.microsoft.com/office/powerpoint/2010/main" val="40738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0D98-DB92-48E1-B380-3127ED9E581E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651F-422B-465F-8C9F-5775590107D3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3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1E76-D35C-4E3B-9B13-84B5217CF8A1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4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2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-76200" y="5257801"/>
            <a:ext cx="2209800" cy="651821"/>
            <a:chOff x="76200" y="2209800"/>
            <a:chExt cx="2209800" cy="651821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427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75" b="1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175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1962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75" spc="-113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350"/>
              </a:lnSpc>
              <a:spcBef>
                <a:spcPts val="0"/>
              </a:spcBef>
              <a:buNone/>
              <a:defRPr sz="13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3000"/>
              </a:lnSpc>
              <a:defRPr sz="3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55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1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6858000" y="762001"/>
            <a:ext cx="2209800" cy="651821"/>
            <a:chOff x="76200" y="2209800"/>
            <a:chExt cx="2209800" cy="651821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427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75" b="1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175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28600" y="2665413"/>
              <a:ext cx="1905000" cy="1962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75" spc="-113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3150"/>
              </a:lnSpc>
              <a:spcBef>
                <a:spcPts val="0"/>
              </a:spcBef>
              <a:buNone/>
              <a:defRPr sz="3000" b="1" spc="-11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45842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BC38BE9-18F8-4F1D-9F5C-3ED236AFAE48}" type="datetime1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56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4979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62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2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-76200" y="5257801"/>
            <a:ext cx="2209800" cy="651821"/>
            <a:chOff x="76200" y="2209800"/>
            <a:chExt cx="2209800" cy="651821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427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75" b="1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175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1962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75" spc="-113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350"/>
              </a:lnSpc>
              <a:spcBef>
                <a:spcPts val="0"/>
              </a:spcBef>
              <a:buNone/>
              <a:defRPr sz="13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3000"/>
              </a:lnSpc>
              <a:defRPr sz="3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972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1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6858000" y="762001"/>
            <a:ext cx="2209800" cy="651821"/>
            <a:chOff x="76200" y="2209800"/>
            <a:chExt cx="2209800" cy="651821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427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75" b="1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175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28600" y="2665413"/>
              <a:ext cx="1905000" cy="1962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75" spc="-113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3150"/>
              </a:lnSpc>
              <a:spcBef>
                <a:spcPts val="0"/>
              </a:spcBef>
              <a:buNone/>
              <a:defRPr sz="3000" b="1" spc="-11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54426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010400" y="6492877"/>
            <a:ext cx="2133600" cy="365125"/>
          </a:xfrm>
        </p:spPr>
        <p:txBody>
          <a:bodyPr/>
          <a:lstStyle/>
          <a:p>
            <a:pPr>
              <a:defRPr/>
            </a:pPr>
            <a:fld id="{649AB6AE-DC6C-4C19-AD98-A8BE141DCE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2771800" y="6307676"/>
            <a:ext cx="3672408" cy="332656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Data Mining</a:t>
            </a:r>
            <a:endParaRPr lang="en-US" sz="1050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pic>
        <p:nvPicPr>
          <p:cNvPr id="10" name="Picture 9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1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623449"/>
            <a:ext cx="5867400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b="1" dirty="0">
                <a:solidFill>
                  <a:srgbClr val="101141"/>
                </a:solidFill>
                <a:ea typeface="+mn-ea"/>
              </a:rPr>
              <a:t>BITS </a:t>
            </a:r>
            <a:r>
              <a:rPr lang="en-US" sz="825" dirty="0" err="1">
                <a:solidFill>
                  <a:srgbClr val="101141"/>
                </a:solidFill>
                <a:ea typeface="+mn-ea"/>
              </a:rPr>
              <a:t>Pilani</a:t>
            </a:r>
            <a:r>
              <a:rPr lang="en-US" sz="825" dirty="0">
                <a:solidFill>
                  <a:srgbClr val="101141"/>
                </a:solidFill>
                <a:ea typeface="+mn-ea"/>
              </a:rPr>
              <a:t>, Deemed to be University under Section 3 of UGC Act, 1956</a:t>
            </a:r>
          </a:p>
        </p:txBody>
      </p:sp>
      <p:grpSp>
        <p:nvGrpSpPr>
          <p:cNvPr id="16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22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D23D-3D82-4DE5-9BDA-98EC3587FF43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5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4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248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06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634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70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64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62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34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6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1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A58-A874-44B9-952C-9B673B90E5E2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005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7DF60-8E67-4D51-B788-6381842FE9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518436"/>
      </p:ext>
    </p:extLst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EC1F0-819D-423E-952C-4D14151BBD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515442"/>
      </p:ext>
    </p:extLst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D1484D-D071-4A56-98E1-E99019882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848865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8C79-CEB6-4A9F-8A64-F4A01485A66B}" type="datetime1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8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F9DB-B7AE-4450-B80B-EAAD6D53D0B6}" type="datetime1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F178-0794-4C7C-B1E4-90A48159ADAC}" type="datetime1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B42B-94D1-478A-A77B-B09DBF9F3DA3}" type="datetime1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9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2E0A-1F77-40CC-A28B-CF4D80BB2AF5}" type="datetime1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8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1E5B-B60E-4A85-9390-C3D9B386932E}" type="datetime1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6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44004"/>
            <a:ext cx="2057400" cy="213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F751B-F43C-4ABF-94B8-46380872C69F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6120" y="6583680"/>
            <a:ext cx="2057400" cy="213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2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60EB9-5FBF-4E1A-9216-A25F9898D72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9.png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14600" y="3694497"/>
            <a:ext cx="6019800" cy="15240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800" b="1" dirty="0">
                <a:latin typeface="+mn-lt"/>
                <a:cs typeface="Times New Roman" panose="02020603050405020304" pitchFamily="18" charset="0"/>
              </a:rPr>
              <a:t>S1-23 DSECLZG532</a:t>
            </a:r>
            <a:br>
              <a:rPr lang="en-IN" sz="3600" dirty="0">
                <a:latin typeface="+mn-lt"/>
                <a:cs typeface="Times New Roman" panose="02020603050405020304" pitchFamily="18" charset="0"/>
              </a:rPr>
            </a:br>
            <a:r>
              <a:rPr lang="en-IN" sz="3200" b="1" dirty="0">
                <a:latin typeface="+mn-lt"/>
                <a:cs typeface="Times New Roman" panose="02020603050405020304" pitchFamily="18" charset="0"/>
              </a:rPr>
              <a:t>Introduction to Data Science</a:t>
            </a:r>
            <a:br>
              <a:rPr lang="en-IN" sz="3600" dirty="0">
                <a:latin typeface="+mn-lt"/>
                <a:cs typeface="Times New Roman" panose="02020603050405020304" pitchFamily="18" charset="0"/>
              </a:rPr>
            </a:br>
            <a:r>
              <a:rPr lang="en-IN" sz="3600" b="1" dirty="0">
                <a:latin typeface="+mn-lt"/>
                <a:cs typeface="Times New Roman" panose="02020603050405020304" pitchFamily="18" charset="0"/>
              </a:rPr>
              <a:t>Webinar-2</a:t>
            </a:r>
            <a:endParaRPr lang="en-US" sz="40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012" y="712665"/>
            <a:ext cx="7886700" cy="54611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>
                <a:cs typeface="Times New Roman" panose="02020603050405020304" pitchFamily="18" charset="0"/>
              </a:rPr>
              <a:t>Simple Discretization: Binning</a:t>
            </a:r>
            <a:endParaRPr lang="en-US" altLang="en-US" sz="4000" b="1" dirty="0">
              <a:cs typeface="Times New Roman" panose="02020603050405020304" pitchFamily="18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>
          <a:xfrm>
            <a:off x="532438" y="1548198"/>
            <a:ext cx="7886700" cy="47040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dirty="0">
                <a:solidFill>
                  <a:schemeClr val="hlink"/>
                </a:solidFill>
                <a:cs typeface="Times New Roman" panose="02020603050405020304" pitchFamily="18" charset="0"/>
              </a:rPr>
              <a:t>Equal-width</a:t>
            </a:r>
            <a:r>
              <a:rPr lang="en-US" altLang="en-US" sz="2000" dirty="0">
                <a:cs typeface="Times New Roman" panose="02020603050405020304" pitchFamily="18" charset="0"/>
              </a:rPr>
              <a:t> (distance) partitioning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sz="2000" dirty="0">
                <a:cs typeface="Times New Roman" panose="02020603050405020304" pitchFamily="18" charset="0"/>
              </a:rPr>
              <a:t>Divides the range into </a:t>
            </a:r>
            <a:r>
              <a:rPr lang="en-US" altLang="en-US" sz="2000" i="1" dirty="0"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cs typeface="Times New Roman" panose="02020603050405020304" pitchFamily="18" charset="0"/>
              </a:rPr>
              <a:t> intervals of equal size: </a:t>
            </a:r>
            <a:r>
              <a:rPr lang="en-US" altLang="en-US" sz="2000" dirty="0">
                <a:solidFill>
                  <a:srgbClr val="39513E"/>
                </a:solidFill>
                <a:cs typeface="Times New Roman" panose="02020603050405020304" pitchFamily="18" charset="0"/>
              </a:rPr>
              <a:t>uniform grid</a:t>
            </a:r>
            <a:endParaRPr lang="en-US" altLang="en-US" sz="2000" dirty="0">
              <a:solidFill>
                <a:schemeClr val="hlink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sz="2000" dirty="0">
                <a:cs typeface="Times New Roman" panose="02020603050405020304" pitchFamily="18" charset="0"/>
              </a:rPr>
              <a:t>if </a:t>
            </a:r>
            <a:r>
              <a:rPr lang="en-US" altLang="en-US" sz="2000" i="1" dirty="0">
                <a:cs typeface="Times New Roman" panose="02020603050405020304" pitchFamily="18" charset="0"/>
              </a:rPr>
              <a:t>A</a:t>
            </a:r>
            <a:r>
              <a:rPr lang="en-US" altLang="en-US" sz="2000" dirty="0">
                <a:cs typeface="Times New Roman" panose="02020603050405020304" pitchFamily="18" charset="0"/>
              </a:rPr>
              <a:t> and </a:t>
            </a:r>
            <a:r>
              <a:rPr lang="en-US" altLang="en-US" sz="2000" i="1" dirty="0">
                <a:cs typeface="Times New Roman" panose="02020603050405020304" pitchFamily="18" charset="0"/>
              </a:rPr>
              <a:t>B</a:t>
            </a:r>
            <a:r>
              <a:rPr lang="en-US" altLang="en-US" sz="2000" dirty="0">
                <a:cs typeface="Times New Roman" panose="02020603050405020304" pitchFamily="18" charset="0"/>
              </a:rPr>
              <a:t> are the lowest and highest values of the attribute, the width of intervals will be: </a:t>
            </a:r>
            <a:r>
              <a:rPr lang="en-US" altLang="en-US" sz="2000" i="1" dirty="0">
                <a:cs typeface="Times New Roman" panose="02020603050405020304" pitchFamily="18" charset="0"/>
              </a:rPr>
              <a:t>W </a:t>
            </a:r>
            <a:r>
              <a:rPr lang="en-US" altLang="en-US" sz="2000" dirty="0">
                <a:cs typeface="Times New Roman" panose="02020603050405020304" pitchFamily="18" charset="0"/>
              </a:rPr>
              <a:t>= (</a:t>
            </a:r>
            <a:r>
              <a:rPr lang="en-US" altLang="en-US" sz="2000" i="1" dirty="0">
                <a:cs typeface="Times New Roman" panose="02020603050405020304" pitchFamily="18" charset="0"/>
              </a:rPr>
              <a:t>B </a:t>
            </a:r>
            <a:r>
              <a:rPr lang="en-US" altLang="en-US" sz="2000" dirty="0">
                <a:cs typeface="Times New Roman" panose="02020603050405020304" pitchFamily="18" charset="0"/>
              </a:rPr>
              <a:t>–</a:t>
            </a:r>
            <a:r>
              <a:rPr lang="en-US" altLang="en-US" sz="2000" i="1" dirty="0">
                <a:cs typeface="Times New Roman" panose="02020603050405020304" pitchFamily="18" charset="0"/>
              </a:rPr>
              <a:t>A</a:t>
            </a:r>
            <a:r>
              <a:rPr lang="en-US" altLang="en-US" sz="2000" dirty="0">
                <a:cs typeface="Times New Roman" panose="02020603050405020304" pitchFamily="18" charset="0"/>
              </a:rPr>
              <a:t>)/</a:t>
            </a:r>
            <a:r>
              <a:rPr lang="en-US" altLang="en-US" sz="2000" i="1" dirty="0">
                <a:cs typeface="Times New Roman" panose="02020603050405020304" pitchFamily="18" charset="0"/>
              </a:rPr>
              <a:t>N.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sz="2000" dirty="0">
                <a:cs typeface="Times New Roman" panose="02020603050405020304" pitchFamily="18" charset="0"/>
              </a:rPr>
              <a:t>The most straightforward, but outliers may dominate presentation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sz="2000" dirty="0">
                <a:cs typeface="Times New Roman" panose="02020603050405020304" pitchFamily="18" charset="0"/>
              </a:rPr>
              <a:t>Skewed data is not handled well</a:t>
            </a:r>
            <a:endParaRPr lang="en-US" altLang="en-US" sz="2000" i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>
                <a:solidFill>
                  <a:schemeClr val="hlink"/>
                </a:solidFill>
                <a:cs typeface="Times New Roman" panose="02020603050405020304" pitchFamily="18" charset="0"/>
              </a:rPr>
              <a:t>Equal-depth</a:t>
            </a:r>
            <a:r>
              <a:rPr lang="en-US" altLang="en-US" sz="2000" dirty="0">
                <a:cs typeface="Times New Roman" panose="02020603050405020304" pitchFamily="18" charset="0"/>
              </a:rPr>
              <a:t> (frequency) partitioning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sz="2000" dirty="0">
                <a:cs typeface="Times New Roman" panose="02020603050405020304" pitchFamily="18" charset="0"/>
              </a:rPr>
              <a:t>Divides the range into </a:t>
            </a:r>
            <a:r>
              <a:rPr lang="en-US" altLang="en-US" sz="2000" i="1" dirty="0"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cs typeface="Times New Roman" panose="02020603050405020304" pitchFamily="18" charset="0"/>
              </a:rPr>
              <a:t> intervals, each containing approximately same number of samples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sz="2000" dirty="0">
                <a:cs typeface="Times New Roman" panose="02020603050405020304" pitchFamily="18" charset="0"/>
              </a:rPr>
              <a:t>Good data scaling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sz="2000" dirty="0">
                <a:cs typeface="Times New Roman" panose="02020603050405020304" pitchFamily="18" charset="0"/>
              </a:rPr>
              <a:t>Managing categorical attributes can be tricky</a:t>
            </a:r>
          </a:p>
        </p:txBody>
      </p:sp>
      <p:sp>
        <p:nvSpPr>
          <p:cNvPr id="59394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E324F-85E2-4CF6-AE9C-E9B0819BA0E8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74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02" y="770442"/>
            <a:ext cx="7886700" cy="47248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>
                <a:cs typeface="Times New Roman" panose="02020603050405020304" pitchFamily="18" charset="0"/>
              </a:rPr>
              <a:t>Binning Methods for Data Smoothing</a:t>
            </a:r>
          </a:p>
        </p:txBody>
      </p:sp>
      <p:sp>
        <p:nvSpPr>
          <p:cNvPr id="60418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5539870"/>
            <a:ext cx="2133600" cy="2738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/>
            <a:fld id="{8658346D-0A1F-4A24-B790-5CD68740C22C}" type="slidenum">
              <a:rPr lang="en-US" altLang="en-US" sz="900">
                <a:solidFill>
                  <a:srgbClr val="E7E6E6">
                    <a:lumMod val="75000"/>
                  </a:srgbClr>
                </a:solidFill>
              </a:rPr>
              <a:pPr defTabSz="685800" eaLnBrk="1" hangingPunct="1"/>
              <a:t>11</a:t>
            </a:fld>
            <a:endParaRPr lang="en-US" altLang="en-US" sz="900">
              <a:solidFill>
                <a:srgbClr val="E7E6E6">
                  <a:lumMod val="75000"/>
                </a:srgb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77" y="1470597"/>
            <a:ext cx="60007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97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5C1F8-B9D2-4914-8D88-51E76C148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A candidate took two exams - AIIMS PG and JIPMER PG. The summary statistics of the results for each exam are given below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He scored 172 in AIIMS PG and 37 in JIPMER PG. In which exam he did better?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D2EFABD-1E4D-4BC3-8C01-339845655127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1028700" y="2974825"/>
          <a:ext cx="63246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1005407080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3182986178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934135687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53920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Exam </a:t>
                      </a:r>
                      <a:endParaRPr lang="en-US" sz="3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Mean </a:t>
                      </a:r>
                      <a:endParaRPr lang="en-US" sz="3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Standard Deviation</a:t>
                      </a:r>
                      <a:endParaRPr lang="en-US" sz="3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Candidate Score</a:t>
                      </a:r>
                      <a:endParaRPr lang="en-US" sz="3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951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AIIMS PG </a:t>
                      </a:r>
                      <a:endParaRPr lang="en-US" sz="3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151 </a:t>
                      </a:r>
                      <a:endParaRPr lang="en-US" sz="3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3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172</a:t>
                      </a:r>
                      <a:endParaRPr lang="en-US" sz="3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722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JIPMER PG </a:t>
                      </a:r>
                      <a:endParaRPr lang="en-US" sz="32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25.1 </a:t>
                      </a:r>
                      <a:endParaRPr lang="en-US" sz="3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6.4</a:t>
                      </a:r>
                      <a:endParaRPr lang="en-US" sz="3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37 </a:t>
                      </a:r>
                      <a:endParaRPr lang="en-US" sz="3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30468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1C9F6-36DB-40C4-8925-042BD5C5611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8D7E44-7D4F-4942-A8C9-2DF6BF8399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94E6360-B4DC-40F2-9E11-FF2284CE8F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F8F03-A9DB-48BE-B2F4-1B2C5C10665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12/28/2023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055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93285F-CF36-45BB-9ADF-6C2CDEBD1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070622"/>
          </a:xfrm>
        </p:spPr>
        <p:txBody>
          <a:bodyPr/>
          <a:lstStyle/>
          <a:p>
            <a:pPr marL="0"/>
            <a:r>
              <a:rPr lang="en-US" dirty="0"/>
              <a:t>An engineering institution has conducted a poll on its students to assess their habits and study performances. In this survey it was found that out of 4500 students participated, 40% of them got first division and among them 2/3rd like sports and others don’t like sports. The remaining students secured Second division, and among them 45% of the students do not like sports. Using Chi square test, with a significance level of 0.05, establish the inference whether the performance of the students is related to their interest in movies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2E175-7DAE-4689-8933-8A4C76CDBBE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8D7E44-7D4F-4942-A8C9-2DF6BF8399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325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C85EFCD-132E-485F-9824-3B49AA3D885C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1391632" y="2182368"/>
          <a:ext cx="5466367" cy="1246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8860">
                  <a:extLst>
                    <a:ext uri="{9D8B030D-6E8A-4147-A177-3AD203B41FA5}">
                      <a16:colId xmlns:a16="http://schemas.microsoft.com/office/drawing/2014/main" val="2680201962"/>
                    </a:ext>
                  </a:extLst>
                </a:gridCol>
                <a:gridCol w="1044464">
                  <a:extLst>
                    <a:ext uri="{9D8B030D-6E8A-4147-A177-3AD203B41FA5}">
                      <a16:colId xmlns:a16="http://schemas.microsoft.com/office/drawing/2014/main" val="2215107834"/>
                    </a:ext>
                  </a:extLst>
                </a:gridCol>
                <a:gridCol w="955057">
                  <a:extLst>
                    <a:ext uri="{9D8B030D-6E8A-4147-A177-3AD203B41FA5}">
                      <a16:colId xmlns:a16="http://schemas.microsoft.com/office/drawing/2014/main" val="746102323"/>
                    </a:ext>
                  </a:extLst>
                </a:gridCol>
                <a:gridCol w="817986">
                  <a:extLst>
                    <a:ext uri="{9D8B030D-6E8A-4147-A177-3AD203B41FA5}">
                      <a16:colId xmlns:a16="http://schemas.microsoft.com/office/drawing/2014/main" val="2361243021"/>
                    </a:ext>
                  </a:extLst>
                </a:gridCol>
              </a:tblGrid>
              <a:tr h="2940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First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Second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Total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8495041"/>
                  </a:ext>
                </a:extLst>
              </a:tr>
              <a:tr h="2940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Likes sport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1200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1215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2415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4479007"/>
                  </a:ext>
                </a:extLst>
              </a:tr>
              <a:tr h="2940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Does not like sports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1485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2085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2638191"/>
                  </a:ext>
                </a:extLst>
              </a:tr>
              <a:tr h="2940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1800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2700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4500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861400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61736-B41D-4FA6-BABF-C61EE71FCF3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8D7E44-7D4F-4942-A8C9-2DF6BF8399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354DE-A691-4716-8EF3-73407EEB37E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85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C85EFCD-132E-485F-9824-3B49AA3D885C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979037" y="1767866"/>
          <a:ext cx="5466367" cy="1246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8860">
                  <a:extLst>
                    <a:ext uri="{9D8B030D-6E8A-4147-A177-3AD203B41FA5}">
                      <a16:colId xmlns:a16="http://schemas.microsoft.com/office/drawing/2014/main" val="2680201962"/>
                    </a:ext>
                  </a:extLst>
                </a:gridCol>
                <a:gridCol w="1044464">
                  <a:extLst>
                    <a:ext uri="{9D8B030D-6E8A-4147-A177-3AD203B41FA5}">
                      <a16:colId xmlns:a16="http://schemas.microsoft.com/office/drawing/2014/main" val="2215107834"/>
                    </a:ext>
                  </a:extLst>
                </a:gridCol>
                <a:gridCol w="955057">
                  <a:extLst>
                    <a:ext uri="{9D8B030D-6E8A-4147-A177-3AD203B41FA5}">
                      <a16:colId xmlns:a16="http://schemas.microsoft.com/office/drawing/2014/main" val="746102323"/>
                    </a:ext>
                  </a:extLst>
                </a:gridCol>
                <a:gridCol w="817986">
                  <a:extLst>
                    <a:ext uri="{9D8B030D-6E8A-4147-A177-3AD203B41FA5}">
                      <a16:colId xmlns:a16="http://schemas.microsoft.com/office/drawing/2014/main" val="2361243021"/>
                    </a:ext>
                  </a:extLst>
                </a:gridCol>
              </a:tblGrid>
              <a:tr h="2940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First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Second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Total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8495041"/>
                  </a:ext>
                </a:extLst>
              </a:tr>
              <a:tr h="2940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Likes sport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1200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1215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2415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4479007"/>
                  </a:ext>
                </a:extLst>
              </a:tr>
              <a:tr h="2940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Does not like sports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1485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2085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2638191"/>
                  </a:ext>
                </a:extLst>
              </a:tr>
              <a:tr h="2940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1800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2700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4500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8614007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5B120C5-0BB7-48A0-82B9-AA788FE51A38}"/>
              </a:ext>
            </a:extLst>
          </p:cNvPr>
          <p:cNvGraphicFramePr>
            <a:graphicFrameLocks noGrp="1"/>
          </p:cNvGraphicFramePr>
          <p:nvPr>
            <p:ph sz="quarter" idx="11"/>
          </p:nvPr>
        </p:nvGraphicFramePr>
        <p:xfrm>
          <a:off x="713678" y="4003288"/>
          <a:ext cx="7259445" cy="9273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9161">
                  <a:extLst>
                    <a:ext uri="{9D8B030D-6E8A-4147-A177-3AD203B41FA5}">
                      <a16:colId xmlns:a16="http://schemas.microsoft.com/office/drawing/2014/main" val="3880742054"/>
                    </a:ext>
                  </a:extLst>
                </a:gridCol>
                <a:gridCol w="2607759">
                  <a:extLst>
                    <a:ext uri="{9D8B030D-6E8A-4147-A177-3AD203B41FA5}">
                      <a16:colId xmlns:a16="http://schemas.microsoft.com/office/drawing/2014/main" val="1367340561"/>
                    </a:ext>
                  </a:extLst>
                </a:gridCol>
                <a:gridCol w="2722525">
                  <a:extLst>
                    <a:ext uri="{9D8B030D-6E8A-4147-A177-3AD203B41FA5}">
                      <a16:colId xmlns:a16="http://schemas.microsoft.com/office/drawing/2014/main" val="1082262223"/>
                    </a:ext>
                  </a:extLst>
                </a:gridCol>
              </a:tblGrid>
              <a:tr h="2095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441" marR="1244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First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Second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5664931"/>
                  </a:ext>
                </a:extLst>
              </a:tr>
              <a:tr h="3078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Likes sport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441" marR="1244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2415x1800/4500=966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441" marR="1244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2415x 2700/4500 =1449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441" marR="12441" marT="0" marB="0"/>
                </a:tc>
                <a:extLst>
                  <a:ext uri="{0D108BD9-81ED-4DB2-BD59-A6C34878D82A}">
                    <a16:rowId xmlns:a16="http://schemas.microsoft.com/office/drawing/2014/main" val="1123989577"/>
                  </a:ext>
                </a:extLst>
              </a:tr>
              <a:tr h="3078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Does not like sports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441" marR="1244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2085 x1800/4500 =834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441" marR="1244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2085 x 2700/4500 =1251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441" marR="12441" marT="0" marB="0"/>
                </a:tc>
                <a:extLst>
                  <a:ext uri="{0D108BD9-81ED-4DB2-BD59-A6C34878D82A}">
                    <a16:rowId xmlns:a16="http://schemas.microsoft.com/office/drawing/2014/main" val="328781278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61736-B41D-4FA6-BABF-C61EE71FCF3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8D7E44-7D4F-4942-A8C9-2DF6BF8399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19E49B-90D3-4EBC-B552-395764B5483F}"/>
              </a:ext>
            </a:extLst>
          </p:cNvPr>
          <p:cNvSpPr txBox="1"/>
          <p:nvPr/>
        </p:nvSpPr>
        <p:spPr>
          <a:xfrm>
            <a:off x="501805" y="33922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contingency table of expected values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1E7967-ED44-40A3-A554-66115DA80F72}"/>
              </a:ext>
            </a:extLst>
          </p:cNvPr>
          <p:cNvSpPr txBox="1"/>
          <p:nvPr/>
        </p:nvSpPr>
        <p:spPr>
          <a:xfrm>
            <a:off x="1706137" y="5353717"/>
            <a:ext cx="5675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Apply the formula, χ</a:t>
            </a:r>
            <a:r>
              <a:rPr kumimoji="0" lang="en-IN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2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 (chi square)= 203.89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972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C934B84-067D-493E-A01F-4B715D333D30}"/>
              </a:ext>
            </a:extLst>
          </p:cNvPr>
          <p:cNvGraphicFramePr>
            <a:graphicFrameLocks noGrp="1"/>
          </p:cNvGraphicFramePr>
          <p:nvPr>
            <p:ph sz="quarter" idx="11"/>
          </p:nvPr>
        </p:nvGraphicFramePr>
        <p:xfrm>
          <a:off x="496832" y="1614112"/>
          <a:ext cx="6601200" cy="1224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00">
                  <a:extLst>
                    <a:ext uri="{9D8B030D-6E8A-4147-A177-3AD203B41FA5}">
                      <a16:colId xmlns:a16="http://schemas.microsoft.com/office/drawing/2014/main" val="2300141191"/>
                    </a:ext>
                  </a:extLst>
                </a:gridCol>
                <a:gridCol w="1100200">
                  <a:extLst>
                    <a:ext uri="{9D8B030D-6E8A-4147-A177-3AD203B41FA5}">
                      <a16:colId xmlns:a16="http://schemas.microsoft.com/office/drawing/2014/main" val="3153277820"/>
                    </a:ext>
                  </a:extLst>
                </a:gridCol>
                <a:gridCol w="1100200">
                  <a:extLst>
                    <a:ext uri="{9D8B030D-6E8A-4147-A177-3AD203B41FA5}">
                      <a16:colId xmlns:a16="http://schemas.microsoft.com/office/drawing/2014/main" val="3056960300"/>
                    </a:ext>
                  </a:extLst>
                </a:gridCol>
                <a:gridCol w="1100200">
                  <a:extLst>
                    <a:ext uri="{9D8B030D-6E8A-4147-A177-3AD203B41FA5}">
                      <a16:colId xmlns:a16="http://schemas.microsoft.com/office/drawing/2014/main" val="3811510364"/>
                    </a:ext>
                  </a:extLst>
                </a:gridCol>
                <a:gridCol w="1100200">
                  <a:extLst>
                    <a:ext uri="{9D8B030D-6E8A-4147-A177-3AD203B41FA5}">
                      <a16:colId xmlns:a16="http://schemas.microsoft.com/office/drawing/2014/main" val="53941183"/>
                    </a:ext>
                  </a:extLst>
                </a:gridCol>
                <a:gridCol w="1100200">
                  <a:extLst>
                    <a:ext uri="{9D8B030D-6E8A-4147-A177-3AD203B41FA5}">
                      <a16:colId xmlns:a16="http://schemas.microsoft.com/office/drawing/2014/main" val="2560685112"/>
                    </a:ext>
                  </a:extLst>
                </a:gridCol>
              </a:tblGrid>
              <a:tr h="40809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Day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Day3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Day4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Day5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539057"/>
                  </a:ext>
                </a:extLst>
              </a:tr>
              <a:tr h="40809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Infosys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493630"/>
                  </a:ext>
                </a:extLst>
              </a:tr>
              <a:tr h="40809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72028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D55CA-AF94-4E4B-9764-4A3DFE880E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8D7E44-7D4F-4942-A8C9-2DF6BF8399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FBCC53-03B7-4C63-B07F-3C662725FBB0}"/>
              </a:ext>
            </a:extLst>
          </p:cNvPr>
          <p:cNvGraphicFramePr>
            <a:graphicFrameLocks/>
          </p:cNvGraphicFramePr>
          <p:nvPr/>
        </p:nvGraphicFramePr>
        <p:xfrm>
          <a:off x="496832" y="3095111"/>
          <a:ext cx="6601200" cy="1224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00">
                  <a:extLst>
                    <a:ext uri="{9D8B030D-6E8A-4147-A177-3AD203B41FA5}">
                      <a16:colId xmlns:a16="http://schemas.microsoft.com/office/drawing/2014/main" val="2300141191"/>
                    </a:ext>
                  </a:extLst>
                </a:gridCol>
                <a:gridCol w="1100200">
                  <a:extLst>
                    <a:ext uri="{9D8B030D-6E8A-4147-A177-3AD203B41FA5}">
                      <a16:colId xmlns:a16="http://schemas.microsoft.com/office/drawing/2014/main" val="3153277820"/>
                    </a:ext>
                  </a:extLst>
                </a:gridCol>
                <a:gridCol w="1100200">
                  <a:extLst>
                    <a:ext uri="{9D8B030D-6E8A-4147-A177-3AD203B41FA5}">
                      <a16:colId xmlns:a16="http://schemas.microsoft.com/office/drawing/2014/main" val="3056960300"/>
                    </a:ext>
                  </a:extLst>
                </a:gridCol>
                <a:gridCol w="1100200">
                  <a:extLst>
                    <a:ext uri="{9D8B030D-6E8A-4147-A177-3AD203B41FA5}">
                      <a16:colId xmlns:a16="http://schemas.microsoft.com/office/drawing/2014/main" val="3811510364"/>
                    </a:ext>
                  </a:extLst>
                </a:gridCol>
                <a:gridCol w="1100200">
                  <a:extLst>
                    <a:ext uri="{9D8B030D-6E8A-4147-A177-3AD203B41FA5}">
                      <a16:colId xmlns:a16="http://schemas.microsoft.com/office/drawing/2014/main" val="53941183"/>
                    </a:ext>
                  </a:extLst>
                </a:gridCol>
                <a:gridCol w="1100200">
                  <a:extLst>
                    <a:ext uri="{9D8B030D-6E8A-4147-A177-3AD203B41FA5}">
                      <a16:colId xmlns:a16="http://schemas.microsoft.com/office/drawing/2014/main" val="2560685112"/>
                    </a:ext>
                  </a:extLst>
                </a:gridCol>
              </a:tblGrid>
              <a:tr h="40809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Day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Day3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Day4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Day5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539057"/>
                  </a:ext>
                </a:extLst>
              </a:tr>
              <a:tr h="40809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493630"/>
                  </a:ext>
                </a:extLst>
              </a:tr>
              <a:tr h="40809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Ultratech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3735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720282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25203225-6F5C-417E-BEED-49644CA6E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82" y="4579176"/>
            <a:ext cx="4006588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cov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infosys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tcs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)                      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16074.55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cov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(acc,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ultratech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                  18964.8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cor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infosys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tcs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                       0.913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cor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(acc,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ultratech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)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                 0.894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87A66F6-F983-4E67-8615-55016B418270}"/>
              </a:ext>
            </a:extLst>
          </p:cNvPr>
          <p:cNvSpPr txBox="1">
            <a:spLocks/>
          </p:cNvSpPr>
          <p:nvPr/>
        </p:nvSpPr>
        <p:spPr>
          <a:xfrm>
            <a:off x="118752" y="770662"/>
            <a:ext cx="6800281" cy="452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Correlation and Covariance</a:t>
            </a:r>
          </a:p>
        </p:txBody>
      </p:sp>
    </p:spTree>
    <p:extLst>
      <p:ext uri="{BB962C8B-B14F-4D97-AF65-F5344CB8AC3E}">
        <p14:creationId xmlns:p14="http://schemas.microsoft.com/office/powerpoint/2010/main" val="3802401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00000"/>
              </a:lnSpc>
              <a:spcAft>
                <a:spcPts val="600"/>
              </a:spcAft>
              <a:buSzPct val="80000"/>
            </a:pPr>
            <a:r>
              <a:rPr lang="en-US" altLang="en-US" sz="2000" u="sng" dirty="0"/>
              <a:t>Motivation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  <a:buSzPct val="80000"/>
            </a:pPr>
            <a:r>
              <a:rPr lang="en-US" altLang="en-US" sz="2000" dirty="0"/>
              <a:t>To better understand the data: central tendency, variation and spread</a:t>
            </a:r>
          </a:p>
          <a:p>
            <a:pPr eaLnBrk="1" hangingPunct="1">
              <a:lnSpc>
                <a:spcPct val="100000"/>
              </a:lnSpc>
              <a:spcAft>
                <a:spcPts val="600"/>
              </a:spcAft>
              <a:buSzPct val="80000"/>
            </a:pPr>
            <a:r>
              <a:rPr lang="en-US" altLang="en-US" sz="2000" u="sng" dirty="0"/>
              <a:t>Data dispersion characteristics</a:t>
            </a:r>
            <a:r>
              <a:rPr lang="en-US" altLang="en-US" sz="2000" dirty="0"/>
              <a:t> 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  <a:buSzPct val="80000"/>
            </a:pPr>
            <a:r>
              <a:rPr lang="en-US" altLang="en-US" sz="2000" dirty="0"/>
              <a:t>median, max, min, quantiles, outliers, variance, etc.</a:t>
            </a:r>
          </a:p>
          <a:p>
            <a:pPr eaLnBrk="1" hangingPunct="1">
              <a:lnSpc>
                <a:spcPct val="100000"/>
              </a:lnSpc>
              <a:spcAft>
                <a:spcPts val="600"/>
              </a:spcAft>
              <a:buSzPct val="80000"/>
            </a:pPr>
            <a:r>
              <a:rPr lang="en-US" altLang="en-US" sz="2000" u="sng" dirty="0"/>
              <a:t>Numerical dimensions</a:t>
            </a:r>
            <a:r>
              <a:rPr lang="en-US" altLang="en-US" sz="2000" dirty="0"/>
              <a:t> correspond to sorted intervals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  <a:buSzPct val="80000"/>
            </a:pPr>
            <a:r>
              <a:rPr lang="en-US" altLang="en-US" sz="2000" dirty="0"/>
              <a:t>Data dispersion: analyzed with multiple granularities of precision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  <a:buSzPct val="80000"/>
            </a:pPr>
            <a:r>
              <a:rPr lang="en-US" altLang="en-US" sz="2000" dirty="0"/>
              <a:t>Boxplot or quantile analysis on sorted intervals</a:t>
            </a:r>
          </a:p>
          <a:p>
            <a:pPr eaLnBrk="1" hangingPunct="1">
              <a:lnSpc>
                <a:spcPct val="100000"/>
              </a:lnSpc>
              <a:spcAft>
                <a:spcPts val="600"/>
              </a:spcAft>
              <a:buSzPct val="80000"/>
            </a:pPr>
            <a:r>
              <a:rPr lang="en-US" altLang="en-US" sz="2000" u="sng" dirty="0"/>
              <a:t>Dispersion analysis on computed measures</a:t>
            </a:r>
            <a:endParaRPr lang="en-US" altLang="en-US" sz="2000" dirty="0"/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  <a:buSzPct val="80000"/>
            </a:pPr>
            <a:r>
              <a:rPr lang="en-US" altLang="en-US" sz="2000" dirty="0"/>
              <a:t>Folding measures into numerical dimensions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  <a:buSzPct val="80000"/>
            </a:pPr>
            <a:r>
              <a:rPr lang="en-US" altLang="en-US" sz="2000" dirty="0"/>
              <a:t>Boxplot or quantile analysis on the transformed cube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2DBE7D-A733-4819-9C49-08CE9819C73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12/28/2023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4FDB6A-1904-4C30-AF0C-DC3F7F627BC5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0359" y="525939"/>
            <a:ext cx="7886700" cy="6873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+mn-lt"/>
              </a:rPr>
              <a:t>Basic Statistical Descriptions of Data</a:t>
            </a:r>
          </a:p>
        </p:txBody>
      </p:sp>
    </p:spTree>
    <p:extLst>
      <p:ext uri="{BB962C8B-B14F-4D97-AF65-F5344CB8AC3E}">
        <p14:creationId xmlns:p14="http://schemas.microsoft.com/office/powerpoint/2010/main" val="3820517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CAAFB-A1D8-324D-A56F-E573A2AC27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3857AB-70C7-E9D9-4355-161FFEA02B73}"/>
              </a:ext>
            </a:extLst>
          </p:cNvPr>
          <p:cNvSpPr txBox="1">
            <a:spLocks/>
          </p:cNvSpPr>
          <p:nvPr/>
        </p:nvSpPr>
        <p:spPr>
          <a:xfrm>
            <a:off x="628650" y="2396691"/>
            <a:ext cx="7886700" cy="1427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>
                <a:latin typeface="+mn-lt"/>
                <a:cs typeface="Times New Roman" panose="02020603050405020304" pitchFamily="18" charset="0"/>
              </a:rPr>
              <a:t>Data Reduction</a:t>
            </a:r>
            <a:endParaRPr lang="en-US" sz="4000" b="1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911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87" y="724392"/>
            <a:ext cx="7886700" cy="5343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>
                <a:cs typeface="Times New Roman" panose="02020603050405020304" pitchFamily="18" charset="0"/>
              </a:rPr>
              <a:t>Data Reduction Strategies</a:t>
            </a:r>
            <a:endParaRPr lang="en-US" altLang="en-US" sz="4400" b="1" dirty="0">
              <a:cs typeface="Times New Roman" panose="02020603050405020304" pitchFamily="18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72190" y="1570255"/>
            <a:ext cx="8345364" cy="4723667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sz="2000" b="1" dirty="0">
                <a:cs typeface="Times New Roman" panose="02020603050405020304" pitchFamily="18" charset="0"/>
              </a:rPr>
              <a:t>Data reduction</a:t>
            </a:r>
            <a:r>
              <a:rPr lang="en-US" altLang="en-US" sz="2000" dirty="0">
                <a:cs typeface="Times New Roman" panose="02020603050405020304" pitchFamily="18" charset="0"/>
              </a:rPr>
              <a:t>: Obtain a reduced representation of the data set that is much smaller in volume but yet produces the same (or almost the same) analytical results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sz="2000" dirty="0">
                <a:cs typeface="Times New Roman" panose="02020603050405020304" pitchFamily="18" charset="0"/>
              </a:rPr>
              <a:t>Why data reduction? — A database/data warehouse may store terabytes of data.  Complex data analysis may take a very long time to run on the complete data set.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sz="2000" dirty="0">
                <a:cs typeface="Times New Roman" panose="02020603050405020304" pitchFamily="18" charset="0"/>
              </a:rPr>
              <a:t>Data reduction strategies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sz="2000" dirty="0">
                <a:cs typeface="Times New Roman" panose="02020603050405020304" pitchFamily="18" charset="0"/>
              </a:rPr>
              <a:t>Dimensionality reduction, e.g., remove unimportant attributes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sz="2000" dirty="0">
                <a:cs typeface="Times New Roman" panose="02020603050405020304" pitchFamily="18" charset="0"/>
              </a:rPr>
              <a:t>Numerosity reduction (some simply call it: Data Reduction)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sz="2000" dirty="0">
                <a:cs typeface="Times New Roman" panose="02020603050405020304" pitchFamily="18" charset="0"/>
              </a:rPr>
              <a:t>Data compression</a:t>
            </a:r>
          </a:p>
        </p:txBody>
      </p:sp>
      <p:sp>
        <p:nvSpPr>
          <p:cNvPr id="28674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86650" y="6293922"/>
            <a:ext cx="2133600" cy="249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3D477-1220-41FB-BCB8-7EC3FAB07525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34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3962400"/>
            <a:ext cx="8229600" cy="20574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slides presented here are obtained from the authors of the books and from various other contributors. I hereby acknowledge all the contributors for their material and inputs.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added and modified a few slides to suit the requirements of the course.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4" descr="https://encrypted-tbn3.gstatic.com/images?q=tbn:ANd9GcT-t4XxLvev_e9TkOKa3ViwHYy7BYoQ_ix6S03O-vvhz20xPor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73303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939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9324" y="770706"/>
            <a:ext cx="7886700" cy="4405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>
                <a:cs typeface="Times New Roman" panose="02020603050405020304" pitchFamily="18" charset="0"/>
              </a:rPr>
              <a:t>Data Reduction : Dimensionality Reduction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443550" y="1505228"/>
            <a:ext cx="7886700" cy="4677065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1800" b="1" dirty="0">
                <a:cs typeface="Times New Roman" panose="02020603050405020304" pitchFamily="18" charset="0"/>
              </a:rPr>
              <a:t>Curse of dimensionality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When dimensionality increases, data becomes increasingly sparse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Density and distance between points, which is critical to clustering, outlier analysis, becomes less meaningful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The possible combinations of subspaces will grow exponentially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800" b="1" dirty="0">
                <a:cs typeface="Times New Roman" panose="02020603050405020304" pitchFamily="18" charset="0"/>
              </a:rPr>
              <a:t>Dimensionality reduction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Avoid the curse of dimensionality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Help eliminate irrelevant features and reduce noise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Reduce time and space required in knowledge discovery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Allow easier visualization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800" b="1" dirty="0">
                <a:cs typeface="Times New Roman" panose="02020603050405020304" pitchFamily="18" charset="0"/>
              </a:rPr>
              <a:t>Dimensionality reduction techniques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Wavelet transforms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Principal Component Analysis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Supervised and nonlinear techniques (e.g., feature selection)</a:t>
            </a:r>
          </a:p>
        </p:txBody>
      </p:sp>
      <p:sp>
        <p:nvSpPr>
          <p:cNvPr id="29698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51025" y="6317673"/>
            <a:ext cx="2133600" cy="21969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C9B90-D819-48EF-98B6-B78D4DA5221F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908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2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91" y="1490655"/>
            <a:ext cx="3610547" cy="2708483"/>
          </a:xfrm>
          <a:noFill/>
        </p:spPr>
      </p:pic>
      <p:sp>
        <p:nvSpPr>
          <p:cNvPr id="39939" name="Rectangle 10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300" dirty="0"/>
              <a:t>When dimensionality increases, data becomes increasingly sparse in the space that it occupies</a:t>
            </a:r>
          </a:p>
          <a:p>
            <a:endParaRPr lang="en-US" sz="300" dirty="0"/>
          </a:p>
          <a:p>
            <a:r>
              <a:rPr lang="en-US" sz="300" dirty="0"/>
              <a:t>Definitions of density and distance between points, which are critical for clustering and outlier detection, become less meaningful</a:t>
            </a:r>
          </a:p>
        </p:txBody>
      </p:sp>
      <p:sp>
        <p:nvSpPr>
          <p:cNvPr id="39938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106878" y="729449"/>
            <a:ext cx="6832994" cy="5334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+mn-lt"/>
                <a:cs typeface="Times New Roman" panose="02020603050405020304" pitchFamily="18" charset="0"/>
              </a:rPr>
              <a:t>Curse of Dimensionality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717675" y="5984875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943" name="Text Box 13"/>
          <p:cNvSpPr txBox="1">
            <a:spLocks noChangeArrowheads="1"/>
          </p:cNvSpPr>
          <p:nvPr/>
        </p:nvSpPr>
        <p:spPr bwMode="auto">
          <a:xfrm>
            <a:off x="4272872" y="4544597"/>
            <a:ext cx="462376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14300" indent="-114300"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114300" marR="0" lvl="0" indent="-1143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Randomly generate 500 points</a:t>
            </a:r>
          </a:p>
          <a:p>
            <a:pPr marL="114300" marR="0" lvl="0" indent="-1143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Compute difference between max and min distance between any pair of points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99FBC-6CD7-4C3B-9C91-C49DF5589AD9}"/>
              </a:ext>
            </a:extLst>
          </p:cNvPr>
          <p:cNvSpPr txBox="1"/>
          <p:nvPr/>
        </p:nvSpPr>
        <p:spPr>
          <a:xfrm>
            <a:off x="247362" y="1509546"/>
            <a:ext cx="45009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When dimensionality increases, data becomes increasingly sparse in the space that it occupies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Definitions of density and distance between points, which are critical for clustering and outlier detection, become less meaningful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4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eaLnBrk="1" hangingPunct="1">
              <a:lnSpc>
                <a:spcPct val="110000"/>
              </a:lnSpc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Find a projection that captures the largest amount of variation in data</a:t>
            </a:r>
          </a:p>
          <a:p>
            <a:pPr indent="0" eaLnBrk="1" hangingPunct="1">
              <a:lnSpc>
                <a:spcPct val="110000"/>
              </a:lnSpc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The original data are projected onto a much smaller space, resulting in dimensionality reduction. </a:t>
            </a:r>
          </a:p>
          <a:p>
            <a:pPr indent="0" eaLnBrk="1" hangingPunct="1">
              <a:lnSpc>
                <a:spcPct val="90000"/>
              </a:lnSpc>
            </a:pPr>
            <a:endParaRPr lang="en-US" altLang="en-US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837C1C-1726-47D6-8C31-C5CA424DD0E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12/28/2023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842" name="Rectangle 2061"/>
          <p:cNvSpPr>
            <a:spLocks noGrp="1" noChangeArrowheads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DA531-219B-438C-A2BF-5E387B48948B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844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174174" y="773369"/>
            <a:ext cx="7081421" cy="5603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latin typeface="+mn-lt"/>
                <a:cs typeface="Times New Roman" panose="02020603050405020304" pitchFamily="18" charset="0"/>
              </a:rPr>
              <a:t>Principal Component Analysis (PCA)</a:t>
            </a:r>
          </a:p>
        </p:txBody>
      </p:sp>
      <p:grpSp>
        <p:nvGrpSpPr>
          <p:cNvPr id="35843" name="Group 1"/>
          <p:cNvGrpSpPr>
            <a:grpSpLocks/>
          </p:cNvGrpSpPr>
          <p:nvPr/>
        </p:nvGrpSpPr>
        <p:grpSpPr bwMode="auto">
          <a:xfrm>
            <a:off x="2676866" y="3199519"/>
            <a:ext cx="3306876" cy="2679586"/>
            <a:chOff x="2045155" y="2904673"/>
            <a:chExt cx="4409168" cy="3572781"/>
          </a:xfrm>
        </p:grpSpPr>
        <p:sp>
          <p:nvSpPr>
            <p:cNvPr id="35846" name="Text Box 13"/>
            <p:cNvSpPr txBox="1">
              <a:spLocks noChangeArrowheads="1"/>
            </p:cNvSpPr>
            <p:nvPr/>
          </p:nvSpPr>
          <p:spPr bwMode="auto">
            <a:xfrm>
              <a:off x="2045155" y="2904673"/>
              <a:ext cx="50270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r>
                <a:rPr kumimoji="0" lang="en-US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5847" name="Line 15"/>
            <p:cNvSpPr>
              <a:spLocks noChangeShapeType="1"/>
            </p:cNvSpPr>
            <p:nvPr/>
          </p:nvSpPr>
          <p:spPr bwMode="auto">
            <a:xfrm flipV="1">
              <a:off x="2664606" y="2951126"/>
              <a:ext cx="0" cy="29537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848" name="Line 16"/>
            <p:cNvSpPr>
              <a:spLocks noChangeShapeType="1"/>
            </p:cNvSpPr>
            <p:nvPr/>
          </p:nvSpPr>
          <p:spPr bwMode="auto">
            <a:xfrm>
              <a:off x="2664606" y="5904827"/>
              <a:ext cx="34156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849" name="Line 17"/>
            <p:cNvSpPr>
              <a:spLocks noChangeShapeType="1"/>
            </p:cNvSpPr>
            <p:nvPr/>
          </p:nvSpPr>
          <p:spPr bwMode="auto">
            <a:xfrm flipV="1">
              <a:off x="2680568" y="4315608"/>
              <a:ext cx="3256054" cy="157316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850" name="Oval 18"/>
            <p:cNvSpPr>
              <a:spLocks noChangeArrowheads="1"/>
            </p:cNvSpPr>
            <p:nvPr/>
          </p:nvSpPr>
          <p:spPr bwMode="auto">
            <a:xfrm>
              <a:off x="3350932" y="5237747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851" name="Oval 19"/>
            <p:cNvSpPr>
              <a:spLocks noChangeArrowheads="1"/>
            </p:cNvSpPr>
            <p:nvPr/>
          </p:nvSpPr>
          <p:spPr bwMode="auto">
            <a:xfrm>
              <a:off x="3702075" y="4986255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852" name="Oval 20"/>
            <p:cNvSpPr>
              <a:spLocks noChangeArrowheads="1"/>
            </p:cNvSpPr>
            <p:nvPr/>
          </p:nvSpPr>
          <p:spPr bwMode="auto">
            <a:xfrm>
              <a:off x="3111516" y="5564153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853" name="Oval 21"/>
            <p:cNvSpPr>
              <a:spLocks noChangeArrowheads="1"/>
            </p:cNvSpPr>
            <p:nvPr/>
          </p:nvSpPr>
          <p:spPr bwMode="auto">
            <a:xfrm>
              <a:off x="3877646" y="5105758"/>
              <a:ext cx="93771" cy="8561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854" name="Oval 22"/>
            <p:cNvSpPr>
              <a:spLocks noChangeArrowheads="1"/>
            </p:cNvSpPr>
            <p:nvPr/>
          </p:nvSpPr>
          <p:spPr bwMode="auto">
            <a:xfrm>
              <a:off x="3686114" y="5223478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855" name="Oval 23"/>
            <p:cNvSpPr>
              <a:spLocks noChangeArrowheads="1"/>
            </p:cNvSpPr>
            <p:nvPr/>
          </p:nvSpPr>
          <p:spPr bwMode="auto">
            <a:xfrm>
              <a:off x="4404361" y="5209209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856" name="Oval 24"/>
            <p:cNvSpPr>
              <a:spLocks noChangeArrowheads="1"/>
            </p:cNvSpPr>
            <p:nvPr/>
          </p:nvSpPr>
          <p:spPr bwMode="auto">
            <a:xfrm>
              <a:off x="4244750" y="5580205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857" name="Oval 25"/>
            <p:cNvSpPr>
              <a:spLocks noChangeArrowheads="1"/>
            </p:cNvSpPr>
            <p:nvPr/>
          </p:nvSpPr>
          <p:spPr bwMode="auto">
            <a:xfrm>
              <a:off x="3957451" y="5460702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858" name="Oval 26"/>
            <p:cNvSpPr>
              <a:spLocks noChangeArrowheads="1"/>
            </p:cNvSpPr>
            <p:nvPr/>
          </p:nvSpPr>
          <p:spPr bwMode="auto">
            <a:xfrm>
              <a:off x="4196867" y="4852482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859" name="Oval 27"/>
            <p:cNvSpPr>
              <a:spLocks noChangeArrowheads="1"/>
            </p:cNvSpPr>
            <p:nvPr/>
          </p:nvSpPr>
          <p:spPr bwMode="auto">
            <a:xfrm>
              <a:off x="4947036" y="4986255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860" name="Oval 28"/>
            <p:cNvSpPr>
              <a:spLocks noChangeArrowheads="1"/>
            </p:cNvSpPr>
            <p:nvPr/>
          </p:nvSpPr>
          <p:spPr bwMode="auto">
            <a:xfrm>
              <a:off x="5425868" y="4406573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861" name="Oval 29"/>
            <p:cNvSpPr>
              <a:spLocks noChangeArrowheads="1"/>
            </p:cNvSpPr>
            <p:nvPr/>
          </p:nvSpPr>
          <p:spPr bwMode="auto">
            <a:xfrm>
              <a:off x="3494581" y="5608744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862" name="Oval 30"/>
            <p:cNvSpPr>
              <a:spLocks noChangeArrowheads="1"/>
            </p:cNvSpPr>
            <p:nvPr/>
          </p:nvSpPr>
          <p:spPr bwMode="auto">
            <a:xfrm>
              <a:off x="4532049" y="4822160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863" name="Oval 31"/>
            <p:cNvSpPr>
              <a:spLocks noChangeArrowheads="1"/>
            </p:cNvSpPr>
            <p:nvPr/>
          </p:nvSpPr>
          <p:spPr bwMode="auto">
            <a:xfrm>
              <a:off x="4883192" y="4495755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864" name="Oval 32"/>
            <p:cNvSpPr>
              <a:spLocks noChangeArrowheads="1"/>
            </p:cNvSpPr>
            <p:nvPr/>
          </p:nvSpPr>
          <p:spPr bwMode="auto">
            <a:xfrm>
              <a:off x="3925529" y="4866751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865" name="Oval 33"/>
            <p:cNvSpPr>
              <a:spLocks noChangeArrowheads="1"/>
            </p:cNvSpPr>
            <p:nvPr/>
          </p:nvSpPr>
          <p:spPr bwMode="auto">
            <a:xfrm>
              <a:off x="4691659" y="4645580"/>
              <a:ext cx="93771" cy="8561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866" name="Oval 34"/>
            <p:cNvSpPr>
              <a:spLocks noChangeArrowheads="1"/>
            </p:cNvSpPr>
            <p:nvPr/>
          </p:nvSpPr>
          <p:spPr bwMode="auto">
            <a:xfrm>
              <a:off x="4835309" y="5253800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867" name="Freeform 35"/>
            <p:cNvSpPr>
              <a:spLocks/>
            </p:cNvSpPr>
            <p:nvPr/>
          </p:nvSpPr>
          <p:spPr bwMode="auto">
            <a:xfrm>
              <a:off x="2880081" y="4279935"/>
              <a:ext cx="2906906" cy="1794338"/>
            </a:xfrm>
            <a:custGeom>
              <a:avLst/>
              <a:gdLst>
                <a:gd name="T0" fmla="*/ 15923141 w 1457"/>
                <a:gd name="T1" fmla="*/ 2147483647 h 968"/>
                <a:gd name="T2" fmla="*/ 843876607 w 1457"/>
                <a:gd name="T3" fmla="*/ 1742070491 h 968"/>
                <a:gd name="T4" fmla="*/ 2147483647 w 1457"/>
                <a:gd name="T5" fmla="*/ 594433779 h 968"/>
                <a:gd name="T6" fmla="*/ 2147483647 w 1457"/>
                <a:gd name="T7" fmla="*/ 92773577 h 968"/>
                <a:gd name="T8" fmla="*/ 2147483647 w 1457"/>
                <a:gd name="T9" fmla="*/ 1133891860 h 968"/>
                <a:gd name="T10" fmla="*/ 2147483647 w 1457"/>
                <a:gd name="T11" fmla="*/ 2147483647 h 968"/>
                <a:gd name="T12" fmla="*/ 748343745 w 1457"/>
                <a:gd name="T13" fmla="*/ 2147483647 h 968"/>
                <a:gd name="T14" fmla="*/ 15923141 w 1457"/>
                <a:gd name="T15" fmla="*/ 2147483647 h 9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57"/>
                <a:gd name="T25" fmla="*/ 0 h 968"/>
                <a:gd name="T26" fmla="*/ 1457 w 1457"/>
                <a:gd name="T27" fmla="*/ 968 h 9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57" h="968">
                  <a:moveTo>
                    <a:pt x="4" y="796"/>
                  </a:moveTo>
                  <a:cubicBezTo>
                    <a:pt x="8" y="703"/>
                    <a:pt x="93" y="499"/>
                    <a:pt x="212" y="388"/>
                  </a:cubicBezTo>
                  <a:cubicBezTo>
                    <a:pt x="331" y="277"/>
                    <a:pt x="525" y="193"/>
                    <a:pt x="716" y="132"/>
                  </a:cubicBezTo>
                  <a:cubicBezTo>
                    <a:pt x="907" y="71"/>
                    <a:pt x="1255" y="0"/>
                    <a:pt x="1356" y="20"/>
                  </a:cubicBezTo>
                  <a:cubicBezTo>
                    <a:pt x="1457" y="40"/>
                    <a:pt x="1393" y="139"/>
                    <a:pt x="1324" y="252"/>
                  </a:cubicBezTo>
                  <a:cubicBezTo>
                    <a:pt x="1255" y="365"/>
                    <a:pt x="1129" y="584"/>
                    <a:pt x="940" y="700"/>
                  </a:cubicBezTo>
                  <a:cubicBezTo>
                    <a:pt x="751" y="816"/>
                    <a:pt x="344" y="928"/>
                    <a:pt x="188" y="948"/>
                  </a:cubicBezTo>
                  <a:cubicBezTo>
                    <a:pt x="32" y="968"/>
                    <a:pt x="0" y="889"/>
                    <a:pt x="4" y="796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868" name="Oval 36"/>
            <p:cNvSpPr>
              <a:spLocks noChangeArrowheads="1"/>
            </p:cNvSpPr>
            <p:nvPr/>
          </p:nvSpPr>
          <p:spPr bwMode="auto">
            <a:xfrm>
              <a:off x="3271126" y="5817429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869" name="Text Box 37"/>
            <p:cNvSpPr txBox="1">
              <a:spLocks noChangeArrowheads="1"/>
            </p:cNvSpPr>
            <p:nvPr/>
          </p:nvSpPr>
          <p:spPr bwMode="auto">
            <a:xfrm>
              <a:off x="5951620" y="5985011"/>
              <a:ext cx="50270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r>
                <a:rPr kumimoji="0" lang="en-US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5870" name="Text Box 38"/>
            <p:cNvSpPr txBox="1">
              <a:spLocks noChangeArrowheads="1"/>
            </p:cNvSpPr>
            <p:nvPr/>
          </p:nvSpPr>
          <p:spPr bwMode="auto">
            <a:xfrm>
              <a:off x="6032416" y="3930264"/>
              <a:ext cx="38301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e</a:t>
              </a:r>
              <a:endParaRPr kumimoji="0" lang="en-US" altLang="en-US" sz="18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921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+mn-lt"/>
                <a:cs typeface="Times New Roman" panose="02020603050405020304" pitchFamily="18" charset="0"/>
              </a:rPr>
              <a:t>Given </a:t>
            </a:r>
            <a:r>
              <a:rPr lang="en-US" altLang="en-US" sz="1800" i="1" dirty="0">
                <a:latin typeface="+mn-lt"/>
                <a:cs typeface="Times New Roman" panose="02020603050405020304" pitchFamily="18" charset="0"/>
              </a:rPr>
              <a:t>N</a:t>
            </a:r>
            <a:r>
              <a:rPr lang="en-US" altLang="en-US" sz="1800" dirty="0">
                <a:latin typeface="+mn-lt"/>
                <a:cs typeface="Times New Roman" panose="02020603050405020304" pitchFamily="18" charset="0"/>
              </a:rPr>
              <a:t> data vectors from </a:t>
            </a:r>
            <a:r>
              <a:rPr lang="en-US" altLang="en-US" sz="1800" i="1" dirty="0">
                <a:latin typeface="+mn-lt"/>
                <a:cs typeface="Times New Roman" panose="02020603050405020304" pitchFamily="18" charset="0"/>
              </a:rPr>
              <a:t>n</a:t>
            </a:r>
            <a:r>
              <a:rPr lang="en-US" altLang="en-US" sz="1800" dirty="0">
                <a:latin typeface="+mn-lt"/>
                <a:cs typeface="Times New Roman" panose="02020603050405020304" pitchFamily="18" charset="0"/>
              </a:rPr>
              <a:t>-dimensions, find </a:t>
            </a:r>
            <a:r>
              <a:rPr lang="en-US" altLang="en-US" sz="1800" i="1" dirty="0">
                <a:latin typeface="+mn-lt"/>
                <a:cs typeface="Times New Roman" panose="02020603050405020304" pitchFamily="18" charset="0"/>
              </a:rPr>
              <a:t>k</a:t>
            </a:r>
            <a:r>
              <a:rPr lang="en-US" altLang="en-US" sz="1800" dirty="0">
                <a:latin typeface="+mn-lt"/>
                <a:cs typeface="Times New Roman" panose="02020603050405020304" pitchFamily="18" charset="0"/>
              </a:rPr>
              <a:t> ≤ </a:t>
            </a:r>
            <a:r>
              <a:rPr lang="en-US" altLang="en-US" sz="1800" i="1" dirty="0">
                <a:latin typeface="+mn-lt"/>
                <a:cs typeface="Times New Roman" panose="02020603050405020304" pitchFamily="18" charset="0"/>
              </a:rPr>
              <a:t>n </a:t>
            </a:r>
            <a:r>
              <a:rPr lang="en-US" altLang="en-US" sz="1800" dirty="0">
                <a:latin typeface="+mn-lt"/>
                <a:cs typeface="Times New Roman" panose="02020603050405020304" pitchFamily="18" charset="0"/>
              </a:rPr>
              <a:t>orthogonal vectors (</a:t>
            </a:r>
            <a:r>
              <a:rPr lang="en-US" altLang="en-US" sz="1800" i="1" dirty="0">
                <a:latin typeface="+mn-lt"/>
                <a:cs typeface="Times New Roman" panose="02020603050405020304" pitchFamily="18" charset="0"/>
              </a:rPr>
              <a:t>principal components</a:t>
            </a:r>
            <a:r>
              <a:rPr lang="en-US" altLang="en-US" sz="1800" dirty="0">
                <a:latin typeface="+mn-lt"/>
                <a:cs typeface="Times New Roman" panose="02020603050405020304" pitchFamily="18" charset="0"/>
              </a:rPr>
              <a:t>) that can be best used to represent data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dirty="0">
                <a:latin typeface="+mn-lt"/>
                <a:cs typeface="Times New Roman" panose="02020603050405020304" pitchFamily="18" charset="0"/>
              </a:rPr>
              <a:t>Normalize input data: Each attribute falls within the same range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dirty="0">
                <a:latin typeface="+mn-lt"/>
                <a:cs typeface="Times New Roman" panose="02020603050405020304" pitchFamily="18" charset="0"/>
              </a:rPr>
              <a:t>Compute </a:t>
            </a:r>
            <a:r>
              <a:rPr lang="en-US" altLang="en-US" sz="1800" i="1" dirty="0">
                <a:latin typeface="+mn-lt"/>
                <a:cs typeface="Times New Roman" panose="02020603050405020304" pitchFamily="18" charset="0"/>
              </a:rPr>
              <a:t>k</a:t>
            </a:r>
            <a:r>
              <a:rPr lang="en-US" altLang="en-US" sz="1800" dirty="0">
                <a:latin typeface="+mn-lt"/>
                <a:cs typeface="Times New Roman" panose="02020603050405020304" pitchFamily="18" charset="0"/>
              </a:rPr>
              <a:t> orthonormal (unit) vectors, i.e., </a:t>
            </a:r>
            <a:r>
              <a:rPr lang="en-US" altLang="en-US" sz="1800" i="1" dirty="0">
                <a:latin typeface="+mn-lt"/>
                <a:cs typeface="Times New Roman" panose="02020603050405020304" pitchFamily="18" charset="0"/>
              </a:rPr>
              <a:t>principal components</a:t>
            </a:r>
            <a:endParaRPr lang="en-US" altLang="en-US" sz="1800" dirty="0">
              <a:latin typeface="+mn-lt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dirty="0">
                <a:latin typeface="+mn-lt"/>
                <a:cs typeface="Times New Roman" panose="02020603050405020304" pitchFamily="18" charset="0"/>
              </a:rPr>
              <a:t>Each input data (vector) is a linear combination of the </a:t>
            </a:r>
            <a:r>
              <a:rPr lang="en-US" altLang="en-US" sz="1800" i="1" dirty="0">
                <a:latin typeface="+mn-lt"/>
                <a:cs typeface="Times New Roman" panose="02020603050405020304" pitchFamily="18" charset="0"/>
              </a:rPr>
              <a:t>k</a:t>
            </a:r>
            <a:r>
              <a:rPr lang="en-US" altLang="en-US" sz="1800" dirty="0">
                <a:latin typeface="+mn-lt"/>
                <a:cs typeface="Times New Roman" panose="02020603050405020304" pitchFamily="18" charset="0"/>
              </a:rPr>
              <a:t> principal component vectors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The principal components are sorted in order of decreasing “significance” or strength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Since the components are sorted, the size of the data can be reduced by eliminating the </a:t>
            </a:r>
            <a:r>
              <a:rPr lang="en-US" altLang="en-US" sz="1800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weak components</a:t>
            </a:r>
            <a:r>
              <a:rPr lang="en-US" altLang="en-US" sz="18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, i.e., those with low variance (i.e., using the strongest principal components, it is possible to reconstruct a good approximation of the original data)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+mn-lt"/>
                <a:cs typeface="Times New Roman" panose="02020603050405020304" pitchFamily="18" charset="0"/>
              </a:rPr>
              <a:t>Works for numeric data only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B47E2B-81A6-4202-9E64-875F44B588D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12/28/2023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866" name="Rectangle 2061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6951025" y="6271115"/>
            <a:ext cx="2133600" cy="2668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B0A212-A479-41D4-B854-59790A2991A5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6868" name="Text Box 3"/>
          <p:cNvSpPr>
            <a:spLocks noGrp="1" noChangeArrowheads="1"/>
          </p:cNvSpPr>
          <p:nvPr>
            <p:ph type="title" idx="4294967295"/>
          </p:nvPr>
        </p:nvSpPr>
        <p:spPr>
          <a:xfrm>
            <a:off x="154379" y="780372"/>
            <a:ext cx="7608034" cy="533400"/>
          </a:xfrm>
          <a:noFill/>
        </p:spPr>
        <p:txBody>
          <a:bodyPr anchor="ctr">
            <a:noAutofit/>
          </a:bodyPr>
          <a:lstStyle/>
          <a:p>
            <a:r>
              <a:rPr lang="en-US" altLang="en-US" sz="3600" b="1" dirty="0">
                <a:latin typeface="+mn-lt"/>
                <a:cs typeface="Times New Roman" panose="02020603050405020304" pitchFamily="18" charset="0"/>
              </a:rPr>
              <a:t>Principal Component Analysis (Steps)</a:t>
            </a:r>
          </a:p>
        </p:txBody>
      </p:sp>
    </p:spTree>
    <p:extLst>
      <p:ext uri="{BB962C8B-B14F-4D97-AF65-F5344CB8AC3E}">
        <p14:creationId xmlns:p14="http://schemas.microsoft.com/office/powerpoint/2010/main" val="412366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Another way to reduce dimensionality of data</a:t>
            </a:r>
          </a:p>
          <a:p>
            <a:pPr eaLnBrk="1" hangingPunct="1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Redundant attributes 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Duplicate much or all of the information contained in one or more other attributes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E.g., purchase price of a product and the amount of sales tax paid</a:t>
            </a:r>
          </a:p>
          <a:p>
            <a:pPr eaLnBrk="1" hangingPunct="1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Irrelevant attributes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Contain no information that is useful for the data mining task at hand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E.g., students' ID is often irrelevant to the task of predicting students' GPA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D3BCD-F871-40EA-82A3-774285F3470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12/28/2023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890" name="Rectangle 2061"/>
          <p:cNvSpPr>
            <a:spLocks noGrp="1" noChangeArrowheads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E8FE3D-CCF2-4CD5-8422-CBA928264F5A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52" y="700644"/>
            <a:ext cx="6566133" cy="57666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b="1" dirty="0">
                <a:latin typeface="+mn-lt"/>
                <a:cs typeface="Times New Roman" panose="02020603050405020304" pitchFamily="18" charset="0"/>
              </a:rPr>
              <a:t>Attribute Subset Selection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2400300" y="3600450"/>
            <a:ext cx="12001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5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2431257" y="5345906"/>
            <a:ext cx="18473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5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24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7"/>
            <a:ext cx="8281060" cy="4749140"/>
          </a:xfrm>
        </p:spPr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There are </a:t>
            </a:r>
            <a:r>
              <a:rPr lang="en-US" altLang="en-US" sz="2000" i="1" dirty="0">
                <a:latin typeface="+mn-lt"/>
                <a:cs typeface="Times New Roman" panose="02020603050405020304" pitchFamily="18" charset="0"/>
              </a:rPr>
              <a:t>2</a:t>
            </a:r>
            <a:r>
              <a:rPr lang="en-US" altLang="en-US" sz="2000" i="1" baseline="30000" dirty="0">
                <a:latin typeface="+mn-lt"/>
                <a:cs typeface="Times New Roman" panose="02020603050405020304" pitchFamily="18" charset="0"/>
              </a:rPr>
              <a:t>d</a:t>
            </a: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 possible attribute combinations of </a:t>
            </a:r>
            <a:r>
              <a:rPr lang="en-US" altLang="en-US" sz="2000" i="1" dirty="0">
                <a:latin typeface="+mn-lt"/>
                <a:cs typeface="Times New Roman" panose="02020603050405020304" pitchFamily="18" charset="0"/>
              </a:rPr>
              <a:t>d</a:t>
            </a: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  attributes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Typical heuristic attribute selection methods:</a:t>
            </a:r>
          </a:p>
          <a:p>
            <a:pPr lvl="1" eaLnBrk="1" hangingPunct="1"/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Best single attribute under the attribute independence assumption: choose by significance tests</a:t>
            </a:r>
          </a:p>
          <a:p>
            <a:pPr lvl="1" eaLnBrk="1" hangingPunct="1"/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Best step-wise feature selection:</a:t>
            </a:r>
          </a:p>
          <a:p>
            <a:pPr lvl="2" eaLnBrk="1" hangingPunct="1"/>
            <a:r>
              <a:rPr lang="en-US" altLang="en-US" dirty="0">
                <a:cs typeface="Times New Roman" panose="02020603050405020304" pitchFamily="18" charset="0"/>
              </a:rPr>
              <a:t>The best single-attribute is picked first</a:t>
            </a:r>
          </a:p>
          <a:p>
            <a:pPr lvl="2" eaLnBrk="1" hangingPunct="1"/>
            <a:r>
              <a:rPr lang="en-US" altLang="en-US" dirty="0">
                <a:cs typeface="Times New Roman" panose="02020603050405020304" pitchFamily="18" charset="0"/>
              </a:rPr>
              <a:t>Then next best attribute condition to the first, ...</a:t>
            </a:r>
          </a:p>
          <a:p>
            <a:pPr lvl="1" eaLnBrk="1" hangingPunct="1"/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Step-wise attribute elimination:</a:t>
            </a:r>
          </a:p>
          <a:p>
            <a:pPr lvl="2" eaLnBrk="1" hangingPunct="1"/>
            <a:r>
              <a:rPr lang="en-US" altLang="en-US" dirty="0">
                <a:cs typeface="Times New Roman" panose="02020603050405020304" pitchFamily="18" charset="0"/>
              </a:rPr>
              <a:t>Repeatedly eliminate the worst attribute</a:t>
            </a:r>
          </a:p>
          <a:p>
            <a:pPr lvl="1" eaLnBrk="1" hangingPunct="1"/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Best combined attribute selection and elimination</a:t>
            </a:r>
          </a:p>
          <a:p>
            <a:pPr lvl="1" eaLnBrk="1" hangingPunct="1"/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Optimal branch and bound:</a:t>
            </a:r>
          </a:p>
          <a:p>
            <a:pPr lvl="2" eaLnBrk="1" hangingPunct="1"/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Use attribute elimination and backtracking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D3F495-2812-480E-9858-2CC4A42EA5B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12/28/2023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914" name="Rectangle 2061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7010400" y="6242977"/>
            <a:ext cx="2133600" cy="2236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1C2572-18BD-46E2-94BD-3EDE5F5D5A66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879" y="826325"/>
            <a:ext cx="7635834" cy="44433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b="1" dirty="0">
                <a:latin typeface="+mn-lt"/>
                <a:cs typeface="Times New Roman" panose="02020603050405020304" pitchFamily="18" charset="0"/>
              </a:rPr>
              <a:t>Heuristic Search in Attribute Selection</a:t>
            </a:r>
          </a:p>
        </p:txBody>
      </p:sp>
    </p:spTree>
    <p:extLst>
      <p:ext uri="{BB962C8B-B14F-4D97-AF65-F5344CB8AC3E}">
        <p14:creationId xmlns:p14="http://schemas.microsoft.com/office/powerpoint/2010/main" val="2062954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Reduce data volume by choosing alternative, </a:t>
            </a:r>
            <a:r>
              <a:rPr lang="en-US" altLang="en-US" sz="2000" i="1" dirty="0">
                <a:latin typeface="+mn-lt"/>
                <a:cs typeface="Times New Roman" panose="02020603050405020304" pitchFamily="18" charset="0"/>
              </a:rPr>
              <a:t>smaller forms</a:t>
            </a: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 of data representation</a:t>
            </a:r>
          </a:p>
          <a:p>
            <a:pPr eaLnBrk="1" hangingPunct="1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+mn-lt"/>
                <a:cs typeface="Times New Roman" panose="02020603050405020304" pitchFamily="18" charset="0"/>
              </a:rPr>
              <a:t>Parametric methods</a:t>
            </a: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 (e.g., regression)</a:t>
            </a:r>
          </a:p>
          <a:p>
            <a:pPr lvl="1" eaLnBrk="1" hangingPunct="1">
              <a:lnSpc>
                <a:spcPct val="100000"/>
              </a:lnSpc>
              <a:spcAft>
                <a:spcPts val="300"/>
              </a:spcAft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Assume the data fits some model, estimate model parameters, store only the parameters, and discard the data (except possible outliers)</a:t>
            </a:r>
            <a:endParaRPr lang="en-US" altLang="en-US" sz="2000" dirty="0">
              <a:latin typeface="+mn-lt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00000"/>
              </a:lnSpc>
              <a:spcAft>
                <a:spcPts val="300"/>
              </a:spcAft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Ex.: Log-linear models—obtain value at a point in </a:t>
            </a:r>
            <a:r>
              <a:rPr lang="en-US" altLang="en-US" sz="2000" i="1" dirty="0">
                <a:latin typeface="+mn-lt"/>
                <a:cs typeface="Times New Roman" panose="02020603050405020304" pitchFamily="18" charset="0"/>
              </a:rPr>
              <a:t>m</a:t>
            </a: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-D space as the product on appropriate marginal subspaces </a:t>
            </a:r>
          </a:p>
          <a:p>
            <a:pPr eaLnBrk="1" hangingPunct="1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+mn-lt"/>
                <a:cs typeface="Times New Roman" panose="02020603050405020304" pitchFamily="18" charset="0"/>
              </a:rPr>
              <a:t>Non-parametric</a:t>
            </a: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 methods</a:t>
            </a:r>
            <a:r>
              <a:rPr lang="en-US" altLang="en-US" sz="20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lvl="1" eaLnBrk="1" hangingPunct="1">
              <a:lnSpc>
                <a:spcPct val="100000"/>
              </a:lnSpc>
              <a:spcAft>
                <a:spcPts val="300"/>
              </a:spcAft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Do not assume models</a:t>
            </a:r>
          </a:p>
          <a:p>
            <a:pPr lvl="1" eaLnBrk="1" hangingPunct="1">
              <a:lnSpc>
                <a:spcPct val="100000"/>
              </a:lnSpc>
              <a:spcAft>
                <a:spcPts val="300"/>
              </a:spcAft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Major families: histograms, clustering, sampling, …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297207-708A-4640-B3F7-C273EFC0105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12/28/2023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62" name="Rectangle 2061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7010400" y="6293922"/>
            <a:ext cx="2133600" cy="1727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825010-FA8D-4E69-B843-17C688210CC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4379" y="748146"/>
            <a:ext cx="7853278" cy="57001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b="1" dirty="0">
                <a:latin typeface="+mn-lt"/>
                <a:cs typeface="Times New Roman" panose="02020603050405020304" pitchFamily="18" charset="0"/>
              </a:rPr>
              <a:t>Data Reduction: Numerosity Reduction</a:t>
            </a:r>
          </a:p>
        </p:txBody>
      </p:sp>
    </p:spTree>
    <p:extLst>
      <p:ext uri="{BB962C8B-B14F-4D97-AF65-F5344CB8AC3E}">
        <p14:creationId xmlns:p14="http://schemas.microsoft.com/office/powerpoint/2010/main" val="4005030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>
            <a:extLst>
              <a:ext uri="{FF2B5EF4-FFF2-40B4-BE49-F238E27FC236}">
                <a16:creationId xmlns:a16="http://schemas.microsoft.com/office/drawing/2014/main" id="{8FA35676-3775-4B22-86E9-37505189F9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4350" y="1645920"/>
            <a:ext cx="7909560" cy="437388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200" dirty="0">
                <a:latin typeface="+mn-lt"/>
              </a:rPr>
              <a:t>Sampling: obtaining a small sample </a:t>
            </a:r>
            <a:r>
              <a:rPr lang="en-US" altLang="en-US" sz="2200" i="1" dirty="0">
                <a:latin typeface="+mn-lt"/>
              </a:rPr>
              <a:t>s</a:t>
            </a:r>
            <a:r>
              <a:rPr lang="en-US" altLang="en-US" sz="2200" dirty="0">
                <a:latin typeface="+mn-lt"/>
              </a:rPr>
              <a:t> to represent the whole data set </a:t>
            </a:r>
            <a:r>
              <a:rPr lang="en-US" altLang="en-US" sz="2200" i="1" dirty="0">
                <a:latin typeface="+mn-lt"/>
              </a:rPr>
              <a:t>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200" dirty="0">
                <a:latin typeface="+mn-lt"/>
              </a:rPr>
              <a:t>Allow a mining algorithm to run in complexity that is potentially sub-linear to the size of the 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200" dirty="0">
                <a:latin typeface="+mn-lt"/>
              </a:rPr>
              <a:t>Key principle: Choose a </a:t>
            </a:r>
            <a:r>
              <a:rPr lang="en-US" altLang="en-US" sz="2200" dirty="0">
                <a:solidFill>
                  <a:schemeClr val="hlink"/>
                </a:solidFill>
                <a:latin typeface="+mn-lt"/>
              </a:rPr>
              <a:t>representative</a:t>
            </a:r>
            <a:r>
              <a:rPr lang="en-US" altLang="en-US" sz="2200" dirty="0">
                <a:latin typeface="+mn-lt"/>
              </a:rPr>
              <a:t> subset of the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200" dirty="0">
                <a:latin typeface="+mn-lt"/>
              </a:rPr>
              <a:t>Simple random sampling may have very poor performance in the presence of skew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200" dirty="0">
                <a:latin typeface="+mn-lt"/>
              </a:rPr>
              <a:t>Develop adaptive sampling methods, e.g., stratified sampling: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200" dirty="0">
                <a:latin typeface="+mn-lt"/>
              </a:rPr>
              <a:t>Note: Sampling may not reduce database I/</a:t>
            </a:r>
            <a:r>
              <a:rPr lang="en-US" altLang="en-US" sz="2200" dirty="0" err="1">
                <a:latin typeface="+mn-lt"/>
              </a:rPr>
              <a:t>Os</a:t>
            </a:r>
            <a:r>
              <a:rPr lang="en-US" altLang="en-US" sz="2200" dirty="0">
                <a:latin typeface="+mn-lt"/>
              </a:rPr>
              <a:t> (page at a time)</a:t>
            </a:r>
          </a:p>
        </p:txBody>
      </p:sp>
      <p:sp>
        <p:nvSpPr>
          <p:cNvPr id="47106" name="Rectangle 2061">
            <a:extLst>
              <a:ext uri="{FF2B5EF4-FFF2-40B4-BE49-F238E27FC236}">
                <a16:creationId xmlns:a16="http://schemas.microsoft.com/office/drawing/2014/main" id="{4CF90890-2EDE-45D4-8E34-0E202E59C4E6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4D6162-79A1-4EE5-9794-405DC5A076C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8658595-7A18-4C9B-A998-E98FBC6569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0500" y="457200"/>
            <a:ext cx="5307775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+mn-lt"/>
              </a:rPr>
              <a:t>Sampling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>
            <a:extLst>
              <a:ext uri="{FF2B5EF4-FFF2-40B4-BE49-F238E27FC236}">
                <a16:creationId xmlns:a16="http://schemas.microsoft.com/office/drawing/2014/main" id="{DB673C20-347B-4F6D-B1E9-2C80C622F8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493837"/>
            <a:ext cx="8229600" cy="4607714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b="1" dirty="0">
                <a:latin typeface="+mn-lt"/>
              </a:rPr>
              <a:t>Simple random sampling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>
                <a:latin typeface="+mn-lt"/>
              </a:rPr>
              <a:t>There is an equal probability of selecting any particular item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 dirty="0">
                <a:latin typeface="+mn-lt"/>
              </a:rPr>
              <a:t>Sampling without replacement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>
                <a:latin typeface="+mn-lt"/>
              </a:rPr>
              <a:t>Once an object is selected, it is removed from the population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 dirty="0">
                <a:latin typeface="+mn-lt"/>
              </a:rPr>
              <a:t>Sampling with replacement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>
                <a:latin typeface="+mn-lt"/>
              </a:rPr>
              <a:t>A selected object is not removed from the population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 dirty="0">
                <a:latin typeface="+mn-lt"/>
              </a:rPr>
              <a:t>Stratified sampling: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>
                <a:latin typeface="+mn-lt"/>
              </a:rPr>
              <a:t>Partition the data set, and draw samples from each partition (proportionally, i.e., approximately the same percentage of the data)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>
                <a:latin typeface="+mn-lt"/>
              </a:rPr>
              <a:t>Used in conjunction with skewed data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sz="2000" dirty="0">
              <a:latin typeface="+mn-lt"/>
            </a:endParaRPr>
          </a:p>
        </p:txBody>
      </p:sp>
      <p:sp>
        <p:nvSpPr>
          <p:cNvPr id="48130" name="Rectangle 2061">
            <a:extLst>
              <a:ext uri="{FF2B5EF4-FFF2-40B4-BE49-F238E27FC236}">
                <a16:creationId xmlns:a16="http://schemas.microsoft.com/office/drawing/2014/main" id="{86FF8E5A-7B38-4AB3-8203-B32A73108B75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CE89D-DDC2-4270-BD58-9C04DF12D1F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1EAC66AE-CB40-4BD0-B287-B6C57ACC62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878" y="559867"/>
            <a:ext cx="64008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+mn-lt"/>
              </a:rPr>
              <a:t>Types of Sampling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061">
            <a:extLst>
              <a:ext uri="{FF2B5EF4-FFF2-40B4-BE49-F238E27FC236}">
                <a16:creationId xmlns:a16="http://schemas.microsoft.com/office/drawing/2014/main" id="{41610B4F-C52D-44BC-B234-E8F862ACE386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3A1BA-47AA-4F64-9C47-8B247C12185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9155" name="Text Box 2">
            <a:extLst>
              <a:ext uri="{FF2B5EF4-FFF2-40B4-BE49-F238E27FC236}">
                <a16:creationId xmlns:a16="http://schemas.microsoft.com/office/drawing/2014/main" id="{45026E6F-9F3E-469F-BB16-89B5FCB57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630781"/>
            <a:ext cx="8388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Sampling: With or without Replacement</a:t>
            </a:r>
          </a:p>
        </p:txBody>
      </p:sp>
      <p:sp>
        <p:nvSpPr>
          <p:cNvPr id="49156" name="Text Box 3">
            <a:extLst>
              <a:ext uri="{FF2B5EF4-FFF2-40B4-BE49-F238E27FC236}">
                <a16:creationId xmlns:a16="http://schemas.microsoft.com/office/drawing/2014/main" id="{58CE63D3-3A29-4990-9094-61B9BC7F7081}"/>
              </a:ext>
            </a:extLst>
          </p:cNvPr>
          <p:cNvSpPr txBox="1">
            <a:spLocks noChangeArrowheads="1"/>
          </p:cNvSpPr>
          <p:nvPr/>
        </p:nvSpPr>
        <p:spPr bwMode="auto">
          <a:xfrm rot="-1013563">
            <a:off x="3733800" y="2819400"/>
            <a:ext cx="22050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SRSWOR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(simple random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sample without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replacement)</a:t>
            </a:r>
          </a:p>
        </p:txBody>
      </p:sp>
      <p:grpSp>
        <p:nvGrpSpPr>
          <p:cNvPr id="49157" name="Group 4">
            <a:extLst>
              <a:ext uri="{FF2B5EF4-FFF2-40B4-BE49-F238E27FC236}">
                <a16:creationId xmlns:a16="http://schemas.microsoft.com/office/drawing/2014/main" id="{F7E49505-AD3A-4E3C-8D3F-8042EED93A7C}"/>
              </a:ext>
            </a:extLst>
          </p:cNvPr>
          <p:cNvGrpSpPr>
            <a:grpSpLocks/>
          </p:cNvGrpSpPr>
          <p:nvPr/>
        </p:nvGrpSpPr>
        <p:grpSpPr bwMode="auto">
          <a:xfrm>
            <a:off x="5695950" y="1771650"/>
            <a:ext cx="2438400" cy="1676400"/>
            <a:chOff x="3588" y="1116"/>
            <a:chExt cx="1536" cy="1056"/>
          </a:xfrm>
        </p:grpSpPr>
        <p:sp>
          <p:nvSpPr>
            <p:cNvPr id="49178" name="AutoShape 5">
              <a:extLst>
                <a:ext uri="{FF2B5EF4-FFF2-40B4-BE49-F238E27FC236}">
                  <a16:creationId xmlns:a16="http://schemas.microsoft.com/office/drawing/2014/main" id="{68634191-5430-4D6E-8BEE-07FA9A713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1116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49179" name="Oval 6">
              <a:extLst>
                <a:ext uri="{FF2B5EF4-FFF2-40B4-BE49-F238E27FC236}">
                  <a16:creationId xmlns:a16="http://schemas.microsoft.com/office/drawing/2014/main" id="{86B6AA39-A135-47FA-B4EC-BE7FCDA93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" y="1788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49180" name="Oval 7">
              <a:extLst>
                <a:ext uri="{FF2B5EF4-FFF2-40B4-BE49-F238E27FC236}">
                  <a16:creationId xmlns:a16="http://schemas.microsoft.com/office/drawing/2014/main" id="{248F1B72-4F1D-4246-A93A-E5FB78D21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1632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49181" name="Oval 8">
              <a:extLst>
                <a:ext uri="{FF2B5EF4-FFF2-40B4-BE49-F238E27FC236}">
                  <a16:creationId xmlns:a16="http://schemas.microsoft.com/office/drawing/2014/main" id="{86C35922-ACC1-4F2A-BD44-BEA35D373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1668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49158" name="Text Box 9">
            <a:extLst>
              <a:ext uri="{FF2B5EF4-FFF2-40B4-BE49-F238E27FC236}">
                <a16:creationId xmlns:a16="http://schemas.microsoft.com/office/drawing/2014/main" id="{CAF9EBB6-6D07-4BA3-BF5F-9C2A0372DD4A}"/>
              </a:ext>
            </a:extLst>
          </p:cNvPr>
          <p:cNvSpPr txBox="1">
            <a:spLocks noChangeArrowheads="1"/>
          </p:cNvSpPr>
          <p:nvPr/>
        </p:nvSpPr>
        <p:spPr bwMode="auto">
          <a:xfrm rot="848056">
            <a:off x="3962400" y="5105400"/>
            <a:ext cx="1217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SRSWR</a:t>
            </a:r>
          </a:p>
        </p:txBody>
      </p:sp>
      <p:grpSp>
        <p:nvGrpSpPr>
          <p:cNvPr id="49159" name="Group 10">
            <a:extLst>
              <a:ext uri="{FF2B5EF4-FFF2-40B4-BE49-F238E27FC236}">
                <a16:creationId xmlns:a16="http://schemas.microsoft.com/office/drawing/2014/main" id="{A14A9C8F-8BB5-4EF9-A08C-183E95A03D1E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457700"/>
            <a:ext cx="2438400" cy="1676400"/>
            <a:chOff x="3636" y="2808"/>
            <a:chExt cx="1536" cy="1056"/>
          </a:xfrm>
        </p:grpSpPr>
        <p:sp>
          <p:nvSpPr>
            <p:cNvPr id="49174" name="AutoShape 11">
              <a:extLst>
                <a:ext uri="{FF2B5EF4-FFF2-40B4-BE49-F238E27FC236}">
                  <a16:creationId xmlns:a16="http://schemas.microsoft.com/office/drawing/2014/main" id="{2526C30C-B5DB-47BA-8642-0CC34217A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2808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49175" name="Oval 12">
              <a:extLst>
                <a:ext uri="{FF2B5EF4-FFF2-40B4-BE49-F238E27FC236}">
                  <a16:creationId xmlns:a16="http://schemas.microsoft.com/office/drawing/2014/main" id="{1334BE0A-DF2E-497B-A008-4C66A1244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372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49176" name="Oval 13">
              <a:extLst>
                <a:ext uri="{FF2B5EF4-FFF2-40B4-BE49-F238E27FC236}">
                  <a16:creationId xmlns:a16="http://schemas.microsoft.com/office/drawing/2014/main" id="{816CA696-E555-4367-90F1-2FFC4F42B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8" y="3480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49177" name="Oval 14">
              <a:extLst>
                <a:ext uri="{FF2B5EF4-FFF2-40B4-BE49-F238E27FC236}">
                  <a16:creationId xmlns:a16="http://schemas.microsoft.com/office/drawing/2014/main" id="{FB7AC45D-1C39-4D46-B5E8-7889D3FEB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288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9160" name="Group 15">
            <a:extLst>
              <a:ext uri="{FF2B5EF4-FFF2-40B4-BE49-F238E27FC236}">
                <a16:creationId xmlns:a16="http://schemas.microsoft.com/office/drawing/2014/main" id="{AEFBFEE3-9C7B-480B-8A28-B556ACBD1830}"/>
              </a:ext>
            </a:extLst>
          </p:cNvPr>
          <p:cNvGrpSpPr>
            <a:grpSpLocks/>
          </p:cNvGrpSpPr>
          <p:nvPr/>
        </p:nvGrpSpPr>
        <p:grpSpPr bwMode="auto">
          <a:xfrm>
            <a:off x="876300" y="1905000"/>
            <a:ext cx="2724150" cy="4556125"/>
            <a:chOff x="564" y="1284"/>
            <a:chExt cx="1716" cy="2870"/>
          </a:xfrm>
        </p:grpSpPr>
        <p:sp>
          <p:nvSpPr>
            <p:cNvPr id="49163" name="AutoShape 16">
              <a:extLst>
                <a:ext uri="{FF2B5EF4-FFF2-40B4-BE49-F238E27FC236}">
                  <a16:creationId xmlns:a16="http://schemas.microsoft.com/office/drawing/2014/main" id="{B8E7E11F-D527-4B1F-956E-CB8637E86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1284"/>
              <a:ext cx="1716" cy="2616"/>
            </a:xfrm>
            <a:prstGeom prst="can">
              <a:avLst>
                <a:gd name="adj" fmla="val 381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49164" name="Oval 17">
              <a:extLst>
                <a:ext uri="{FF2B5EF4-FFF2-40B4-BE49-F238E27FC236}">
                  <a16:creationId xmlns:a16="http://schemas.microsoft.com/office/drawing/2014/main" id="{D7D99205-4421-4138-9C7A-0543AB782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336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49165" name="Oval 18">
              <a:extLst>
                <a:ext uri="{FF2B5EF4-FFF2-40B4-BE49-F238E27FC236}">
                  <a16:creationId xmlns:a16="http://schemas.microsoft.com/office/drawing/2014/main" id="{6EE89FB2-FAF9-44A3-9643-296123DCA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" y="2916"/>
              <a:ext cx="540" cy="360"/>
            </a:xfrm>
            <a:prstGeom prst="ellipse">
              <a:avLst/>
            </a:prstGeom>
            <a:solidFill>
              <a:srgbClr val="006666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49166" name="Oval 19">
              <a:extLst>
                <a:ext uri="{FF2B5EF4-FFF2-40B4-BE49-F238E27FC236}">
                  <a16:creationId xmlns:a16="http://schemas.microsoft.com/office/drawing/2014/main" id="{1BC938D9-D693-43C5-87F8-540593159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3468"/>
              <a:ext cx="564" cy="396"/>
            </a:xfrm>
            <a:prstGeom prst="ellipse">
              <a:avLst/>
            </a:prstGeom>
            <a:solidFill>
              <a:srgbClr val="12132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49167" name="Oval 20">
              <a:extLst>
                <a:ext uri="{FF2B5EF4-FFF2-40B4-BE49-F238E27FC236}">
                  <a16:creationId xmlns:a16="http://schemas.microsoft.com/office/drawing/2014/main" id="{07CB956B-37F6-4F88-9322-68E3CDEE4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" y="3240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49168" name="Oval 21">
              <a:extLst>
                <a:ext uri="{FF2B5EF4-FFF2-40B4-BE49-F238E27FC236}">
                  <a16:creationId xmlns:a16="http://schemas.microsoft.com/office/drawing/2014/main" id="{884EE4A9-7503-4AD4-8715-E56AF2F8B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3084"/>
              <a:ext cx="468" cy="372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49169" name="Oval 22">
              <a:extLst>
                <a:ext uri="{FF2B5EF4-FFF2-40B4-BE49-F238E27FC236}">
                  <a16:creationId xmlns:a16="http://schemas.microsoft.com/office/drawing/2014/main" id="{3EBAD551-FF64-4369-A9B5-4505B0BD6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08"/>
              <a:ext cx="540" cy="36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49170" name="Oval 23">
              <a:extLst>
                <a:ext uri="{FF2B5EF4-FFF2-40B4-BE49-F238E27FC236}">
                  <a16:creationId xmlns:a16="http://schemas.microsoft.com/office/drawing/2014/main" id="{FF8AF2DD-F669-4EAC-ACAC-F6E7B97F9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2664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49171" name="Oval 24">
              <a:extLst>
                <a:ext uri="{FF2B5EF4-FFF2-40B4-BE49-F238E27FC236}">
                  <a16:creationId xmlns:a16="http://schemas.microsoft.com/office/drawing/2014/main" id="{CFAAA974-6E40-41C4-BBF7-2FDE8D85E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2556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49172" name="Oval 25">
              <a:extLst>
                <a:ext uri="{FF2B5EF4-FFF2-40B4-BE49-F238E27FC236}">
                  <a16:creationId xmlns:a16="http://schemas.microsoft.com/office/drawing/2014/main" id="{B7E33127-DA48-4CCB-B52C-F22B8CC8E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2424"/>
              <a:ext cx="540" cy="360"/>
            </a:xfrm>
            <a:prstGeom prst="ellipse">
              <a:avLst/>
            </a:prstGeom>
            <a:solidFill>
              <a:srgbClr val="423E7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49173" name="Text Box 26">
              <a:extLst>
                <a:ext uri="{FF2B5EF4-FFF2-40B4-BE49-F238E27FC236}">
                  <a16:creationId xmlns:a16="http://schemas.microsoft.com/office/drawing/2014/main" id="{8C4C3F9C-1833-4BBC-916B-B7ABF5140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3866"/>
              <a:ext cx="8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Raw Data</a:t>
              </a:r>
            </a:p>
          </p:txBody>
        </p:sp>
      </p:grpSp>
      <p:sp>
        <p:nvSpPr>
          <p:cNvPr id="49161" name="Line 27">
            <a:extLst>
              <a:ext uri="{FF2B5EF4-FFF2-40B4-BE49-F238E27FC236}">
                <a16:creationId xmlns:a16="http://schemas.microsoft.com/office/drawing/2014/main" id="{D788B9CE-FA06-41A3-9024-927FFA6EF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971800"/>
            <a:ext cx="165735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162" name="Line 28">
            <a:extLst>
              <a:ext uri="{FF2B5EF4-FFF2-40B4-BE49-F238E27FC236}">
                <a16:creationId xmlns:a16="http://schemas.microsoft.com/office/drawing/2014/main" id="{687E4480-C858-4547-8253-9A88E3783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4895850"/>
            <a:ext cx="17907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FF6066-5D2B-4B97-97B5-0EC9ACD7CC3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12/28/2023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6740DE-8293-487D-9531-1FF883CE06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8650" y="1935369"/>
            <a:ext cx="7886700" cy="188912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+mn-lt"/>
                <a:cs typeface="Times New Roman" panose="02020603050405020304" pitchFamily="18" charset="0"/>
              </a:rPr>
              <a:t>Review of Concepts</a:t>
            </a:r>
            <a:endParaRPr lang="en-US" sz="4000" b="1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149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89451"/>
              </p:ext>
            </p:extLst>
          </p:nvPr>
        </p:nvGraphicFramePr>
        <p:xfrm>
          <a:off x="1148443" y="2617342"/>
          <a:ext cx="6944133" cy="2178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7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6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50" dirty="0">
                          <a:effectLst/>
                        </a:rPr>
                        <a:t>Author(s), Title, Edition, Publishing House</a:t>
                      </a:r>
                      <a:endParaRPr lang="en-US" sz="18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50">
                          <a:effectLst/>
                        </a:rPr>
                        <a:t>T1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4572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</a:rPr>
                        <a:t>Tan P. N., Steinbach M &amp; Kumar V. “Introduction to Data Mining” Pearson Education</a:t>
                      </a:r>
                      <a:r>
                        <a:rPr lang="en-IN" sz="1200" kern="50" dirty="0">
                          <a:effectLst/>
                        </a:rPr>
                        <a:t> </a:t>
                      </a:r>
                      <a:endParaRPr lang="en-US" sz="18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50">
                          <a:effectLst/>
                        </a:rPr>
                        <a:t>T2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4572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 dirty="0">
                          <a:effectLst/>
                        </a:rPr>
                        <a:t>Data Mining: Concepts and Techniques, Third Edition  by  </a:t>
                      </a:r>
                      <a:r>
                        <a:rPr lang="en-IN" sz="1400" kern="50" dirty="0" err="1">
                          <a:effectLst/>
                        </a:rPr>
                        <a:t>Jiawei</a:t>
                      </a:r>
                      <a:r>
                        <a:rPr lang="en-IN" sz="1400" kern="50" dirty="0">
                          <a:effectLst/>
                        </a:rPr>
                        <a:t> Han, </a:t>
                      </a:r>
                      <a:r>
                        <a:rPr lang="en-IN" sz="1400" kern="50" dirty="0" err="1">
                          <a:effectLst/>
                        </a:rPr>
                        <a:t>Micheline</a:t>
                      </a:r>
                      <a:r>
                        <a:rPr lang="en-IN" sz="1400" kern="50" dirty="0">
                          <a:effectLst/>
                        </a:rPr>
                        <a:t> </a:t>
                      </a:r>
                      <a:r>
                        <a:rPr lang="en-IN" sz="1400" kern="50" dirty="0" err="1">
                          <a:effectLst/>
                        </a:rPr>
                        <a:t>Kamber</a:t>
                      </a:r>
                      <a:r>
                        <a:rPr lang="en-IN" sz="1400" kern="50" dirty="0">
                          <a:effectLst/>
                        </a:rPr>
                        <a:t> and Jian Pei Morgan Kaufmann Publishers</a:t>
                      </a:r>
                      <a:endParaRPr lang="en-US" sz="20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45720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Governance by John Ladley  Morgan Kaufmann 2012 </a:t>
                      </a: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45720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Exploratory Data Mining and Data Cleaning </a:t>
                      </a:r>
                      <a:r>
                        <a:rPr lang="en-US" sz="1400" kern="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Tamraparni</a:t>
                      </a:r>
                      <a:r>
                        <a:rPr lang="en-US" sz="14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Dasu</a:t>
                      </a:r>
                      <a:r>
                        <a:rPr lang="en-US" sz="1400" kern="5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Theodore Johnson, Wiley 2003</a:t>
                      </a: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057402686"/>
                  </a:ext>
                </a:extLst>
              </a:tr>
            </a:tbl>
          </a:graphicData>
        </a:graphic>
      </p:graphicFrame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734295" y="1700022"/>
            <a:ext cx="11516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WenQuanYi Micro Hei"/>
                <a:cs typeface="Times New Roman" panose="02020603050405020304" pitchFamily="18" charset="0"/>
              </a:rPr>
              <a:t>Text Books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A1D6AB2-FF85-4D16-8CF1-211A23D9F126}" type="datetime1">
              <a:rPr lang="en-US" smtClean="0"/>
              <a:t>12/28/2023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15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31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9075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5091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1" name="Rectangle 3"/>
          <p:cNvSpPr>
            <a:spLocks noGrp="1" noChangeArrowheads="1"/>
          </p:cNvSpPr>
          <p:nvPr>
            <p:ph idx="1"/>
          </p:nvPr>
        </p:nvSpPr>
        <p:spPr>
          <a:xfrm>
            <a:off x="885524" y="1684421"/>
            <a:ext cx="7648876" cy="433537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dirty="0">
                <a:latin typeface="+mn-lt"/>
              </a:rPr>
              <a:t>Classification </a:t>
            </a:r>
            <a:r>
              <a:rPr lang="en-US" altLang="en-US" sz="1500" dirty="0">
                <a:latin typeface="+mn-lt"/>
              </a:rPr>
              <a:t>[Predictive]</a:t>
            </a:r>
            <a:endParaRPr lang="en-US" altLang="en-US" dirty="0"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en-US" altLang="en-US" dirty="0">
                <a:latin typeface="+mn-lt"/>
              </a:rPr>
              <a:t>Clustering </a:t>
            </a:r>
            <a:r>
              <a:rPr lang="en-US" altLang="en-US" sz="1500" dirty="0">
                <a:latin typeface="+mn-lt"/>
              </a:rPr>
              <a:t>[Descriptive]</a:t>
            </a:r>
            <a:endParaRPr lang="en-US" altLang="en-US" dirty="0"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en-US" altLang="en-US" dirty="0">
                <a:latin typeface="+mn-lt"/>
              </a:rPr>
              <a:t>Association Rule Discovery </a:t>
            </a:r>
            <a:r>
              <a:rPr lang="en-US" altLang="en-US" sz="1500" dirty="0">
                <a:latin typeface="+mn-lt"/>
              </a:rPr>
              <a:t>[Descriptive]</a:t>
            </a:r>
            <a:endParaRPr lang="en-US" altLang="en-US" dirty="0"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en-US" altLang="en-US" dirty="0">
                <a:latin typeface="+mn-lt"/>
              </a:rPr>
              <a:t>Sequential Pattern Discovery </a:t>
            </a:r>
            <a:r>
              <a:rPr lang="en-US" altLang="en-US" sz="1500" dirty="0">
                <a:latin typeface="+mn-lt"/>
              </a:rPr>
              <a:t>[Descriptive]</a:t>
            </a:r>
            <a:endParaRPr lang="en-US" altLang="en-US" dirty="0"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en-US" altLang="en-US" dirty="0">
                <a:latin typeface="+mn-lt"/>
              </a:rPr>
              <a:t>Regression </a:t>
            </a:r>
            <a:r>
              <a:rPr lang="en-US" altLang="en-US" sz="1500" dirty="0">
                <a:latin typeface="+mn-lt"/>
              </a:rPr>
              <a:t>[Predictive]</a:t>
            </a:r>
            <a:endParaRPr lang="en-US" altLang="en-US" dirty="0"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en-US" altLang="en-US" dirty="0">
                <a:latin typeface="+mn-lt"/>
              </a:rPr>
              <a:t>Deviation Detection </a:t>
            </a:r>
            <a:r>
              <a:rPr lang="en-US" altLang="en-US" sz="1500" dirty="0">
                <a:latin typeface="+mn-lt"/>
              </a:rPr>
              <a:t>[Predictive]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6740DE-8293-487D-9531-1FF883CE06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8965" y="720618"/>
            <a:ext cx="4403036" cy="549275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b="1" dirty="0">
                <a:latin typeface="+mn-lt"/>
              </a:rPr>
              <a:t>Data Science Tasks...</a:t>
            </a:r>
          </a:p>
        </p:txBody>
      </p:sp>
    </p:spTree>
    <p:extLst>
      <p:ext uri="{BB962C8B-B14F-4D97-AF65-F5344CB8AC3E}">
        <p14:creationId xmlns:p14="http://schemas.microsoft.com/office/powerpoint/2010/main" val="104555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000" b="1" dirty="0">
                <a:latin typeface="+mn-lt"/>
              </a:rPr>
              <a:t>Data cleaning</a:t>
            </a:r>
          </a:p>
          <a:p>
            <a:pPr lvl="1" eaLnBrk="1" hangingPunct="1"/>
            <a:r>
              <a:rPr lang="en-US" altLang="en-US" sz="1800" dirty="0">
                <a:latin typeface="+mn-lt"/>
              </a:rPr>
              <a:t>Fill in missing values, smooth noisy data, identify or remove outliers, and resolve inconsistencies</a:t>
            </a:r>
          </a:p>
          <a:p>
            <a:pPr eaLnBrk="1" hangingPunct="1"/>
            <a:r>
              <a:rPr lang="en-US" altLang="en-US" sz="2000" b="1" dirty="0">
                <a:latin typeface="+mn-lt"/>
              </a:rPr>
              <a:t>Data integration</a:t>
            </a:r>
          </a:p>
          <a:p>
            <a:pPr lvl="1" eaLnBrk="1" hangingPunct="1"/>
            <a:r>
              <a:rPr lang="en-US" altLang="en-US" sz="1800" dirty="0">
                <a:latin typeface="+mn-lt"/>
              </a:rPr>
              <a:t>Integration of multiple databases, data cubes, or files</a:t>
            </a:r>
          </a:p>
          <a:p>
            <a:pPr eaLnBrk="1" hangingPunct="1"/>
            <a:r>
              <a:rPr lang="en-US" altLang="en-US" sz="2000" b="1" dirty="0">
                <a:latin typeface="+mn-lt"/>
              </a:rPr>
              <a:t>Data reduction</a:t>
            </a:r>
          </a:p>
          <a:p>
            <a:pPr lvl="1" eaLnBrk="1" hangingPunct="1"/>
            <a:r>
              <a:rPr lang="en-US" altLang="en-US" sz="1800" dirty="0">
                <a:latin typeface="+mn-lt"/>
              </a:rPr>
              <a:t>Dimensionality reduction</a:t>
            </a:r>
          </a:p>
          <a:p>
            <a:pPr lvl="1" eaLnBrk="1" hangingPunct="1"/>
            <a:r>
              <a:rPr lang="en-US" altLang="en-US" sz="1800" dirty="0">
                <a:latin typeface="+mn-lt"/>
              </a:rPr>
              <a:t>Numerosity reduction</a:t>
            </a:r>
          </a:p>
          <a:p>
            <a:pPr lvl="1" eaLnBrk="1" hangingPunct="1"/>
            <a:r>
              <a:rPr lang="en-US" altLang="en-US" sz="1800" dirty="0">
                <a:latin typeface="+mn-lt"/>
              </a:rPr>
              <a:t>Data compression</a:t>
            </a:r>
          </a:p>
          <a:p>
            <a:pPr eaLnBrk="1" hangingPunct="1"/>
            <a:r>
              <a:rPr lang="en-US" altLang="en-US" sz="2000" b="1" dirty="0">
                <a:latin typeface="+mn-lt"/>
              </a:rPr>
              <a:t>Data transformation and data discretization</a:t>
            </a:r>
          </a:p>
          <a:p>
            <a:pPr lvl="1" eaLnBrk="1" hangingPunct="1"/>
            <a:r>
              <a:rPr lang="en-US" altLang="en-US" sz="1800" dirty="0">
                <a:latin typeface="+mn-lt"/>
              </a:rPr>
              <a:t>Normalization </a:t>
            </a:r>
          </a:p>
          <a:p>
            <a:pPr lvl="1" eaLnBrk="1" hangingPunct="1"/>
            <a:r>
              <a:rPr lang="en-US" altLang="en-US" sz="1800" dirty="0">
                <a:latin typeface="+mn-lt"/>
              </a:rPr>
              <a:t>Concept hierarchy generation</a:t>
            </a:r>
          </a:p>
          <a:p>
            <a:pPr lvl="1" eaLnBrk="1" hangingPunct="1"/>
            <a:endParaRPr lang="en-US" altLang="en-US" sz="1800" dirty="0">
              <a:latin typeface="+mn-lt"/>
            </a:endParaRPr>
          </a:p>
          <a:p>
            <a:pPr marL="457200" lvl="1" indent="0" eaLnBrk="1" hangingPunct="1">
              <a:buNone/>
            </a:pPr>
            <a:r>
              <a:rPr lang="en-US" altLang="en-US" sz="1800" b="1" i="1" dirty="0">
                <a:latin typeface="+mn-lt"/>
              </a:rPr>
              <a:t>BTW, Why should we preprocess data?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A0B5B4-8BC5-462C-BFF2-64C2FDF37E3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12/28/2023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061"/>
          <p:cNvSpPr>
            <a:spLocks noGrp="1" noChangeArrowheads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F28A1D-A59A-434D-98CE-A1D8929C7AF9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059" y="624468"/>
            <a:ext cx="7886700" cy="5927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b="1" dirty="0">
                <a:latin typeface="+mn-lt"/>
              </a:rPr>
              <a:t>Major Tasks in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13001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31615" y="807522"/>
            <a:ext cx="7886700" cy="451259"/>
          </a:xfrm>
        </p:spPr>
        <p:txBody>
          <a:bodyPr>
            <a:normAutofit fontScale="90000"/>
          </a:bodyPr>
          <a:lstStyle/>
          <a:p>
            <a:r>
              <a:rPr lang="en-US" altLang="en-US" sz="3600" b="1" dirty="0">
                <a:cs typeface="Times New Roman" panose="02020603050405020304" pitchFamily="18" charset="0"/>
              </a:rPr>
              <a:t>Correlation Analysis (Nominal Data)</a:t>
            </a:r>
          </a:p>
        </p:txBody>
      </p:sp>
      <p:graphicFrame>
        <p:nvGraphicFramePr>
          <p:cNvPr id="2048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296215" y="1890062"/>
          <a:ext cx="3003716" cy="64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57400" imgH="444500" progId="Equation.3">
                  <p:embed/>
                </p:oleObj>
              </mc:Choice>
              <mc:Fallback>
                <p:oleObj name="Equation" r:id="rId3" imgW="2057400" imgH="444500" progId="Equation.3">
                  <p:embed/>
                  <p:pic>
                    <p:nvPicPr>
                      <p:cNvPr id="2048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215" y="1890062"/>
                        <a:ext cx="3003716" cy="648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" name="Rectangle 2061"/>
          <p:cNvSpPr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F61F6E-0C26-48CC-B960-A5386F0A4B0A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6707" y="1488957"/>
            <a:ext cx="8297696" cy="414980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l-G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(chi-square) test</a:t>
            </a:r>
            <a:endParaRPr lang="el-G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larger the </a:t>
            </a:r>
            <a:r>
              <a:rPr lang="el-G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(chi-square) value, the more likely the variables are related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cells that contribute the most to the </a:t>
            </a:r>
            <a:r>
              <a:rPr lang="el-G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are those whose actual count is very different from the expected count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does not imply causality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of hospitals and # of car-theft in a city are correlated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are causally linked to the third variable: population</a:t>
            </a:r>
          </a:p>
        </p:txBody>
      </p:sp>
    </p:spTree>
    <p:extLst>
      <p:ext uri="{BB962C8B-B14F-4D97-AF65-F5344CB8AC3E}">
        <p14:creationId xmlns:p14="http://schemas.microsoft.com/office/powerpoint/2010/main" val="54579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0767" y="612560"/>
            <a:ext cx="7886700" cy="638860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cs typeface="Times New Roman" panose="02020603050405020304" pitchFamily="18" charset="0"/>
              </a:rPr>
              <a:t>Correlation Analysis (Numeric Data)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3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2624446" y="2125673"/>
                <a:ext cx="5291447" cy="10687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ba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bar>
                              <m:bar>
                                <m:barPr>
                                  <m:pos m:val="top"/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bar>
                            </m:e>
                          </m:nary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2533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624446" y="2125673"/>
                <a:ext cx="5291447" cy="10687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0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06491" y="6341423"/>
            <a:ext cx="2133600" cy="17145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C1FEF-E7C9-4636-8212-3C5705F36D5D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8548" y="1447998"/>
            <a:ext cx="8028128" cy="44797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Correlation coefficient (also called </a:t>
            </a:r>
            <a:r>
              <a:rPr lang="en-US" altLang="en-US" sz="2000" dirty="0">
                <a:solidFill>
                  <a:schemeClr val="folHlink"/>
                </a:solidFill>
                <a:cs typeface="Times New Roman" panose="02020603050405020304" pitchFamily="18" charset="0"/>
              </a:rPr>
              <a:t>Pearson’s product moment coefficient</a:t>
            </a:r>
            <a:r>
              <a:rPr lang="en-US" altLang="en-US" sz="2000" dirty="0"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237744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where n is the number of tuples,       and      are the respective means of A and B, </a:t>
            </a:r>
            <a:r>
              <a:rPr lang="el-GR" altLang="en-US" sz="2000" dirty="0">
                <a:cs typeface="Times New Roman" panose="02020603050405020304" pitchFamily="18" charset="0"/>
              </a:rPr>
              <a:t>σ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A </a:t>
            </a:r>
            <a:r>
              <a:rPr lang="en-US" altLang="en-US" sz="2000" dirty="0">
                <a:cs typeface="Times New Roman" panose="02020603050405020304" pitchFamily="18" charset="0"/>
              </a:rPr>
              <a:t>and </a:t>
            </a:r>
            <a:r>
              <a:rPr lang="el-GR" altLang="en-US" sz="2000" dirty="0">
                <a:cs typeface="Times New Roman" panose="02020603050405020304" pitchFamily="18" charset="0"/>
              </a:rPr>
              <a:t>σ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B </a:t>
            </a:r>
            <a:r>
              <a:rPr lang="en-US" altLang="en-US" sz="2000" dirty="0">
                <a:cs typeface="Times New Roman" panose="02020603050405020304" pitchFamily="18" charset="0"/>
              </a:rPr>
              <a:t>are the respective standard deviation of A and B, and </a:t>
            </a:r>
            <a:r>
              <a:rPr lang="el-GR" altLang="en-US" sz="2000" dirty="0">
                <a:cs typeface="Times New Roman" panose="02020603050405020304" pitchFamily="18" charset="0"/>
              </a:rPr>
              <a:t>Σ</a:t>
            </a:r>
            <a:r>
              <a:rPr lang="en-US" altLang="en-US" sz="2000" dirty="0"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cs typeface="Times New Roman" panose="02020603050405020304" pitchFamily="18" charset="0"/>
              </a:rPr>
              <a:t>a</a:t>
            </a:r>
            <a:r>
              <a:rPr lang="en-US" altLang="en-US" sz="2000" baseline="-25000" dirty="0" err="1">
                <a:cs typeface="Times New Roman" panose="02020603050405020304" pitchFamily="18" charset="0"/>
              </a:rPr>
              <a:t>i</a:t>
            </a:r>
            <a:r>
              <a:rPr lang="en-US" altLang="en-US" sz="2000" dirty="0" err="1">
                <a:cs typeface="Times New Roman" panose="02020603050405020304" pitchFamily="18" charset="0"/>
              </a:rPr>
              <a:t>b</a:t>
            </a:r>
            <a:r>
              <a:rPr lang="en-US" altLang="en-US" sz="2000" baseline="-25000" dirty="0" err="1"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cs typeface="Times New Roman" panose="02020603050405020304" pitchFamily="18" charset="0"/>
              </a:rPr>
              <a:t>) is the sum of the AB cross-product.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If </a:t>
            </a:r>
            <a:r>
              <a:rPr lang="en-US" altLang="en-US" sz="2000" dirty="0" err="1">
                <a:cs typeface="Times New Roman" panose="02020603050405020304" pitchFamily="18" charset="0"/>
              </a:rPr>
              <a:t>r</a:t>
            </a:r>
            <a:r>
              <a:rPr lang="en-US" altLang="en-US" sz="2000" baseline="-25000" dirty="0" err="1">
                <a:cs typeface="Times New Roman" panose="02020603050405020304" pitchFamily="18" charset="0"/>
              </a:rPr>
              <a:t>A,B</a:t>
            </a:r>
            <a:r>
              <a:rPr lang="en-US" altLang="en-US" sz="2000" dirty="0">
                <a:cs typeface="Times New Roman" panose="02020603050405020304" pitchFamily="18" charset="0"/>
              </a:rPr>
              <a:t> &gt; 0, A and B are positively correlated (A’s values increase as B’s).  The higher, the stronger correlation.</a:t>
            </a:r>
          </a:p>
          <a:p>
            <a:pPr>
              <a:lnSpc>
                <a:spcPct val="100000"/>
              </a:lnSpc>
            </a:pPr>
            <a:r>
              <a:rPr lang="en-US" altLang="en-US" sz="2000" dirty="0" err="1">
                <a:cs typeface="Times New Roman" panose="02020603050405020304" pitchFamily="18" charset="0"/>
              </a:rPr>
              <a:t>r</a:t>
            </a:r>
            <a:r>
              <a:rPr lang="en-US" altLang="en-US" sz="2000" baseline="-25000" dirty="0" err="1">
                <a:cs typeface="Times New Roman" panose="02020603050405020304" pitchFamily="18" charset="0"/>
              </a:rPr>
              <a:t>A,B</a:t>
            </a:r>
            <a:r>
              <a:rPr lang="en-US" altLang="en-US" sz="2000" dirty="0">
                <a:cs typeface="Times New Roman" panose="02020603050405020304" pitchFamily="18" charset="0"/>
              </a:rPr>
              <a:t> = 0: independent;  </a:t>
            </a:r>
            <a:r>
              <a:rPr lang="en-US" altLang="en-US" sz="2000" dirty="0" err="1">
                <a:cs typeface="Times New Roman" panose="02020603050405020304" pitchFamily="18" charset="0"/>
              </a:rPr>
              <a:t>r</a:t>
            </a:r>
            <a:r>
              <a:rPr lang="en-US" altLang="en-US" sz="2000" baseline="-25000" dirty="0" err="1">
                <a:cs typeface="Times New Roman" panose="02020603050405020304" pitchFamily="18" charset="0"/>
              </a:rPr>
              <a:t>AB</a:t>
            </a:r>
            <a:r>
              <a:rPr lang="en-US" altLang="en-US" sz="2000" dirty="0">
                <a:cs typeface="Times New Roman" panose="02020603050405020304" pitchFamily="18" charset="0"/>
              </a:rPr>
              <a:t> &lt; 0: negatively correlated</a:t>
            </a:r>
          </a:p>
        </p:txBody>
      </p:sp>
      <p:graphicFrame>
        <p:nvGraphicFramePr>
          <p:cNvPr id="22534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203854" y="3433657"/>
          <a:ext cx="308758" cy="345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68" imgH="203024" progId="Equation.3">
                  <p:embed/>
                </p:oleObj>
              </mc:Choice>
              <mc:Fallback>
                <p:oleObj name="Equation" r:id="rId5" imgW="152268" imgH="203024" progId="Equation.3">
                  <p:embed/>
                  <p:pic>
                    <p:nvPicPr>
                      <p:cNvPr id="2253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854" y="3433657"/>
                        <a:ext cx="308758" cy="345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6"/>
          <p:cNvGraphicFramePr>
            <a:graphicFrameLocks noChangeAspect="1"/>
          </p:cNvGraphicFramePr>
          <p:nvPr/>
        </p:nvGraphicFramePr>
        <p:xfrm>
          <a:off x="5026985" y="3456010"/>
          <a:ext cx="221456" cy="29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268" imgH="203024" progId="Equation.3">
                  <p:embed/>
                </p:oleObj>
              </mc:Choice>
              <mc:Fallback>
                <p:oleObj name="Equation" r:id="rId7" imgW="152268" imgH="203024" progId="Equation.3">
                  <p:embed/>
                  <p:pic>
                    <p:nvPicPr>
                      <p:cNvPr id="2253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985" y="3456010"/>
                        <a:ext cx="221456" cy="294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768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90" y="2771239"/>
            <a:ext cx="1835944" cy="527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789" y="2208074"/>
            <a:ext cx="6378179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19894" y="740303"/>
            <a:ext cx="7886700" cy="577577"/>
          </a:xfrm>
        </p:spPr>
        <p:txBody>
          <a:bodyPr>
            <a:normAutofit fontScale="90000"/>
          </a:bodyPr>
          <a:lstStyle/>
          <a:p>
            <a:r>
              <a:rPr lang="en-US" altLang="en-US" sz="3600" b="1" dirty="0">
                <a:cs typeface="Times New Roman" panose="02020603050405020304" pitchFamily="18" charset="0"/>
              </a:rPr>
              <a:t>Covariance (Numeric Data)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392689" y="1504155"/>
            <a:ext cx="7886700" cy="480164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1800" dirty="0">
                <a:cs typeface="Times New Roman" panose="02020603050405020304" pitchFamily="18" charset="0"/>
              </a:rPr>
              <a:t>Covariance is similar to correlation</a:t>
            </a:r>
          </a:p>
          <a:p>
            <a:pPr>
              <a:lnSpc>
                <a:spcPct val="110000"/>
              </a:lnSpc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 marL="329184" lvl="1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where n is the number of tuples,      and      are the respective mean or </a:t>
            </a:r>
            <a:r>
              <a:rPr lang="en-US" altLang="en-US" b="1" dirty="0">
                <a:cs typeface="Times New Roman" panose="02020603050405020304" pitchFamily="18" charset="0"/>
              </a:rPr>
              <a:t>expected values</a:t>
            </a:r>
            <a:r>
              <a:rPr lang="en-US" altLang="en-US" dirty="0">
                <a:cs typeface="Times New Roman" panose="02020603050405020304" pitchFamily="18" charset="0"/>
              </a:rPr>
              <a:t> of A and B, </a:t>
            </a:r>
            <a:r>
              <a:rPr lang="el-GR" altLang="en-US" dirty="0">
                <a:cs typeface="Times New Roman" panose="02020603050405020304" pitchFamily="18" charset="0"/>
              </a:rPr>
              <a:t>σ</a:t>
            </a:r>
            <a:r>
              <a:rPr lang="en-US" altLang="en-US" baseline="-25000" dirty="0">
                <a:cs typeface="Times New Roman" panose="02020603050405020304" pitchFamily="18" charset="0"/>
              </a:rPr>
              <a:t>A </a:t>
            </a:r>
            <a:r>
              <a:rPr lang="en-US" altLang="en-US" dirty="0">
                <a:cs typeface="Times New Roman" panose="02020603050405020304" pitchFamily="18" charset="0"/>
              </a:rPr>
              <a:t>and </a:t>
            </a:r>
            <a:r>
              <a:rPr lang="el-GR" altLang="en-US" dirty="0">
                <a:cs typeface="Times New Roman" panose="02020603050405020304" pitchFamily="18" charset="0"/>
              </a:rPr>
              <a:t>σ</a:t>
            </a:r>
            <a:r>
              <a:rPr lang="en-US" altLang="en-US" baseline="-25000" dirty="0">
                <a:cs typeface="Times New Roman" panose="02020603050405020304" pitchFamily="18" charset="0"/>
              </a:rPr>
              <a:t>B </a:t>
            </a:r>
            <a:r>
              <a:rPr lang="en-US" altLang="en-US" dirty="0">
                <a:cs typeface="Times New Roman" panose="02020603050405020304" pitchFamily="18" charset="0"/>
              </a:rPr>
              <a:t>are the respective standard deviation of A and B</a:t>
            </a:r>
          </a:p>
          <a:p>
            <a:pPr>
              <a:lnSpc>
                <a:spcPct val="110000"/>
              </a:lnSpc>
            </a:pPr>
            <a:r>
              <a:rPr lang="en-US" altLang="en-US" sz="1800" b="1" dirty="0">
                <a:cs typeface="Times New Roman" panose="02020603050405020304" pitchFamily="18" charset="0"/>
              </a:rPr>
              <a:t>Positive covariance</a:t>
            </a:r>
            <a:r>
              <a:rPr lang="en-US" altLang="en-US" sz="1800" dirty="0">
                <a:cs typeface="Times New Roman" panose="02020603050405020304" pitchFamily="18" charset="0"/>
              </a:rPr>
              <a:t>: If </a:t>
            </a:r>
            <a:r>
              <a:rPr lang="en-US" altLang="en-US" sz="1800" dirty="0" err="1">
                <a:cs typeface="Times New Roman" panose="02020603050405020304" pitchFamily="18" charset="0"/>
              </a:rPr>
              <a:t>Cov</a:t>
            </a:r>
            <a:r>
              <a:rPr lang="en-US" altLang="en-US" sz="1800" baseline="-25000" dirty="0" err="1">
                <a:cs typeface="Times New Roman" panose="02020603050405020304" pitchFamily="18" charset="0"/>
              </a:rPr>
              <a:t>A,B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Times New Roman" panose="02020603050405020304" pitchFamily="18" charset="0"/>
              </a:rPr>
              <a:t>&gt; 0, then A and B both tend to be larger than their expected values</a:t>
            </a:r>
          </a:p>
          <a:p>
            <a:pPr>
              <a:lnSpc>
                <a:spcPct val="110000"/>
              </a:lnSpc>
            </a:pPr>
            <a:r>
              <a:rPr lang="en-US" altLang="en-US" sz="1800" b="1" dirty="0">
                <a:cs typeface="Times New Roman" panose="02020603050405020304" pitchFamily="18" charset="0"/>
              </a:rPr>
              <a:t>Negative covariance</a:t>
            </a:r>
            <a:r>
              <a:rPr lang="en-US" altLang="en-US" sz="1800" dirty="0">
                <a:cs typeface="Times New Roman" panose="02020603050405020304" pitchFamily="18" charset="0"/>
              </a:rPr>
              <a:t>: If </a:t>
            </a:r>
            <a:r>
              <a:rPr lang="en-US" altLang="en-US" sz="1800" dirty="0" err="1">
                <a:cs typeface="Times New Roman" panose="02020603050405020304" pitchFamily="18" charset="0"/>
              </a:rPr>
              <a:t>Cov</a:t>
            </a:r>
            <a:r>
              <a:rPr lang="en-US" altLang="en-US" sz="1800" baseline="-25000" dirty="0" err="1">
                <a:cs typeface="Times New Roman" panose="02020603050405020304" pitchFamily="18" charset="0"/>
              </a:rPr>
              <a:t>A,B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Times New Roman" panose="02020603050405020304" pitchFamily="18" charset="0"/>
              </a:rPr>
              <a:t>&lt; 0 then if A is larger than its expected value, B is likely to be smaller than its expected value</a:t>
            </a:r>
          </a:p>
          <a:p>
            <a:pPr>
              <a:lnSpc>
                <a:spcPct val="80000"/>
              </a:lnSpc>
            </a:pPr>
            <a:r>
              <a:rPr lang="en-US" altLang="en-US" sz="1800" b="1" dirty="0">
                <a:cs typeface="Times New Roman" panose="02020603050405020304" pitchFamily="18" charset="0"/>
              </a:rPr>
              <a:t>Independence</a:t>
            </a:r>
            <a:r>
              <a:rPr lang="en-US" altLang="en-US" sz="1800" dirty="0">
                <a:cs typeface="Times New Roman" panose="02020603050405020304" pitchFamily="18" charset="0"/>
              </a:rPr>
              <a:t>: </a:t>
            </a:r>
            <a:r>
              <a:rPr lang="en-US" altLang="en-US" sz="1800" dirty="0" err="1">
                <a:cs typeface="Times New Roman" panose="02020603050405020304" pitchFamily="18" charset="0"/>
              </a:rPr>
              <a:t>Cov</a:t>
            </a:r>
            <a:r>
              <a:rPr lang="en-US" altLang="en-US" sz="1800" baseline="-25000" dirty="0" err="1">
                <a:cs typeface="Times New Roman" panose="02020603050405020304" pitchFamily="18" charset="0"/>
              </a:rPr>
              <a:t>A,B</a:t>
            </a:r>
            <a:r>
              <a:rPr lang="en-US" altLang="en-US" sz="1800" dirty="0">
                <a:cs typeface="Times New Roman" panose="02020603050405020304" pitchFamily="18" charset="0"/>
              </a:rPr>
              <a:t> = 0</a:t>
            </a:r>
          </a:p>
        </p:txBody>
      </p:sp>
      <p:sp>
        <p:nvSpPr>
          <p:cNvPr id="25604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5581434"/>
            <a:ext cx="2133600" cy="2738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5B38A1-6F51-48B0-84B2-869D0F62699A}" type="slidenum">
              <a:rPr kumimoji="0" lang="en-US" altLang="en-US" sz="788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788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graphicFrame>
        <p:nvGraphicFramePr>
          <p:cNvPr id="25607" name="Object 13"/>
          <p:cNvGraphicFramePr>
            <a:graphicFrameLocks noChangeAspect="1"/>
          </p:cNvGraphicFramePr>
          <p:nvPr/>
        </p:nvGraphicFramePr>
        <p:xfrm>
          <a:off x="3851499" y="3542030"/>
          <a:ext cx="191691" cy="254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68" imgH="203024" progId="Equation.3">
                  <p:embed/>
                </p:oleObj>
              </mc:Choice>
              <mc:Fallback>
                <p:oleObj name="Equation" r:id="rId5" imgW="152268" imgH="203024" progId="Equation.3">
                  <p:embed/>
                  <p:pic>
                    <p:nvPicPr>
                      <p:cNvPr id="2560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499" y="3542030"/>
                        <a:ext cx="191691" cy="254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14"/>
          <p:cNvGraphicFramePr>
            <a:graphicFrameLocks noChangeAspect="1"/>
          </p:cNvGraphicFramePr>
          <p:nvPr/>
        </p:nvGraphicFramePr>
        <p:xfrm>
          <a:off x="4521966" y="3522008"/>
          <a:ext cx="221456" cy="294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268" imgH="203024" progId="Equation.3">
                  <p:embed/>
                </p:oleObj>
              </mc:Choice>
              <mc:Fallback>
                <p:oleObj name="Equation" r:id="rId7" imgW="152268" imgH="203024" progId="Equation.3">
                  <p:embed/>
                  <p:pic>
                    <p:nvPicPr>
                      <p:cNvPr id="2560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966" y="3522008"/>
                        <a:ext cx="221456" cy="294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Box 2"/>
          <p:cNvSpPr txBox="1">
            <a:spLocks noChangeArrowheads="1"/>
          </p:cNvSpPr>
          <p:nvPr/>
        </p:nvSpPr>
        <p:spPr bwMode="auto">
          <a:xfrm>
            <a:off x="1958689" y="2884349"/>
            <a:ext cx="19799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Correlation coefficient:</a:t>
            </a:r>
          </a:p>
        </p:txBody>
      </p:sp>
    </p:spTree>
    <p:extLst>
      <p:ext uri="{BB962C8B-B14F-4D97-AF65-F5344CB8AC3E}">
        <p14:creationId xmlns:p14="http://schemas.microsoft.com/office/powerpoint/2010/main" val="102012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>
            <a:extLst>
              <a:ext uri="{FF2B5EF4-FFF2-40B4-BE49-F238E27FC236}">
                <a16:creationId xmlns:a16="http://schemas.microsoft.com/office/drawing/2014/main" id="{C551651F-D5A4-4996-B2E9-5C2F5EC032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870" y="611421"/>
            <a:ext cx="7886700" cy="57126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Normalization</a:t>
            </a:r>
          </a:p>
        </p:txBody>
      </p:sp>
      <p:graphicFrame>
        <p:nvGraphicFramePr>
          <p:cNvPr id="56325" name="Object 4">
            <a:extLst>
              <a:ext uri="{FF2B5EF4-FFF2-40B4-BE49-F238E27FC236}">
                <a16:creationId xmlns:a16="http://schemas.microsoft.com/office/drawing/2014/main" id="{60297994-1983-45C1-8CE5-7DC9C7184986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179857" y="3011782"/>
          <a:ext cx="2222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22500" imgH="419100" progId="Equation.3">
                  <p:embed/>
                </p:oleObj>
              </mc:Choice>
              <mc:Fallback>
                <p:oleObj name="Equation" r:id="rId3" imgW="2222500" imgH="419100" progId="Equation.3">
                  <p:embed/>
                  <p:pic>
                    <p:nvPicPr>
                      <p:cNvPr id="56325" name="Object 4">
                        <a:extLst>
                          <a:ext uri="{FF2B5EF4-FFF2-40B4-BE49-F238E27FC236}">
                            <a16:creationId xmlns:a16="http://schemas.microsoft.com/office/drawing/2014/main" id="{60297994-1983-45C1-8CE5-7DC9C71849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57" y="3011782"/>
                        <a:ext cx="2222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2" name="Rectangle 2061">
            <a:extLst>
              <a:ext uri="{FF2B5EF4-FFF2-40B4-BE49-F238E27FC236}">
                <a16:creationId xmlns:a16="http://schemas.microsoft.com/office/drawing/2014/main" id="{08891D05-CA04-4650-925E-A96D79E35B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28253F-34A4-496C-9556-CEEF5CD6697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3CE3F205-F949-4EC5-824E-A6A68BF637C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4963" y="1371600"/>
            <a:ext cx="83058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dirty="0"/>
              <a:t>Min-max normalization</a:t>
            </a:r>
            <a:r>
              <a:rPr lang="en-US" altLang="en-US" sz="2000" dirty="0"/>
              <a:t>: to [</a:t>
            </a:r>
            <a:r>
              <a:rPr lang="en-US" altLang="en-US" sz="2000" dirty="0" err="1"/>
              <a:t>new_min</a:t>
            </a:r>
            <a:r>
              <a:rPr lang="en-US" altLang="en-US" sz="2000" baseline="-25000" dirty="0" err="1"/>
              <a:t>A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new_max</a:t>
            </a:r>
            <a:r>
              <a:rPr lang="en-US" altLang="en-US" sz="2000" baseline="-25000" dirty="0" err="1"/>
              <a:t>A</a:t>
            </a:r>
            <a:r>
              <a:rPr lang="en-US" altLang="en-US" sz="2000" dirty="0"/>
              <a:t>]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000" dirty="0"/>
          </a:p>
          <a:p>
            <a:pPr lvl="1" eaLnBrk="1" hangingPunct="1">
              <a:lnSpc>
                <a:spcPct val="120000"/>
              </a:lnSpc>
            </a:pPr>
            <a:endParaRPr lang="en-US" altLang="en-US" sz="2000" dirty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Ex.  Let income range $12,000 to $98,000 normalized to [0.0, 1.0].  Then </a:t>
            </a:r>
            <a:r>
              <a:rPr lang="en-US" altLang="en-US" sz="2000"/>
              <a:t>$73,600 </a:t>
            </a:r>
            <a:r>
              <a:rPr lang="en-US" altLang="en-US" sz="2000" dirty="0"/>
              <a:t>is mapped to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/>
              <a:t>Z-score normalization</a:t>
            </a:r>
            <a:r>
              <a:rPr lang="en-US" altLang="en-US" sz="2000" dirty="0"/>
              <a:t> (</a:t>
            </a:r>
            <a:r>
              <a:rPr lang="el-GR" altLang="en-US" sz="2000" dirty="0"/>
              <a:t>μ</a:t>
            </a:r>
            <a:r>
              <a:rPr lang="en-US" altLang="en-US" sz="2000" dirty="0"/>
              <a:t>: mean, </a:t>
            </a:r>
            <a:r>
              <a:rPr lang="el-GR" altLang="en-US" sz="2000" dirty="0"/>
              <a:t>σ</a:t>
            </a:r>
            <a:r>
              <a:rPr lang="en-US" altLang="en-US" sz="2000" dirty="0"/>
              <a:t>: standard deviation):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 dirty="0"/>
          </a:p>
          <a:p>
            <a:pPr lvl="1" eaLnBrk="1" hangingPunct="1">
              <a:lnSpc>
                <a:spcPct val="120000"/>
              </a:lnSpc>
            </a:pPr>
            <a:endParaRPr lang="en-US" altLang="en-US" sz="2000" dirty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Ex. Let </a:t>
            </a:r>
            <a:r>
              <a:rPr lang="el-GR" altLang="en-US" sz="2000" dirty="0"/>
              <a:t>μ</a:t>
            </a:r>
            <a:r>
              <a:rPr lang="en-US" altLang="en-US" sz="2000" dirty="0"/>
              <a:t> = 54,000, </a:t>
            </a:r>
            <a:r>
              <a:rPr lang="el-GR" altLang="en-US" sz="2000" dirty="0"/>
              <a:t>σ</a:t>
            </a:r>
            <a:r>
              <a:rPr lang="en-US" altLang="en-US" sz="2000" dirty="0"/>
              <a:t> = 16,000.  Then</a:t>
            </a:r>
            <a:endParaRPr lang="el-GR" altLang="en-US" sz="2000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/>
              <a:t>Normalization by decimal scaling</a:t>
            </a:r>
          </a:p>
        </p:txBody>
      </p:sp>
      <p:graphicFrame>
        <p:nvGraphicFramePr>
          <p:cNvPr id="56331" name="Object 10">
            <a:extLst>
              <a:ext uri="{FF2B5EF4-FFF2-40B4-BE49-F238E27FC236}">
                <a16:creationId xmlns:a16="http://schemas.microsoft.com/office/drawing/2014/main" id="{18ADE3AA-EA0A-4572-9106-3AA005DBDD8F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741512" y="4648260"/>
          <a:ext cx="19526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98600" imgH="419100" progId="Equation.3">
                  <p:embed/>
                </p:oleObj>
              </mc:Choice>
              <mc:Fallback>
                <p:oleObj name="Equation" r:id="rId5" imgW="1498600" imgH="419100" progId="Equation.3">
                  <p:embed/>
                  <p:pic>
                    <p:nvPicPr>
                      <p:cNvPr id="56331" name="Object 10">
                        <a:extLst>
                          <a:ext uri="{FF2B5EF4-FFF2-40B4-BE49-F238E27FC236}">
                            <a16:creationId xmlns:a16="http://schemas.microsoft.com/office/drawing/2014/main" id="{18ADE3AA-EA0A-4572-9106-3AA005DBDD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512" y="4648260"/>
                        <a:ext cx="19526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5">
            <a:extLst>
              <a:ext uri="{FF2B5EF4-FFF2-40B4-BE49-F238E27FC236}">
                <a16:creationId xmlns:a16="http://schemas.microsoft.com/office/drawing/2014/main" id="{FD730C0D-E7C5-4E75-AF08-A8BFF97F30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828800"/>
          <a:ext cx="5943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340100" imgH="393700" progId="Equation.3">
                  <p:embed/>
                </p:oleObj>
              </mc:Choice>
              <mc:Fallback>
                <p:oleObj name="Equation" r:id="rId7" imgW="3340100" imgH="393700" progId="Equation.3">
                  <p:embed/>
                  <p:pic>
                    <p:nvPicPr>
                      <p:cNvPr id="56326" name="Object 5">
                        <a:extLst>
                          <a:ext uri="{FF2B5EF4-FFF2-40B4-BE49-F238E27FC236}">
                            <a16:creationId xmlns:a16="http://schemas.microsoft.com/office/drawing/2014/main" id="{FD730C0D-E7C5-4E75-AF08-A8BFF97F30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28800"/>
                        <a:ext cx="59436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6">
            <a:extLst>
              <a:ext uri="{FF2B5EF4-FFF2-40B4-BE49-F238E27FC236}">
                <a16:creationId xmlns:a16="http://schemas.microsoft.com/office/drawing/2014/main" id="{A5CE3298-4079-4FA5-8F43-84517FF19A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886200"/>
          <a:ext cx="1447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34725" imgH="393529" progId="Equation.3">
                  <p:embed/>
                </p:oleObj>
              </mc:Choice>
              <mc:Fallback>
                <p:oleObj name="Equation" r:id="rId9" imgW="634725" imgH="393529" progId="Equation.3">
                  <p:embed/>
                  <p:pic>
                    <p:nvPicPr>
                      <p:cNvPr id="56327" name="Object 6">
                        <a:extLst>
                          <a:ext uri="{FF2B5EF4-FFF2-40B4-BE49-F238E27FC236}">
                            <a16:creationId xmlns:a16="http://schemas.microsoft.com/office/drawing/2014/main" id="{A5CE3298-4079-4FA5-8F43-84517FF19A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86200"/>
                        <a:ext cx="14478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7">
            <a:extLst>
              <a:ext uri="{FF2B5EF4-FFF2-40B4-BE49-F238E27FC236}">
                <a16:creationId xmlns:a16="http://schemas.microsoft.com/office/drawing/2014/main" id="{33477F5C-85BD-4290-BCA4-EDE3D17398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486400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95085" imgH="393529" progId="Equation.3">
                  <p:embed/>
                </p:oleObj>
              </mc:Choice>
              <mc:Fallback>
                <p:oleObj name="Equation" r:id="rId11" imgW="495085" imgH="393529" progId="Equation.3">
                  <p:embed/>
                  <p:pic>
                    <p:nvPicPr>
                      <p:cNvPr id="56328" name="Object 7">
                        <a:extLst>
                          <a:ext uri="{FF2B5EF4-FFF2-40B4-BE49-F238E27FC236}">
                            <a16:creationId xmlns:a16="http://schemas.microsoft.com/office/drawing/2014/main" id="{33477F5C-85BD-4290-BCA4-EDE3D17398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86400"/>
                        <a:ext cx="10668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8">
            <a:extLst>
              <a:ext uri="{FF2B5EF4-FFF2-40B4-BE49-F238E27FC236}">
                <a16:creationId xmlns:a16="http://schemas.microsoft.com/office/drawing/2014/main" id="{69AB9DFD-EAD3-4D80-B83E-BFAF7DD9BA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4151" imgH="215619" progId="Equation.3">
                  <p:embed/>
                </p:oleObj>
              </mc:Choice>
              <mc:Fallback>
                <p:oleObj name="Equation" r:id="rId13" imgW="114151" imgH="215619" progId="Equation.3">
                  <p:embed/>
                  <p:pic>
                    <p:nvPicPr>
                      <p:cNvPr id="56329" name="Object 8">
                        <a:extLst>
                          <a:ext uri="{FF2B5EF4-FFF2-40B4-BE49-F238E27FC236}">
                            <a16:creationId xmlns:a16="http://schemas.microsoft.com/office/drawing/2014/main" id="{69AB9DFD-EAD3-4D80-B83E-BFAF7DD9B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Text Box 9">
            <a:extLst>
              <a:ext uri="{FF2B5EF4-FFF2-40B4-BE49-F238E27FC236}">
                <a16:creationId xmlns:a16="http://schemas.microsoft.com/office/drawing/2014/main" id="{13748684-F7B5-4AE5-BF6D-6402994F8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638800"/>
            <a:ext cx="612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is the smallest integer such that Max(|</a:t>
            </a:r>
            <a:r>
              <a:rPr kumimoji="0" lang="el-G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ν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’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|) &lt; 1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5797</TotalTime>
  <Words>2096</Words>
  <Application>Microsoft Office PowerPoint</Application>
  <PresentationFormat>On-screen Show (4:3)</PresentationFormat>
  <Paragraphs>363</Paragraphs>
  <Slides>31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2_Office Theme</vt:lpstr>
      <vt:lpstr>Equation</vt:lpstr>
      <vt:lpstr>S1-23 DSECLZG532 Introduction to Data Science Webinar-2</vt:lpstr>
      <vt:lpstr>PowerPoint Presentation</vt:lpstr>
      <vt:lpstr>Review of Concepts</vt:lpstr>
      <vt:lpstr>Data Science Tasks...</vt:lpstr>
      <vt:lpstr>Major Tasks in Data Preprocessing</vt:lpstr>
      <vt:lpstr>Correlation Analysis (Nominal Data)</vt:lpstr>
      <vt:lpstr>Correlation Analysis (Numeric Data)</vt:lpstr>
      <vt:lpstr>Covariance (Numeric Data)</vt:lpstr>
      <vt:lpstr>Normalization</vt:lpstr>
      <vt:lpstr>Simple Discretization: Binning</vt:lpstr>
      <vt:lpstr>Binning Methods for Data Smoothing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Statistical Descriptions of Data</vt:lpstr>
      <vt:lpstr>PowerPoint Presentation</vt:lpstr>
      <vt:lpstr>Data Reduction Strategies</vt:lpstr>
      <vt:lpstr>Data Reduction : Dimensionality Reduction</vt:lpstr>
      <vt:lpstr>Curse of Dimensionality</vt:lpstr>
      <vt:lpstr>Principal Component Analysis (PCA)</vt:lpstr>
      <vt:lpstr>Principal Component Analysis (Steps)</vt:lpstr>
      <vt:lpstr>Attribute Subset Selection</vt:lpstr>
      <vt:lpstr>Heuristic Search in Attribute Selection</vt:lpstr>
      <vt:lpstr>Data Reduction: Numerosity Reduction</vt:lpstr>
      <vt:lpstr>Sampling</vt:lpstr>
      <vt:lpstr>Types of Sampling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T V Rao</dc:creator>
  <cp:lastModifiedBy>T V Rao</cp:lastModifiedBy>
  <cp:revision>178</cp:revision>
  <cp:lastPrinted>2020-04-24T15:32:34Z</cp:lastPrinted>
  <dcterms:created xsi:type="dcterms:W3CDTF">2016-08-27T05:22:31Z</dcterms:created>
  <dcterms:modified xsi:type="dcterms:W3CDTF">2023-12-28T17:03:13Z</dcterms:modified>
</cp:coreProperties>
</file>