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" name="Rectangle 42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304800" y="6223635"/>
            <a:ext cx="457200" cy="457200"/>
          </a:xfrm>
          <a:prstGeom prst="rect">
            <a:avLst/>
          </a:prstGeom>
          <a:noFill/>
        </p:spPr>
        <p:txBody>
          <a:bodyPr/>
          <a:lstStyle/>
          <a:p>
            <a:pPr algn="r"/>
            <a:fld id="{5438A143-01C0-4777-97BD-A9AFF8C6C789}" type="slidenum">
              <a:rPr lang="en-US" sz="1000" smtClean="0">
                <a:latin typeface="Arial Black" panose="020B0A04020102020204" pitchFamily="34" charset="0"/>
                <a:ea typeface="MS PGothic" panose="020B0600070205080204" pitchFamily="-12" charset="-128"/>
              </a:rPr>
            </a:fld>
            <a:endParaRPr lang="en-US" sz="1000" dirty="0" smtClean="0">
              <a:solidFill>
                <a:prstClr val="black"/>
              </a:solidFill>
              <a:latin typeface="Arial Black" panose="020B0A04020102020204" pitchFamily="34" charset="0"/>
              <a:ea typeface="MS PGothic" panose="020B0600070205080204" pitchFamily="-12" charset="-128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5642180" y="1012007"/>
            <a:ext cx="905256" cy="9235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6635350" y="4921358"/>
            <a:ext cx="905256" cy="91334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3676220" y="3004548"/>
            <a:ext cx="914400" cy="90814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 cstate="screen"/>
          <a:srcRect b="-7"/>
          <a:stretch>
            <a:fillRect/>
          </a:stretch>
        </p:blipFill>
        <p:spPr>
          <a:xfrm>
            <a:off x="5648291" y="2009939"/>
            <a:ext cx="895749" cy="9030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6629732" y="2988621"/>
            <a:ext cx="916493" cy="9086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654689" y="3973397"/>
            <a:ext cx="901993" cy="90335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4" name="Rectangle 43"/>
          <p:cNvSpPr/>
          <p:nvPr/>
        </p:nvSpPr>
        <p:spPr>
          <a:xfrm>
            <a:off x="6547437" y="1929442"/>
            <a:ext cx="2269551" cy="502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10565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200" b="1" kern="0" dirty="0" smtClean="0">
                <a:solidFill>
                  <a:srgbClr val="C00000"/>
                </a:solidFill>
                <a:latin typeface="Calibri" panose="020F0502020204030204"/>
                <a:ea typeface="MS PGothic" panose="020B0600070205080204" pitchFamily="-12" charset="-128"/>
                <a:sym typeface="+mn-ea"/>
              </a:rPr>
              <a:t>Business solution proposition</a:t>
            </a:r>
            <a:endParaRPr lang="en-US" sz="1200" b="1" kern="0" dirty="0">
              <a:solidFill>
                <a:srgbClr val="C00000"/>
              </a:solidFill>
              <a:latin typeface="Calibri" panose="020F0502020204030204"/>
              <a:ea typeface="MS PGothic" panose="020B0600070205080204" pitchFamily="-12" charset="-128"/>
            </a:endParaRPr>
          </a:p>
          <a:p>
            <a:pPr defTabSz="710565">
              <a:lnSpc>
                <a:spcPct val="90000"/>
              </a:lnSpc>
              <a:spcAft>
                <a:spcPct val="35000"/>
              </a:spcAft>
              <a:defRPr/>
            </a:pPr>
            <a:endParaRPr lang="en-US" sz="1200" b="1" kern="0" dirty="0">
              <a:solidFill>
                <a:srgbClr val="C00000"/>
              </a:solidFill>
              <a:latin typeface="Calibri" panose="020F0502020204030204"/>
              <a:ea typeface="MS PGothic" panose="020B0600070205080204" pitchFamily="-12" charset="-128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5642561" y="299026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5642561" y="3966573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4656723" y="2004423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47437" y="2155212"/>
            <a:ext cx="2371724" cy="23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lvl="1" indent="-117475" defTabSz="710565">
              <a:lnSpc>
                <a:spcPct val="90000"/>
              </a:lnSpc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IN" altLang="en-US" sz="1050" kern="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  <a:ea typeface="MS PGothic" panose="020B0600070205080204" pitchFamily="-12" charset="-128"/>
              </a:rPr>
              <a:t>add points</a:t>
            </a:r>
            <a:endParaRPr lang="en-IN" altLang="en-US" sz="1050" kern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MS PGothic" panose="020B0600070205080204" pitchFamily="-12" charset="-128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556961" y="2166348"/>
            <a:ext cx="2377440" cy="0"/>
          </a:xfrm>
          <a:custGeom>
            <a:avLst/>
            <a:gdLst>
              <a:gd name="connsiteX0" fmla="*/ 0 w 2228850"/>
              <a:gd name="connsiteY0" fmla="*/ 0 h 0"/>
              <a:gd name="connsiteX1" fmla="*/ 2228850 w 2228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8850">
                <a:moveTo>
                  <a:pt x="0" y="0"/>
                </a:moveTo>
                <a:lnTo>
                  <a:pt x="2228850" y="0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79140" y="5202831"/>
            <a:ext cx="2472691" cy="23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lvl="1" indent="-117475" defTabSz="710565">
              <a:lnSpc>
                <a:spcPct val="90000"/>
              </a:lnSpc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IN" altLang="en-US" sz="1050" kern="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  <a:ea typeface="MS PGothic" panose="020B0600070205080204" pitchFamily="-12" charset="-128"/>
              </a:rPr>
              <a:t>add points</a:t>
            </a:r>
            <a:endParaRPr lang="en-IN" altLang="en-US" sz="1050" kern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MS PGothic" panose="020B0600070205080204" pitchFamily="-12" charset="-128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4072841" y="5176248"/>
            <a:ext cx="2560320" cy="0"/>
          </a:xfrm>
          <a:custGeom>
            <a:avLst/>
            <a:gdLst>
              <a:gd name="connsiteX0" fmla="*/ 0 w 2228850"/>
              <a:gd name="connsiteY0" fmla="*/ 0 h 0"/>
              <a:gd name="connsiteX1" fmla="*/ 2228850 w 2228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8850">
                <a:moveTo>
                  <a:pt x="0" y="0"/>
                </a:moveTo>
                <a:lnTo>
                  <a:pt x="2228850" y="0"/>
                </a:lnTo>
              </a:path>
            </a:pathLst>
          </a:cu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014855" y="1949450"/>
            <a:ext cx="1661160" cy="257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10565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altLang="en-US" sz="1200" b="1" kern="0" dirty="0">
                <a:solidFill>
                  <a:srgbClr val="C00000"/>
                </a:solidFill>
                <a:latin typeface="Calibri" panose="020F0502020204030204"/>
                <a:ea typeface="MS PGothic" panose="020B0600070205080204" pitchFamily="-12" charset="-128"/>
              </a:rPr>
              <a:t>Business Problem</a:t>
            </a:r>
            <a:endParaRPr lang="en-IN" altLang="en-US" sz="1200" b="1" kern="0" dirty="0">
              <a:solidFill>
                <a:srgbClr val="C00000"/>
              </a:solidFill>
              <a:latin typeface="Calibri" panose="020F0502020204030204"/>
              <a:ea typeface="MS PGothic" panose="020B0600070205080204" pitchFamily="-12" charset="-12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014680" y="2202456"/>
            <a:ext cx="2228468" cy="23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lvl="1" indent="-117475" defTabSz="710565">
              <a:lnSpc>
                <a:spcPct val="90000"/>
              </a:lnSpc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IN" altLang="en-US" sz="1050" kern="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  <a:ea typeface="MS PGothic" panose="020B0600070205080204" pitchFamily="-12" charset="-128"/>
              </a:rPr>
              <a:t>add points</a:t>
            </a:r>
            <a:endParaRPr lang="en-IN" altLang="en-US" sz="1050" kern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MS PGothic" panose="020B0600070205080204" pitchFamily="-12" charset="-128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219270" y="3929692"/>
            <a:ext cx="2269551" cy="257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10565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altLang="en-US" sz="1200" b="1" kern="0" dirty="0">
                <a:solidFill>
                  <a:srgbClr val="C00000"/>
                </a:solidFill>
                <a:latin typeface="Calibri" panose="020F0502020204030204"/>
                <a:ea typeface="MS PGothic" panose="020B0600070205080204" pitchFamily="-12" charset="-128"/>
              </a:rPr>
              <a:t>Poc Success Criteria</a:t>
            </a:r>
            <a:endParaRPr lang="en-IN" altLang="en-US" sz="1200" b="1" kern="0" dirty="0">
              <a:solidFill>
                <a:srgbClr val="C00000"/>
              </a:solidFill>
              <a:latin typeface="Calibri" panose="020F0502020204030204"/>
              <a:ea typeface="MS PGothic" panose="020B0600070205080204" pitchFamily="-12" charset="-128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19270" y="4155462"/>
            <a:ext cx="2447925" cy="23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lvl="1" indent="-117475" defTabSz="710565">
              <a:lnSpc>
                <a:spcPct val="90000"/>
              </a:lnSpc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IN" altLang="en-US" sz="1050" kern="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  <a:ea typeface="MS PGothic" panose="020B0600070205080204" pitchFamily="-12" charset="-128"/>
              </a:rPr>
              <a:t>add points</a:t>
            </a:r>
            <a:endParaRPr lang="en-US" sz="1050" kern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MS PGothic" panose="020B0600070205080204" pitchFamily="-12" charset="-128"/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2176223" y="4166598"/>
            <a:ext cx="2468880" cy="0"/>
          </a:xfrm>
          <a:custGeom>
            <a:avLst/>
            <a:gdLst>
              <a:gd name="connsiteX0" fmla="*/ 0 w 2228850"/>
              <a:gd name="connsiteY0" fmla="*/ 0 h 0"/>
              <a:gd name="connsiteX1" fmla="*/ 2228850 w 2228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8850">
                <a:moveTo>
                  <a:pt x="0" y="0"/>
                </a:moveTo>
                <a:lnTo>
                  <a:pt x="2228850" y="0"/>
                </a:lnTo>
              </a:path>
            </a:pathLst>
          </a:cu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04635" y="3922072"/>
            <a:ext cx="1688526" cy="257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10565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200" b="1" kern="0" dirty="0">
                <a:solidFill>
                  <a:srgbClr val="C00000"/>
                </a:solidFill>
                <a:latin typeface="Calibri" panose="020F0502020204030204"/>
                <a:ea typeface="MS PGothic" panose="020B0600070205080204" pitchFamily="-12" charset="-128"/>
                <a:sym typeface="+mn-ea"/>
              </a:rPr>
              <a:t>Idea to Implementation</a:t>
            </a:r>
            <a:endParaRPr lang="en-US" sz="1200" b="1" kern="0" dirty="0">
              <a:solidFill>
                <a:srgbClr val="C00000"/>
              </a:solidFill>
              <a:latin typeface="Calibri" panose="020F0502020204030204"/>
              <a:ea typeface="MS PGothic" panose="020B0600070205080204" pitchFamily="-12" charset="-128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004635" y="4175655"/>
            <a:ext cx="2667001" cy="23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lvl="1" indent="-117475" defTabSz="710565">
              <a:lnSpc>
                <a:spcPct val="90000"/>
              </a:lnSpc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IN" altLang="en-US" sz="1050" kern="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  <a:ea typeface="MS PGothic" panose="020B0600070205080204" pitchFamily="-12" charset="-128"/>
              </a:rPr>
              <a:t>add points</a:t>
            </a:r>
            <a:endParaRPr lang="en-IN" altLang="en-US" sz="1050" kern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MS PGothic" panose="020B0600070205080204" pitchFamily="-12" charset="-12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85692" y="957892"/>
            <a:ext cx="2370989" cy="257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10565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altLang="en-US" sz="1200" b="1" kern="0" dirty="0">
                <a:solidFill>
                  <a:srgbClr val="C00000"/>
                </a:solidFill>
                <a:latin typeface="Calibri" panose="020F0502020204030204"/>
                <a:ea typeface="MS PGothic" panose="020B0600070205080204" pitchFamily="-12" charset="-128"/>
              </a:rPr>
              <a:t>Technonology Stack</a:t>
            </a:r>
            <a:endParaRPr lang="en-IN" altLang="en-US" sz="1200" b="1" kern="0" dirty="0">
              <a:solidFill>
                <a:srgbClr val="C00000"/>
              </a:solidFill>
              <a:latin typeface="Calibri" panose="020F0502020204030204"/>
              <a:ea typeface="MS PGothic" panose="020B0600070205080204" pitchFamily="-12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85693" y="1221762"/>
            <a:ext cx="2464374" cy="23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lvl="1" indent="-117475" defTabSz="710565">
              <a:lnSpc>
                <a:spcPct val="90000"/>
              </a:lnSpc>
              <a:spcAft>
                <a:spcPct val="15000"/>
              </a:spcAft>
              <a:buFont typeface="Wingdings" panose="05000000000000000000" pitchFamily="2" charset="2"/>
              <a:buChar char="§"/>
              <a:defRPr/>
            </a:pPr>
            <a:r>
              <a:rPr lang="en-IN" altLang="en-US" sz="1050" kern="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  <a:ea typeface="MS PGothic" panose="020B0600070205080204" pitchFamily="-12" charset="-128"/>
              </a:rPr>
              <a:t>add points</a:t>
            </a:r>
            <a:endParaRPr lang="en-IN" altLang="en-US" sz="1050" kern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MS PGothic" panose="020B0600070205080204" pitchFamily="-12" charset="-128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3078431" y="1204323"/>
            <a:ext cx="2560320" cy="0"/>
          </a:xfrm>
          <a:custGeom>
            <a:avLst/>
            <a:gdLst>
              <a:gd name="connsiteX0" fmla="*/ 0 w 2228850"/>
              <a:gd name="connsiteY0" fmla="*/ 0 h 0"/>
              <a:gd name="connsiteX1" fmla="*/ 2228850 w 2228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8850">
                <a:moveTo>
                  <a:pt x="0" y="0"/>
                </a:moveTo>
                <a:lnTo>
                  <a:pt x="2228850" y="0"/>
                </a:lnTo>
              </a:path>
            </a:pathLst>
          </a:cu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76" name="Rectangle 75"/>
          <p:cNvSpPr>
            <a:spLocks noChangeAspect="1"/>
          </p:cNvSpPr>
          <p:nvPr/>
        </p:nvSpPr>
        <p:spPr bwMode="auto">
          <a:xfrm>
            <a:off x="7622237" y="2990260"/>
            <a:ext cx="914400" cy="91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77" name="Rectangle 76"/>
          <p:cNvSpPr>
            <a:spLocks noChangeAspect="1"/>
          </p:cNvSpPr>
          <p:nvPr/>
        </p:nvSpPr>
        <p:spPr bwMode="auto">
          <a:xfrm>
            <a:off x="6630778" y="1011772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78" name="Rectangle 77"/>
          <p:cNvSpPr>
            <a:spLocks noChangeAspect="1"/>
          </p:cNvSpPr>
          <p:nvPr/>
        </p:nvSpPr>
        <p:spPr bwMode="auto">
          <a:xfrm>
            <a:off x="4651961" y="2990260"/>
            <a:ext cx="9144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7022924" y="3906375"/>
            <a:ext cx="2569464" cy="256032"/>
          </a:xfrm>
          <a:custGeom>
            <a:avLst/>
            <a:gdLst>
              <a:gd name="connsiteX0" fmla="*/ 0 w 1920240"/>
              <a:gd name="connsiteY0" fmla="*/ 0 h 256032"/>
              <a:gd name="connsiteX1" fmla="*/ 0 w 1920240"/>
              <a:gd name="connsiteY1" fmla="*/ 256032 h 256032"/>
              <a:gd name="connsiteX2" fmla="*/ 1920240 w 1920240"/>
              <a:gd name="connsiteY2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240" h="256032">
                <a:moveTo>
                  <a:pt x="0" y="0"/>
                </a:moveTo>
                <a:lnTo>
                  <a:pt x="0" y="256032"/>
                </a:lnTo>
                <a:lnTo>
                  <a:pt x="1920240" y="256032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80" name="Freeform 79"/>
          <p:cNvSpPr/>
          <p:nvPr/>
        </p:nvSpPr>
        <p:spPr>
          <a:xfrm flipH="1" flipV="1">
            <a:off x="1917954" y="2196447"/>
            <a:ext cx="2288618" cy="795528"/>
          </a:xfrm>
          <a:custGeom>
            <a:avLst/>
            <a:gdLst>
              <a:gd name="connsiteX0" fmla="*/ 0 w 1920240"/>
              <a:gd name="connsiteY0" fmla="*/ 0 h 256032"/>
              <a:gd name="connsiteX1" fmla="*/ 0 w 1920240"/>
              <a:gd name="connsiteY1" fmla="*/ 256032 h 256032"/>
              <a:gd name="connsiteX2" fmla="*/ 1920240 w 1920240"/>
              <a:gd name="connsiteY2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240" h="256032">
                <a:moveTo>
                  <a:pt x="0" y="0"/>
                </a:moveTo>
                <a:lnTo>
                  <a:pt x="0" y="256032"/>
                </a:lnTo>
                <a:lnTo>
                  <a:pt x="1920240" y="256032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81" name="Rectangle 80"/>
          <p:cNvSpPr>
            <a:spLocks noChangeAspect="1"/>
          </p:cNvSpPr>
          <p:nvPr/>
        </p:nvSpPr>
        <p:spPr bwMode="auto">
          <a:xfrm>
            <a:off x="7622237" y="1011772"/>
            <a:ext cx="914400" cy="91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82" name="Rectangle 81"/>
          <p:cNvSpPr>
            <a:spLocks noChangeAspect="1"/>
          </p:cNvSpPr>
          <p:nvPr/>
        </p:nvSpPr>
        <p:spPr bwMode="auto">
          <a:xfrm>
            <a:off x="8600645" y="299026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83" name="Rectangle 82"/>
          <p:cNvSpPr>
            <a:spLocks noChangeAspect="1"/>
          </p:cNvSpPr>
          <p:nvPr/>
        </p:nvSpPr>
        <p:spPr bwMode="auto">
          <a:xfrm>
            <a:off x="8600645" y="1011772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84" name="Rectangle 83"/>
          <p:cNvSpPr>
            <a:spLocks noChangeAspect="1"/>
          </p:cNvSpPr>
          <p:nvPr/>
        </p:nvSpPr>
        <p:spPr bwMode="auto">
          <a:xfrm>
            <a:off x="7622237" y="4918692"/>
            <a:ext cx="914400" cy="91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85" name="Rectangle 84"/>
          <p:cNvSpPr>
            <a:spLocks noChangeAspect="1"/>
          </p:cNvSpPr>
          <p:nvPr/>
        </p:nvSpPr>
        <p:spPr bwMode="auto">
          <a:xfrm>
            <a:off x="8600645" y="4918692"/>
            <a:ext cx="9144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86" name="Rectangle 85"/>
          <p:cNvSpPr>
            <a:spLocks noChangeAspect="1"/>
          </p:cNvSpPr>
          <p:nvPr/>
        </p:nvSpPr>
        <p:spPr bwMode="auto">
          <a:xfrm>
            <a:off x="1715927" y="1035267"/>
            <a:ext cx="9144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87" name="Rectangle 86"/>
          <p:cNvSpPr>
            <a:spLocks noChangeAspect="1"/>
          </p:cNvSpPr>
          <p:nvPr/>
        </p:nvSpPr>
        <p:spPr bwMode="auto">
          <a:xfrm>
            <a:off x="2686310" y="3010955"/>
            <a:ext cx="914400" cy="91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88" name="Rectangle 87"/>
          <p:cNvSpPr>
            <a:spLocks noChangeAspect="1"/>
          </p:cNvSpPr>
          <p:nvPr/>
        </p:nvSpPr>
        <p:spPr bwMode="auto">
          <a:xfrm>
            <a:off x="1715927" y="3010955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89" name="Rectangle 88"/>
          <p:cNvSpPr>
            <a:spLocks noChangeAspect="1"/>
          </p:cNvSpPr>
          <p:nvPr/>
        </p:nvSpPr>
        <p:spPr bwMode="auto">
          <a:xfrm>
            <a:off x="2686310" y="4923730"/>
            <a:ext cx="914400" cy="91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90" name="Rectangle 89"/>
          <p:cNvSpPr>
            <a:spLocks noChangeAspect="1"/>
          </p:cNvSpPr>
          <p:nvPr/>
        </p:nvSpPr>
        <p:spPr bwMode="auto">
          <a:xfrm>
            <a:off x="1715927" y="4923730"/>
            <a:ext cx="9144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91" name="Rectangle 90"/>
          <p:cNvSpPr>
            <a:spLocks noChangeAspect="1"/>
          </p:cNvSpPr>
          <p:nvPr/>
        </p:nvSpPr>
        <p:spPr bwMode="auto">
          <a:xfrm>
            <a:off x="9601900" y="2990260"/>
            <a:ext cx="765109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92" name="Rectangle 91"/>
          <p:cNvSpPr>
            <a:spLocks noChangeAspect="1"/>
          </p:cNvSpPr>
          <p:nvPr/>
        </p:nvSpPr>
        <p:spPr bwMode="auto">
          <a:xfrm>
            <a:off x="9601900" y="1011772"/>
            <a:ext cx="765109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93" name="Rectangle 92"/>
          <p:cNvSpPr>
            <a:spLocks noChangeAspect="1"/>
          </p:cNvSpPr>
          <p:nvPr/>
        </p:nvSpPr>
        <p:spPr bwMode="auto">
          <a:xfrm>
            <a:off x="9601900" y="4918692"/>
            <a:ext cx="765109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94" name="Rectangle 93"/>
          <p:cNvSpPr>
            <a:spLocks noChangeAspect="1"/>
          </p:cNvSpPr>
          <p:nvPr/>
        </p:nvSpPr>
        <p:spPr bwMode="auto">
          <a:xfrm>
            <a:off x="269240" y="2802935"/>
            <a:ext cx="429208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95" name="Rectangle 94"/>
          <p:cNvSpPr>
            <a:spLocks noChangeAspect="1"/>
          </p:cNvSpPr>
          <p:nvPr/>
        </p:nvSpPr>
        <p:spPr bwMode="auto">
          <a:xfrm>
            <a:off x="269240" y="824447"/>
            <a:ext cx="429208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96" name="Rectangle 95"/>
          <p:cNvSpPr>
            <a:spLocks noChangeAspect="1"/>
          </p:cNvSpPr>
          <p:nvPr/>
        </p:nvSpPr>
        <p:spPr bwMode="auto">
          <a:xfrm>
            <a:off x="269240" y="4731367"/>
            <a:ext cx="429208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-12" charset="-128"/>
              <a:cs typeface="MS PGothic" panose="020B0600070205080204" pitchFamily="-12" charset="-128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178935" y="4876800"/>
            <a:ext cx="2475865" cy="257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710565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200" b="1" kern="0" dirty="0" smtClean="0">
                <a:solidFill>
                  <a:srgbClr val="C00000"/>
                </a:solidFill>
                <a:latin typeface="Calibri" panose="020F0502020204030204"/>
                <a:ea typeface="MS PGothic" panose="020B0600070205080204" pitchFamily="-12" charset="-128"/>
                <a:sym typeface="+mn-ea"/>
              </a:rPr>
              <a:t>Business </a:t>
            </a:r>
            <a:r>
              <a:rPr lang="en-IN" altLang="en-US" sz="1200" b="1" kern="0" dirty="0" smtClean="0">
                <a:solidFill>
                  <a:srgbClr val="C00000"/>
                </a:solidFill>
                <a:latin typeface="Calibri" panose="020F0502020204030204"/>
                <a:ea typeface="MS PGothic" panose="020B0600070205080204" pitchFamily="-12" charset="-128"/>
                <a:sym typeface="+mn-ea"/>
              </a:rPr>
              <a:t>S</a:t>
            </a:r>
            <a:r>
              <a:rPr lang="en-US" sz="1200" b="1" kern="0" dirty="0" smtClean="0">
                <a:solidFill>
                  <a:srgbClr val="C00000"/>
                </a:solidFill>
                <a:latin typeface="Calibri" panose="020F0502020204030204"/>
                <a:ea typeface="MS PGothic" panose="020B0600070205080204" pitchFamily="-12" charset="-128"/>
                <a:sym typeface="+mn-ea"/>
              </a:rPr>
              <a:t>olution </a:t>
            </a:r>
            <a:r>
              <a:rPr lang="en-IN" altLang="en-US" sz="1200" b="1" kern="0" dirty="0" smtClean="0">
                <a:solidFill>
                  <a:srgbClr val="C00000"/>
                </a:solidFill>
                <a:latin typeface="Calibri" panose="020F0502020204030204"/>
                <a:ea typeface="MS PGothic" panose="020B0600070205080204" pitchFamily="-12" charset="-128"/>
                <a:sym typeface="+mn-ea"/>
              </a:rPr>
              <a:t>P</a:t>
            </a:r>
            <a:r>
              <a:rPr lang="en-US" sz="1200" b="1" kern="0" dirty="0" smtClean="0">
                <a:solidFill>
                  <a:srgbClr val="C00000"/>
                </a:solidFill>
                <a:latin typeface="Calibri" panose="020F0502020204030204"/>
                <a:ea typeface="MS PGothic" panose="020B0600070205080204" pitchFamily="-12" charset="-128"/>
                <a:sym typeface="+mn-ea"/>
              </a:rPr>
              <a:t>roposition</a:t>
            </a:r>
            <a:endParaRPr lang="en-US" sz="1200" b="1" kern="0" dirty="0" smtClean="0">
              <a:solidFill>
                <a:srgbClr val="C00000"/>
              </a:solidFill>
              <a:latin typeface="Calibri" panose="020F0502020204030204"/>
              <a:ea typeface="MS PGothic" panose="020B0600070205080204" pitchFamily="-12" charset="-128"/>
              <a:sym typeface="+mn-e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853170" y="6356350"/>
            <a:ext cx="2743200" cy="365125"/>
          </a:xfrm>
        </p:spPr>
        <p:txBody>
          <a:bodyPr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570"/>
            <a:ext cx="10515600" cy="559435"/>
          </a:xfrm>
        </p:spPr>
        <p:txBody>
          <a:bodyPr>
            <a:normAutofit/>
          </a:bodyPr>
          <a:p>
            <a:r>
              <a:rPr lang="en-IN" altLang="en-US" sz="2000" dirty="0" smtClean="0"/>
              <a:t>ADD TITLE</a:t>
            </a:r>
            <a:endParaRPr lang="en-IN" altLang="en-US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WPS Presentation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Arial Black</vt:lpstr>
      <vt:lpstr>MS PGothic</vt:lpstr>
      <vt:lpstr>Calibri</vt:lpstr>
      <vt:lpstr>Segoe Print</vt:lpstr>
      <vt:lpstr>Office Theme</vt:lpstr>
      <vt:lpstr>Big Data Analytics Adoption – What our clients are looking for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BALAJI</dc:creator>
  <cp:lastModifiedBy>BALAJI</cp:lastModifiedBy>
  <cp:revision>2</cp:revision>
  <dcterms:created xsi:type="dcterms:W3CDTF">2018-07-15T16:52:26Z</dcterms:created>
  <dcterms:modified xsi:type="dcterms:W3CDTF">2018-07-15T17:00:28Z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1033-10.2.0.6080</vt:lpwstr>
  </property>
</Properties>
</file>