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0465C9-FE0B-47FB-B8F5-049E822537DE}">
  <a:tblStyle styleId="{D50465C9-FE0B-47FB-B8F5-049E822537D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/>
          <p:nvPr>
            <p:ph idx="2" type="sldImg"/>
          </p:nvPr>
        </p:nvSpPr>
        <p:spPr>
          <a:xfrm>
            <a:off x="38124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latin typeface="Arial"/>
                <a:ea typeface="Arial"/>
                <a:cs typeface="Arial"/>
                <a:sym typeface="Arial"/>
              </a:rPr>
              <a:t>símbolo de sistema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60" y="1229760"/>
            <a:ext cx="852012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2"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3" type="body"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4" type="body"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11760" y="122976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2" type="body"/>
          </p:nvPr>
        </p:nvSpPr>
        <p:spPr>
          <a:xfrm>
            <a:off x="3192480" y="122976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3" type="body"/>
          </p:nvPr>
        </p:nvSpPr>
        <p:spPr>
          <a:xfrm>
            <a:off x="6073200" y="122976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4" type="body"/>
          </p:nvPr>
        </p:nvSpPr>
        <p:spPr>
          <a:xfrm>
            <a:off x="311760" y="297360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5" type="body"/>
          </p:nvPr>
        </p:nvSpPr>
        <p:spPr>
          <a:xfrm>
            <a:off x="3192480" y="297360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6" type="body"/>
          </p:nvPr>
        </p:nvSpPr>
        <p:spPr>
          <a:xfrm>
            <a:off x="6073200" y="297360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2" type="body"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idx="1" type="subTitle"/>
          </p:nvPr>
        </p:nvSpPr>
        <p:spPr>
          <a:xfrm>
            <a:off x="311760" y="410040"/>
            <a:ext cx="8520120" cy="281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3" type="body"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" type="body"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2"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3" type="body"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2"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3" type="body"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" type="body"/>
          </p:nvPr>
        </p:nvSpPr>
        <p:spPr>
          <a:xfrm>
            <a:off x="311760" y="1229760"/>
            <a:ext cx="852012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2" type="body"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"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2"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3" type="body"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idx="4" type="body"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6"/>
          <p:cNvSpPr txBox="1"/>
          <p:nvPr>
            <p:ph idx="1" type="body"/>
          </p:nvPr>
        </p:nvSpPr>
        <p:spPr>
          <a:xfrm>
            <a:off x="311760" y="122976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2" type="body"/>
          </p:nvPr>
        </p:nvSpPr>
        <p:spPr>
          <a:xfrm>
            <a:off x="3192480" y="122976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6"/>
          <p:cNvSpPr txBox="1"/>
          <p:nvPr>
            <p:ph idx="3" type="body"/>
          </p:nvPr>
        </p:nvSpPr>
        <p:spPr>
          <a:xfrm>
            <a:off x="6073200" y="122976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4" type="body"/>
          </p:nvPr>
        </p:nvSpPr>
        <p:spPr>
          <a:xfrm>
            <a:off x="311760" y="297360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6"/>
          <p:cNvSpPr txBox="1"/>
          <p:nvPr>
            <p:ph idx="5" type="body"/>
          </p:nvPr>
        </p:nvSpPr>
        <p:spPr>
          <a:xfrm>
            <a:off x="3192480" y="297360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6"/>
          <p:cNvSpPr txBox="1"/>
          <p:nvPr>
            <p:ph idx="6" type="body"/>
          </p:nvPr>
        </p:nvSpPr>
        <p:spPr>
          <a:xfrm>
            <a:off x="6073200" y="2973600"/>
            <a:ext cx="274320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311760" y="410040"/>
            <a:ext cx="8520120" cy="2816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2" type="body"/>
          </p:nvPr>
        </p:nvSpPr>
        <p:spPr>
          <a:xfrm>
            <a:off x="4677840" y="1229760"/>
            <a:ext cx="415764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3" type="body"/>
          </p:nvPr>
        </p:nvSpPr>
        <p:spPr>
          <a:xfrm>
            <a:off x="311760" y="2973600"/>
            <a:ext cx="415764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311760" y="1229760"/>
            <a:ext cx="415764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3" type="body"/>
          </p:nvPr>
        </p:nvSpPr>
        <p:spPr>
          <a:xfrm>
            <a:off x="4677840" y="2973600"/>
            <a:ext cx="415764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60" y="1229760"/>
            <a:ext cx="415764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4677840" y="1229760"/>
            <a:ext cx="415764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3" type="body"/>
          </p:nvPr>
        </p:nvSpPr>
        <p:spPr>
          <a:xfrm>
            <a:off x="311760" y="2973600"/>
            <a:ext cx="8520120" cy="159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A399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6098760" y="0"/>
            <a:ext cx="3045240" cy="2030400"/>
            <a:chOff x="6098760" y="0"/>
            <a:chExt cx="3045240" cy="2030400"/>
          </a:xfrm>
        </p:grpSpPr>
        <p:sp>
          <p:nvSpPr>
            <p:cNvPr id="11" name="Google Shape;11;p1"/>
            <p:cNvSpPr/>
            <p:nvPr/>
          </p:nvSpPr>
          <p:spPr>
            <a:xfrm>
              <a:off x="8128800" y="0"/>
              <a:ext cx="1014840" cy="1014840"/>
            </a:xfrm>
            <a:prstGeom prst="rect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 flipH="1">
              <a:off x="7112160" y="0"/>
              <a:ext cx="1014840" cy="1014840"/>
            </a:xfrm>
            <a:prstGeom prst="rtTriangle">
              <a:avLst/>
            </a:prstGeom>
            <a:solidFill>
              <a:srgbClr val="3949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7112520" y="1015200"/>
              <a:ext cx="1014840" cy="101484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 rot="10800000">
              <a:off x="6098760" y="360"/>
              <a:ext cx="1014840" cy="1014840"/>
            </a:xfrm>
            <a:prstGeom prst="rtTriangle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 rot="10800000">
              <a:off x="8129160" y="1015560"/>
              <a:ext cx="1014840" cy="101484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1"/>
          <p:cNvSpPr txBox="1"/>
          <p:nvPr>
            <p:ph type="title"/>
          </p:nvPr>
        </p:nvSpPr>
        <p:spPr>
          <a:xfrm>
            <a:off x="597960" y="177516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4"/>
          <p:cNvGrpSpPr/>
          <p:nvPr/>
        </p:nvGrpSpPr>
        <p:grpSpPr>
          <a:xfrm>
            <a:off x="0" y="3903840"/>
            <a:ext cx="9144000" cy="1239480"/>
            <a:chOff x="0" y="3903840"/>
            <a:chExt cx="9144000" cy="1239480"/>
          </a:xfrm>
        </p:grpSpPr>
        <p:sp>
          <p:nvSpPr>
            <p:cNvPr id="69" name="Google Shape;69;p14"/>
            <p:cNvSpPr/>
            <p:nvPr/>
          </p:nvSpPr>
          <p:spPr>
            <a:xfrm>
              <a:off x="8154720" y="3903840"/>
              <a:ext cx="988920" cy="98748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 flipH="1">
              <a:off x="6179760" y="3903840"/>
              <a:ext cx="988920" cy="98748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7170120" y="3903840"/>
              <a:ext cx="988920" cy="987480"/>
            </a:xfrm>
            <a:prstGeom prst="rect">
              <a:avLst/>
            </a:prstGeom>
            <a:solidFill>
              <a:srgbClr val="D233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 rot="10800000">
              <a:off x="8155080" y="3904200"/>
              <a:ext cx="988920" cy="987480"/>
            </a:xfrm>
            <a:prstGeom prst="rtTriangle">
              <a:avLst/>
            </a:prstGeom>
            <a:solidFill>
              <a:srgbClr val="9C25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0" y="4891680"/>
              <a:ext cx="9143640" cy="251640"/>
            </a:xfrm>
            <a:prstGeom prst="rect">
              <a:avLst/>
            </a:prstGeom>
            <a:solidFill>
              <a:srgbClr val="2A3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4"/>
          <p:cNvSpPr txBox="1"/>
          <p:nvPr>
            <p:ph type="title"/>
          </p:nvPr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8460360" y="465120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library.gnome.org/devel/glib/stable/" TargetMode="External"/><Relationship Id="rId4" Type="http://schemas.openxmlformats.org/officeDocument/2006/relationships/hyperlink" Target="http://www.gnome.org/" TargetMode="External"/><Relationship Id="rId5" Type="http://schemas.openxmlformats.org/officeDocument/2006/relationships/hyperlink" Target="http://library.gnome.org/devel/glib/stable/glib-Singly-Linked-Lists.html" TargetMode="External"/><Relationship Id="rId6" Type="http://schemas.openxmlformats.org/officeDocument/2006/relationships/hyperlink" Target="http://library.gnome.org/devel/glib/stable/glib-Doubly-Linked-Lists.html" TargetMode="External"/><Relationship Id="rId7" Type="http://schemas.openxmlformats.org/officeDocument/2006/relationships/hyperlink" Target="http://library.gnome.org/devel/glib/stable/glib-Double-ended-Queues.html" TargetMode="External"/><Relationship Id="rId8" Type="http://schemas.openxmlformats.org/officeDocument/2006/relationships/hyperlink" Target="http://library.gnome.org/devel/glib/stable/glib-Sequences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/>
        </p:nvSpPr>
        <p:spPr>
          <a:xfrm>
            <a:off x="597960" y="1013400"/>
            <a:ext cx="8221680" cy="838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Laboratorio 1 - Sistemas Operativos 202</a:t>
            </a:r>
            <a:r>
              <a:rPr lang="en-US" sz="2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b="0" i="0" lang="en-US" sz="2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- Mybash</a:t>
            </a:r>
            <a:br>
              <a:rPr b="0" i="0" lang="en-US" sz="1800" u="none" cap="none" strike="noStrike"/>
            </a:br>
            <a:r>
              <a:rPr b="0" i="0" lang="en-US" sz="1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Programando nuestro propio </a:t>
            </a:r>
            <a:r>
              <a:rPr b="0" i="1" lang="en-US" sz="1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shell</a:t>
            </a:r>
            <a:r>
              <a:rPr b="0" i="0" lang="en-US" sz="1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1" lang="en-US" sz="1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 linux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7"/>
          <p:cNvSpPr txBox="1"/>
          <p:nvPr/>
        </p:nvSpPr>
        <p:spPr>
          <a:xfrm>
            <a:off x="750600" y="2715840"/>
            <a:ext cx="7650000" cy="20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Universidad Nacional de Córdoba - FAMAF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Agosto, 2024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Mybash: Ejecutar efectivamente un comando (2)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6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la parte más interesante del lab porque involucra conceptos propios del área de SO.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 implementación se espera en el módulo  “execute.c” y este será el encargado de invocar a las “</a:t>
            </a:r>
            <a:r>
              <a:rPr b="0" i="1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llamadas al sistema (syscalls)”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necesarias para ejecutar los comandos en un ambiente aislado de nuestro bash.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Algunas syscalls que van a necesitar son: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fork()	/* para crear un nuevo proceso (hijo) */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pipe() 	/* para crear una tuberia */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dup()      /* para modificar un descriptor de archivo */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wait ()    /* para bloquear un proceso */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execvp()   /* para ejecutar un programa externo */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Módulo Execute --&gt; syscalls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2" name="Google Shape;192;p37"/>
          <p:cNvGraphicFramePr/>
          <p:nvPr/>
        </p:nvGraphicFramePr>
        <p:xfrm>
          <a:off x="378000" y="1077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{D50465C9-FE0B-47FB-B8F5-049E822537DE}</a:tableStyleId>
              </a:tblPr>
              <a:tblGrid>
                <a:gridCol w="2026450"/>
                <a:gridCol w="3025450"/>
                <a:gridCol w="3634200"/>
              </a:tblGrid>
              <a:tr h="33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Entrada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SysCalls relacionadas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Comentario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cd ../..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chdir()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 comando es interno, solo hay que llamar a la </a:t>
                      </a:r>
                      <a:r>
                        <a:rPr b="0" i="1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syscall</a:t>
                      </a: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cambio de directorio.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gzip Lab1G04.tar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fork(); execvp(); wait()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Ejecutar el comando y el padre espera.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3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xeyes &amp;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fork(); execvp()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 comando simple sin redirectores y sin espera.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ls -l ej1.c &gt; out &lt; in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fork(); open(); close(); dup(); execvp(); wait()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Redirige tanto la entrada como la salida y el shell padre espera.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ls | wc -l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pipe(); fork(); open(); close(); dup(); execvp(); wait()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Sin ejecución en 2do plano, dos comandos simples conectados por un pipeline.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Manejo de strings en C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8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0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Deberán trabajar con cadenas en C (</a:t>
            </a:r>
            <a:r>
              <a:rPr b="0" i="0" lang="en-US" sz="18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char *</a:t>
            </a:r>
            <a:r>
              <a:rPr b="0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0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Usar las funciones definidas en la librería estándar </a:t>
            </a:r>
            <a:r>
              <a:rPr b="0" i="0" lang="en-US" sz="18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string.h</a:t>
            </a:r>
            <a:r>
              <a:rPr b="0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0" i="0" lang="en-US" sz="18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man string</a:t>
            </a:r>
            <a:r>
              <a:rPr b="0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0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Adicionalmente se incluye </a:t>
            </a:r>
            <a:r>
              <a:rPr b="0" i="0" lang="en-US" sz="18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strextra.h</a:t>
            </a:r>
            <a:r>
              <a:rPr b="0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donde se declara una función </a:t>
            </a:r>
            <a:r>
              <a:rPr b="0" i="0" lang="en-US" sz="18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strmerge()</a:t>
            </a:r>
            <a:r>
              <a:rPr b="0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que ya implementa la operación de merge entre cadenas.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Listas de GLib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9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976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Tanto el TAD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scommand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como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pipeline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necesitan usar algún tipo de listas 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[char*]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[scommand]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respectivamente).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Dado que resulta una </a:t>
            </a: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mala práctica de la programación reinventar la rueda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sugerimos el uso de alguna biblioteca de manejo de secuencias de objetos generales.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ejemplo de estas bibliotecas es</a:t>
            </a: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 GLib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sobre la cual se monta todo el </a:t>
            </a: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código de</a:t>
            </a: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 GNOME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(sudo apt-get install libglib2.0-dev)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Dentro de GLib tenemos varias implementaciones de listas que pueden ser útiles:</a:t>
            </a: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 GSList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 GList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 GQueue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b="0" i="0" lang="en-US" sz="1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 GSequence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diferencia radica en el tipo de operaciones que soportan, y la eficiencia en tiempo y en espacio.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Usaremos GSList preferentemente.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Módulo Parser y Parsing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0"/>
          <p:cNvSpPr txBox="1"/>
          <p:nvPr/>
        </p:nvSpPr>
        <p:spPr>
          <a:xfrm>
            <a:off x="311760" y="1001160"/>
            <a:ext cx="863280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Consiste en recorrer el </a:t>
            </a:r>
            <a:r>
              <a:rPr b="0" i="1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stdin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manera lineal e ir tomando los comandos, sus argumentos, los redirectores, los pipes y el operador de segundo plano e ir armando una instancia del tipo </a:t>
            </a:r>
            <a:r>
              <a:rPr b="0" i="1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pipeline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 la interpretación de los datos de entrada.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interfaz del </a:t>
            </a:r>
            <a:r>
              <a:rPr b="0" i="1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parser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está dada en el encabezado </a:t>
            </a:r>
            <a:r>
              <a:rPr b="0" i="0" lang="en-US" sz="16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parser.h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la cátedra generosamente provee una implementación terminada en los módulos </a:t>
            </a:r>
            <a:r>
              <a:rPr b="0" i="0" lang="en-US" sz="16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parser.o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b="0" i="0" lang="en-US" sz="16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lexer.o.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módulo</a:t>
            </a:r>
            <a:r>
              <a:rPr b="0" i="0" lang="en-US" sz="16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parsing 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el que hay que completar, donde se debe utilizar el TAD </a:t>
            </a:r>
            <a:r>
              <a:rPr b="0" i="1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parser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realizar el procesamiento de la entrada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Cómo no todos usamos las mismas arquitecturas, se incluyen dos versiones del parser en las carpetas </a:t>
            </a:r>
            <a:r>
              <a:rPr b="0" i="0" lang="en-US" sz="16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objects-i386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b="0" i="0" lang="en-US" sz="165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objects-x86_64</a:t>
            </a: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rPr b="0" i="0" lang="en-US" sz="16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necesitaran una compilación diferente deben avisar!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Módulo Builtin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1"/>
          <p:cNvSpPr txBox="1"/>
          <p:nvPr/>
        </p:nvSpPr>
        <p:spPr>
          <a:xfrm>
            <a:off x="311760" y="1001160"/>
            <a:ext cx="8520120" cy="377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módulo </a:t>
            </a: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builtin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encapsula todo lo referido a los comandos internos de nuestro bash.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encarga de detectar si se introdujo un comando interno y también sabe cómo ejecutar efectivamente cada uno de ellos: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Se implementa de manera directa con la syscall chdir()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help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Debe mostrar un mensaje por la salida estandar indicando el nombre del shell, el nombre de sus autores y listar los comandos internos implementados con una breve descripción de lo que hace cada uno.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Es conceptualmente el más sencillo pero requiere un poco de planificación para que el shell termine de manera limpia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Debe ser sencillo agregar nuevos comandos internos al </a:t>
            </a: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shell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Testing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2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 incluyen baterías de test para ayudarles a debuguear sus implementaciones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b="0" i="0" lang="en-US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Pruebas de </a:t>
            </a:r>
            <a:r>
              <a:rPr b="1" i="0" lang="en-U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command.c</a:t>
            </a:r>
            <a:r>
              <a:rPr b="0" i="0" lang="en-US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0" i="1" lang="en-US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scommand</a:t>
            </a:r>
            <a:r>
              <a:rPr b="0" i="0" lang="en-US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b="0" i="1" lang="en-US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pipeline</a:t>
            </a:r>
            <a:r>
              <a:rPr b="0" i="0" lang="en-US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):</a:t>
            </a:r>
            <a:br>
              <a:rPr b="0" i="0" lang="en-US" sz="1800" u="none" cap="none" strike="noStrike"/>
            </a:br>
            <a:r>
              <a:rPr b="0" i="0" lang="en-US" sz="16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 make test-command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b="0" i="0" lang="en-US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Pruebas de </a:t>
            </a:r>
            <a:r>
              <a:rPr b="1" i="0" lang="en-US" sz="16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parsing.c</a:t>
            </a:r>
            <a:r>
              <a:rPr b="0" i="0" lang="en-US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b="0" i="0" lang="en-US" sz="1800" u="none" cap="none" strike="noStrike"/>
            </a:br>
            <a:r>
              <a:rPr b="0" i="0" lang="en-US" sz="16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 make test-parsing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b="0" i="0" lang="en-US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Pruebas para todos los módulos juntos:</a:t>
            </a:r>
            <a:br>
              <a:rPr b="0" i="0" lang="en-US" sz="1800" u="none" cap="none" strike="noStrike"/>
            </a:br>
            <a:r>
              <a:rPr b="0" i="0" lang="en-US" sz="16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 make test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"/>
              <a:buChar char="●"/>
            </a:pPr>
            <a:r>
              <a:rPr b="0" i="0" lang="en-US" sz="16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Pruebas de manejo de memoria en los módulos: </a:t>
            </a:r>
            <a:br>
              <a:rPr b="0" i="0" lang="en-US" sz="1800" u="none" cap="none" strike="noStrike"/>
            </a:br>
            <a:r>
              <a:rPr b="0" i="0" lang="en-US" sz="1600" u="none" cap="none" strike="noStrike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 make memtest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3"/>
          <p:cNvSpPr txBox="1"/>
          <p:nvPr/>
        </p:nvSpPr>
        <p:spPr>
          <a:xfrm>
            <a:off x="311760" y="1814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Puntos que suman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3"/>
          <p:cNvSpPr txBox="1"/>
          <p:nvPr/>
        </p:nvSpPr>
        <p:spPr>
          <a:xfrm>
            <a:off x="311760" y="941760"/>
            <a:ext cx="8520120" cy="404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Vale la pena intentar que nuestro shell tenga las siguientes características, en orden de importancia: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639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Generalizar el operador pipeline “|” a una cantidad arbitraria de comandos simples: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scomand_1 | … | scommand_n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639" lvl="0" marL="45720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Imprimir un </a:t>
            </a:r>
            <a:r>
              <a:rPr b="0" i="1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prompt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 información relevante, por ejemplo, nombre del host, nombre de usuario y camino relativo. Pueden agregar un módulo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no sobrecargar el módulo principal si lo consideran necesario.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4"/>
          <p:cNvSpPr txBox="1"/>
          <p:nvPr/>
        </p:nvSpPr>
        <p:spPr>
          <a:xfrm>
            <a:off x="311760" y="1814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Puntos Estrellas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4"/>
          <p:cNvSpPr txBox="1"/>
          <p:nvPr/>
        </p:nvSpPr>
        <p:spPr>
          <a:xfrm>
            <a:off x="311760" y="941760"/>
            <a:ext cx="8520120" cy="4048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Libre y voluntariamente pueden realizar las siguientes mejoras a su bash: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63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 el operador “&amp;&amp;” entre comandos simples: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scomand_1 &amp;&amp; … &amp;&amp; scommand_n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63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Prompt configurable desde la variable de entorno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PS1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639" lvl="0" marL="45720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 toda la generalidad para aceptar la gramática de list según la sección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SHELL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GRAMMAR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man bash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Por ejemplo, se podrá ejecutar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ls -l | wc ; ls &amp; ps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Para hacer esto habrá que repensar los TADs </a:t>
            </a:r>
            <a:r>
              <a:rPr b="0" i="1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scommand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b="0" i="1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pipeline.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639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Cualquier otra mejora que ustedes consideren relevante.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5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Sobre la entrega del lab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5"/>
          <p:cNvSpPr txBox="1"/>
          <p:nvPr/>
        </p:nvSpPr>
        <p:spPr>
          <a:xfrm>
            <a:off x="355320" y="946080"/>
            <a:ext cx="8520120" cy="3622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espera de su proyecto: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0" marL="4572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Manejar comandos </a:t>
            </a: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 sus respectivos argumentos y sus redirecciones de entrada-salida.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Ejecutar comandos </a:t>
            </a:r>
            <a:r>
              <a:rPr b="0" i="1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pipelines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hasta 2 comandos simples.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15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AutoNum type="arabicPeriod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Correcta modularización del código y buenas prácticas de programación.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320" marR="0" rtl="0" algn="l">
              <a:lnSpc>
                <a:spcPct val="117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entrega se hará directamente mediante un commit en el sistema de control de revisiones (bitbucket) que les asigna la cátedra.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320" marR="0" rtl="0" algn="l">
              <a:lnSpc>
                <a:spcPct val="117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¿Qué es un shell?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8"/>
          <p:cNvPicPr preferRelativeResize="0"/>
          <p:nvPr/>
        </p:nvPicPr>
        <p:blipFill rotWithShape="1">
          <a:blip r:embed="rId3">
            <a:alphaModFix/>
          </a:blip>
          <a:srcRect b="26603" l="0" r="0" t="0"/>
          <a:stretch/>
        </p:blipFill>
        <p:spPr>
          <a:xfrm>
            <a:off x="672480" y="1415880"/>
            <a:ext cx="7798320" cy="280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¿Qué es un shell?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9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0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Es una interfaz entre el sistema operativo y el usuario, ya que, permite a este último acceder a los servicios del SO (ej: ejecutar comandos, redireccionar entradas y salidas, etc).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0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 particular, en el laboratorio anterior utilizamos </a:t>
            </a:r>
            <a:r>
              <a:rPr b="1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Bash</a:t>
            </a:r>
            <a:r>
              <a:rPr b="0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1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r>
              <a:rPr b="0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ourne </a:t>
            </a:r>
            <a:r>
              <a:rPr b="1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0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gain </a:t>
            </a:r>
            <a:r>
              <a:rPr b="1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SH</a:t>
            </a:r>
            <a:r>
              <a:rPr b="0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ell)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0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Ahora programaremos nuestro propio shell llamado “</a:t>
            </a:r>
            <a:r>
              <a:rPr b="1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Mybash”</a:t>
            </a:r>
            <a:r>
              <a:rPr b="0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001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b="0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Por supuesto, será un shell </a:t>
            </a:r>
            <a:r>
              <a:rPr b="0" i="1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hiper</a:t>
            </a:r>
            <a:r>
              <a:rPr b="0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1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minimalista</a:t>
            </a:r>
            <a:r>
              <a:rPr b="0" i="0" lang="en-US" sz="18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Mybash: Requerimientos mínimos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0"/>
          <p:cNvSpPr txBox="1"/>
          <p:nvPr/>
        </p:nvSpPr>
        <p:spPr>
          <a:xfrm>
            <a:off x="311760" y="1229760"/>
            <a:ext cx="8520120" cy="3613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espera que cumpla al menos con las siguientes funcionalidades: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Ejecutar comandos simples con sus respectivos parámetros en modo </a:t>
            </a: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foreground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 </a:t>
            </a: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5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Soportar redirección de entrada y salida de los comandos.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Permitir </a:t>
            </a: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pipes |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entre comandos (hasta 2).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 robusto ante entradas incompletas y/o inválidas.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97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Poder salir con CTRL-D, el caracter de fin de transmisión (EOT).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Ejemplos de algunos comandos posibles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1"/>
          <p:cNvSpPr txBox="1"/>
          <p:nvPr/>
        </p:nvSpPr>
        <p:spPr>
          <a:xfrm>
            <a:off x="311760" y="1229760"/>
            <a:ext cx="8520120" cy="3338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debería poder ejecutar correctamente los siguientes comandos: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50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evince -f file.pdf </a:t>
            </a:r>
            <a:r>
              <a:rPr b="0" i="1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(un comando y sus argumentos en modo foreground)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evince -f file.pdf &amp; </a:t>
            </a:r>
            <a:r>
              <a:rPr b="0" i="1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(igual pero en modo background)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wc -l &gt; out.txt &lt; in.txt</a:t>
            </a:r>
            <a:r>
              <a:rPr b="0" i="1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(redirección de entrada y/o salida)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onsola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sleep 10 | echo "hola" </a:t>
            </a:r>
            <a:r>
              <a:rPr b="0" i="1" lang="en-US" sz="11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(comandos en pipeline)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Mybash:  Planteo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2"/>
          <p:cNvSpPr/>
          <p:nvPr/>
        </p:nvSpPr>
        <p:spPr>
          <a:xfrm>
            <a:off x="494640" y="1062720"/>
            <a:ext cx="7886160" cy="3653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Podemos pensar nuestro bash como un programa que espera un </a:t>
            </a:r>
            <a:r>
              <a:rPr b="0" i="1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“string que representa un comando”</a:t>
            </a: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y </a:t>
            </a:r>
            <a:r>
              <a:rPr b="0" i="1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ejecuta efectivamente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dicho comando en el SO: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wc -l &gt; out.txt &lt; in.txt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 realidad el string se obtiene de la entrada estándar, por lo que viene línea por línea. Por lo tanto, podemos dividir el lab en dos grandes sub-funcionalidades: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1) Dado un comando (un string), individualizar (parsear) cada parte del mismo: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456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nombre del programa: “wc” 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456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sus argumentos:  ”-l” 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456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Char char="●"/>
            </a:pPr>
            <a:r>
              <a:rPr b="0" i="0" lang="en-US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archivos de redirección de entrada y salida:  “out.txt”, “in.txt”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2) Una vez parseado el comando, ejecutar efectivamente dicho comando en el SO. 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(1) es muy parecido a lo que vinieron haciendo en Algoritmos2 (~ 1 semana)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(2) involucra conceptos propios de SO, por lo tanto, es la parte más interesante y difícil del lab (~ 2 semanas)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Mybash: Módulos Principales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7840" y="1017720"/>
            <a:ext cx="5547960" cy="377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Mybash:  Parseando comandos (1)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4"/>
          <p:cNvSpPr/>
          <p:nvPr/>
        </p:nvSpPr>
        <p:spPr>
          <a:xfrm>
            <a:off x="487440" y="960840"/>
            <a:ext cx="8344440" cy="1876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Nuestro bash soportará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comandos simples</a:t>
            </a:r>
            <a:r>
              <a:rPr b="0" i="0" lang="en-US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pipelines</a:t>
            </a:r>
            <a:r>
              <a:rPr b="0" i="0" lang="en-US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 </a:t>
            </a:r>
            <a:r>
              <a:rPr b="1" i="0" lang="en-US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comando simple</a:t>
            </a:r>
            <a:r>
              <a:rPr b="0" i="0" lang="en-US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consiste de un nombre, sus argumentos y sus archivos de redirección de entrada y salida: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1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wc -l &gt; out.txt &lt; in.txt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3" name="Google Shape;173;p34"/>
          <p:cNvGraphicFramePr/>
          <p:nvPr/>
        </p:nvGraphicFramePr>
        <p:xfrm>
          <a:off x="487440" y="2700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{D50465C9-FE0B-47FB-B8F5-049E822537DE}</a:tableStyleId>
              </a:tblPr>
              <a:tblGrid>
                <a:gridCol w="1116350"/>
                <a:gridCol w="2684875"/>
                <a:gridCol w="4185000"/>
              </a:tblGrid>
              <a:tr h="37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TAD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Ejemplo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Representación (estilo Haskell)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</a:tr>
              <a:tr h="37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scommand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wc -l &gt; out.txt &lt; in.txt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b="0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b="1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char*</a:t>
                      </a:r>
                      <a:r>
                        <a:rPr b="0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r>
                        <a:rPr b="1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char*</a:t>
                      </a:r>
                      <a:r>
                        <a:rPr b="0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b="1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char*</a:t>
                      </a:r>
                      <a:r>
                        <a:rPr b="1" lang="en-US" sz="14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b="0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b="1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"wc"</a:t>
                      </a:r>
                      <a:r>
                        <a:rPr b="0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b="1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"-l"</a:t>
                      </a:r>
                      <a:r>
                        <a:rPr b="0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r>
                        <a:rPr b="1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"out.txt"</a:t>
                      </a:r>
                      <a:r>
                        <a:rPr b="0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b="1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"in.txt"</a:t>
                      </a:r>
                      <a:r>
                        <a:rPr b="1" lang="en-US" sz="15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b="0" sz="15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cd ../..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b="0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b="1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"cd"</a:t>
                      </a:r>
                      <a:r>
                        <a:rPr b="0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b="1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"../.."</a:t>
                      </a:r>
                      <a:r>
                        <a:rPr b="0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 NULL, NULL</a:t>
                      </a:r>
                      <a:r>
                        <a:rPr b="1" lang="en-US" sz="14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/>
          <p:nvPr/>
        </p:nvSpPr>
        <p:spPr>
          <a:xfrm>
            <a:off x="311760" y="410040"/>
            <a:ext cx="8520120" cy="607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Mybash:  Parseando comandos (1)</a:t>
            </a:r>
            <a:br>
              <a:rPr b="0" i="0" lang="en-US" sz="1800" u="none" cap="none" strike="noStrike"/>
            </a:b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5"/>
          <p:cNvSpPr/>
          <p:nvPr/>
        </p:nvSpPr>
        <p:spPr>
          <a:xfrm>
            <a:off x="487440" y="1113120"/>
            <a:ext cx="7791120" cy="958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pipeline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consiste de dos (o más) comandos simples conectados vía operador “|”: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“ls -l | wc -l”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0" name="Google Shape;180;p35"/>
          <p:cNvGraphicFramePr/>
          <p:nvPr/>
        </p:nvGraphicFramePr>
        <p:xfrm>
          <a:off x="487440" y="23155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{D50465C9-FE0B-47FB-B8F5-049E822537DE}</a:tableStyleId>
              </a:tblPr>
              <a:tblGrid>
                <a:gridCol w="961925"/>
                <a:gridCol w="1389600"/>
                <a:gridCol w="5335925"/>
              </a:tblGrid>
              <a:tr h="371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TAD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Ejemplo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Representación (estilo Haskell)</a:t>
                      </a:r>
                      <a:endParaRPr b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A5AF"/>
                    </a:solidFill>
                  </a:tcPr>
                </a:tc>
              </a:tr>
              <a:tr h="42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pipeline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ls | wc -l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b="1" lang="en-US" sz="15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b="0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scommand</a:t>
                      </a:r>
                      <a:r>
                        <a:rPr b="1" lang="en-US" sz="15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bool</a:t>
                      </a:r>
                      <a:r>
                        <a:rPr b="1" lang="en-US" sz="17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b="0"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-US" sz="15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b="0" lang="en-US" sz="14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b="0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b="1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"ls"</a:t>
                      </a:r>
                      <a:r>
                        <a:rPr b="0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],NULL,NULL</a:t>
                      </a:r>
                      <a:r>
                        <a:rPr b="0" lang="en-US" sz="14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b="1" lang="en-US" sz="15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b="0" lang="en-US" sz="14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b="0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b="1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"wc"</a:t>
                      </a:r>
                      <a:r>
                        <a:rPr b="0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b="1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"-l"</a:t>
                      </a:r>
                      <a:r>
                        <a:rPr b="0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],NULL,NULL</a:t>
                      </a:r>
                      <a:r>
                        <a:rPr b="0" lang="en-US" sz="14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b="1" lang="en-US" sz="15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-US" sz="17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b="0"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xeyes &amp;</a:t>
                      </a:r>
                      <a:endParaRPr b="0" sz="13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-US" sz="15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b="0" lang="en-US" sz="14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b="0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b="1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"xeyes"</a:t>
                      </a:r>
                      <a:r>
                        <a:rPr b="0" lang="en-US" sz="13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],NULL,NULL</a:t>
                      </a:r>
                      <a:r>
                        <a:rPr b="0" lang="en-US" sz="1400" u="none" cap="none" strike="noStrike">
                          <a:solidFill>
                            <a:srgbClr val="98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r>
                        <a:rPr b="1" lang="en-US" sz="15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-US" sz="13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b="0" lang="en-US" sz="13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1" lang="en-US" sz="17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b="0"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3350" marL="6335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