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76" r:id="rId7"/>
    <p:sldId id="264" r:id="rId8"/>
    <p:sldId id="277" r:id="rId9"/>
    <p:sldId id="284" r:id="rId10"/>
    <p:sldId id="282" r:id="rId11"/>
    <p:sldId id="283" r:id="rId12"/>
    <p:sldId id="271" r:id="rId13"/>
    <p:sldId id="273" r:id="rId14"/>
    <p:sldId id="266" r:id="rId15"/>
    <p:sldId id="280" r:id="rId16"/>
    <p:sldId id="272" r:id="rId17"/>
    <p:sldId id="274" r:id="rId18"/>
    <p:sldId id="275" r:id="rId19"/>
    <p:sldId id="279" r:id="rId20"/>
    <p:sldId id="281"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1" Type="http://schemas.openxmlformats.org/officeDocument/2006/relationships/hyperlink" Target="https://www.kaggle.com/kmalit/bank-customer-churn-prediction/data"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kmalit/bank-customer-churn-prediction/data"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4CE669-C642-4617-9010-4F9D94A9B71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5DC330E-2A88-47E4-B570-DA428471B549}">
      <dgm:prSet/>
      <dgm:spPr/>
      <dgm:t>
        <a:bodyPr/>
        <a:lstStyle/>
        <a:p>
          <a:r>
            <a:rPr lang="en-US" b="0" i="0" dirty="0"/>
            <a:t>We will be using supervised learning to predict customer churn. A supervised machine learning algorithm generally analyzes the training data and produces an inferred function that in turn can be used for mapping new examples. Given that we have data on current and prior customer transactions in our dataset, this is a standardized supervised classification problem that tries to predict a binary outcome (Y/N).</a:t>
          </a:r>
        </a:p>
      </dgm:t>
    </dgm:pt>
    <dgm:pt modelId="{339B6D7B-D956-4774-B6BC-FF99A18FC7C7}" type="parTrans" cxnId="{B9A6BE8F-664C-4B4C-887F-3AD290E9B276}">
      <dgm:prSet/>
      <dgm:spPr/>
      <dgm:t>
        <a:bodyPr/>
        <a:lstStyle/>
        <a:p>
          <a:endParaRPr lang="en-US"/>
        </a:p>
      </dgm:t>
    </dgm:pt>
    <dgm:pt modelId="{A271485A-7E56-4A20-8A7D-CB2858604B0C}" type="sibTrans" cxnId="{B9A6BE8F-664C-4B4C-887F-3AD290E9B276}">
      <dgm:prSet/>
      <dgm:spPr/>
      <dgm:t>
        <a:bodyPr/>
        <a:lstStyle/>
        <a:p>
          <a:endParaRPr lang="en-US"/>
        </a:p>
      </dgm:t>
    </dgm:pt>
    <dgm:pt modelId="{D3E3036F-DEF6-45CB-AC1C-7839CF0486CE}">
      <dgm:prSet/>
      <dgm:spPr/>
      <dgm:t>
        <a:bodyPr/>
        <a:lstStyle/>
        <a:p>
          <a:r>
            <a:rPr lang="en-US"/>
            <a:t>Decision Tree Classifier</a:t>
          </a:r>
        </a:p>
      </dgm:t>
    </dgm:pt>
    <dgm:pt modelId="{A5C90C3F-98C3-4232-AAEA-57DE15ABAC6E}" type="parTrans" cxnId="{2FF3BA75-A103-4B6F-9DC0-E3D48BC2375B}">
      <dgm:prSet/>
      <dgm:spPr/>
      <dgm:t>
        <a:bodyPr/>
        <a:lstStyle/>
        <a:p>
          <a:endParaRPr lang="en-US"/>
        </a:p>
      </dgm:t>
    </dgm:pt>
    <dgm:pt modelId="{10F0569B-0870-4F1F-A579-5D7FDB26D7CF}" type="sibTrans" cxnId="{2FF3BA75-A103-4B6F-9DC0-E3D48BC2375B}">
      <dgm:prSet/>
      <dgm:spPr/>
      <dgm:t>
        <a:bodyPr/>
        <a:lstStyle/>
        <a:p>
          <a:endParaRPr lang="en-US"/>
        </a:p>
      </dgm:t>
    </dgm:pt>
    <dgm:pt modelId="{A20AD66F-BBDF-4A97-ACC6-2CD190D329DB}">
      <dgm:prSet/>
      <dgm:spPr/>
      <dgm:t>
        <a:bodyPr/>
        <a:lstStyle/>
        <a:p>
          <a:r>
            <a:rPr lang="en-US"/>
            <a:t>Random Forest Classifier</a:t>
          </a:r>
        </a:p>
      </dgm:t>
    </dgm:pt>
    <dgm:pt modelId="{72E343C9-ED2C-40A9-A4DD-2C9181A0AE54}" type="parTrans" cxnId="{810906BA-AE05-4272-9F1B-D4C4748AB6D9}">
      <dgm:prSet/>
      <dgm:spPr/>
      <dgm:t>
        <a:bodyPr/>
        <a:lstStyle/>
        <a:p>
          <a:endParaRPr lang="en-US"/>
        </a:p>
      </dgm:t>
    </dgm:pt>
    <dgm:pt modelId="{17279D10-8FD0-48D1-A58C-872BEECD2DC7}" type="sibTrans" cxnId="{810906BA-AE05-4272-9F1B-D4C4748AB6D9}">
      <dgm:prSet/>
      <dgm:spPr/>
      <dgm:t>
        <a:bodyPr/>
        <a:lstStyle/>
        <a:p>
          <a:endParaRPr lang="en-US"/>
        </a:p>
      </dgm:t>
    </dgm:pt>
    <dgm:pt modelId="{5D9AE84F-9978-4612-9525-D8EC63581FEB}">
      <dgm:prSet/>
      <dgm:spPr/>
      <dgm:t>
        <a:bodyPr/>
        <a:lstStyle/>
        <a:p>
          <a:r>
            <a:rPr lang="en-US"/>
            <a:t>XGBoost</a:t>
          </a:r>
        </a:p>
      </dgm:t>
    </dgm:pt>
    <dgm:pt modelId="{043728A9-825B-47C7-8207-6656ED32CBBD}" type="parTrans" cxnId="{87270E98-62F6-4222-A2EF-4BC663073178}">
      <dgm:prSet/>
      <dgm:spPr/>
      <dgm:t>
        <a:bodyPr/>
        <a:lstStyle/>
        <a:p>
          <a:endParaRPr lang="en-US"/>
        </a:p>
      </dgm:t>
    </dgm:pt>
    <dgm:pt modelId="{A02D6DF9-3D8C-4FB1-BBB6-189D065A3AA5}" type="sibTrans" cxnId="{87270E98-62F6-4222-A2EF-4BC663073178}">
      <dgm:prSet/>
      <dgm:spPr/>
      <dgm:t>
        <a:bodyPr/>
        <a:lstStyle/>
        <a:p>
          <a:endParaRPr lang="en-US"/>
        </a:p>
      </dgm:t>
    </dgm:pt>
    <dgm:pt modelId="{5053DB9F-479E-4E24-9FD3-BF27CC269A96}" type="pres">
      <dgm:prSet presAssocID="{1D4CE669-C642-4617-9010-4F9D94A9B710}" presName="linear" presStyleCnt="0">
        <dgm:presLayoutVars>
          <dgm:animLvl val="lvl"/>
          <dgm:resizeHandles val="exact"/>
        </dgm:presLayoutVars>
      </dgm:prSet>
      <dgm:spPr/>
    </dgm:pt>
    <dgm:pt modelId="{E7A56026-99C3-42FA-A156-8B7C449F01B1}" type="pres">
      <dgm:prSet presAssocID="{75DC330E-2A88-47E4-B570-DA428471B549}" presName="parentText" presStyleLbl="node1" presStyleIdx="0" presStyleCnt="4">
        <dgm:presLayoutVars>
          <dgm:chMax val="0"/>
          <dgm:bulletEnabled val="1"/>
        </dgm:presLayoutVars>
      </dgm:prSet>
      <dgm:spPr/>
    </dgm:pt>
    <dgm:pt modelId="{CC0D65C2-9986-48FE-90DA-EC94EAFE51DC}" type="pres">
      <dgm:prSet presAssocID="{A271485A-7E56-4A20-8A7D-CB2858604B0C}" presName="spacer" presStyleCnt="0"/>
      <dgm:spPr/>
    </dgm:pt>
    <dgm:pt modelId="{F97B7C23-794C-4AAC-85B7-22F821595F1F}" type="pres">
      <dgm:prSet presAssocID="{D3E3036F-DEF6-45CB-AC1C-7839CF0486CE}" presName="parentText" presStyleLbl="node1" presStyleIdx="1" presStyleCnt="4">
        <dgm:presLayoutVars>
          <dgm:chMax val="0"/>
          <dgm:bulletEnabled val="1"/>
        </dgm:presLayoutVars>
      </dgm:prSet>
      <dgm:spPr/>
    </dgm:pt>
    <dgm:pt modelId="{7FF2E073-DE69-4A7F-A74B-6F6E9F195148}" type="pres">
      <dgm:prSet presAssocID="{10F0569B-0870-4F1F-A579-5D7FDB26D7CF}" presName="spacer" presStyleCnt="0"/>
      <dgm:spPr/>
    </dgm:pt>
    <dgm:pt modelId="{9FB0E6BF-FD05-495B-A61D-B6C93EAA01EB}" type="pres">
      <dgm:prSet presAssocID="{A20AD66F-BBDF-4A97-ACC6-2CD190D329DB}" presName="parentText" presStyleLbl="node1" presStyleIdx="2" presStyleCnt="4">
        <dgm:presLayoutVars>
          <dgm:chMax val="0"/>
          <dgm:bulletEnabled val="1"/>
        </dgm:presLayoutVars>
      </dgm:prSet>
      <dgm:spPr/>
    </dgm:pt>
    <dgm:pt modelId="{F85FC6EB-2EA2-4BA2-9D69-21523D85EF5D}" type="pres">
      <dgm:prSet presAssocID="{17279D10-8FD0-48D1-A58C-872BEECD2DC7}" presName="spacer" presStyleCnt="0"/>
      <dgm:spPr/>
    </dgm:pt>
    <dgm:pt modelId="{D9B5B73B-44A5-4331-BA6D-9214F8E7C0D1}" type="pres">
      <dgm:prSet presAssocID="{5D9AE84F-9978-4612-9525-D8EC63581FEB}" presName="parentText" presStyleLbl="node1" presStyleIdx="3" presStyleCnt="4">
        <dgm:presLayoutVars>
          <dgm:chMax val="0"/>
          <dgm:bulletEnabled val="1"/>
        </dgm:presLayoutVars>
      </dgm:prSet>
      <dgm:spPr/>
    </dgm:pt>
  </dgm:ptLst>
  <dgm:cxnLst>
    <dgm:cxn modelId="{0C5D5920-B7C5-4A2E-8913-3ED5CDC3EAFB}" type="presOf" srcId="{1D4CE669-C642-4617-9010-4F9D94A9B710}" destId="{5053DB9F-479E-4E24-9FD3-BF27CC269A96}" srcOrd="0" destOrd="0" presId="urn:microsoft.com/office/officeart/2005/8/layout/vList2"/>
    <dgm:cxn modelId="{F2B9935E-7ED9-4D4D-926C-4129A280120C}" type="presOf" srcId="{75DC330E-2A88-47E4-B570-DA428471B549}" destId="{E7A56026-99C3-42FA-A156-8B7C449F01B1}" srcOrd="0" destOrd="0" presId="urn:microsoft.com/office/officeart/2005/8/layout/vList2"/>
    <dgm:cxn modelId="{0CC1D75F-8971-47BA-AFAA-017931BB3FC9}" type="presOf" srcId="{D3E3036F-DEF6-45CB-AC1C-7839CF0486CE}" destId="{F97B7C23-794C-4AAC-85B7-22F821595F1F}" srcOrd="0" destOrd="0" presId="urn:microsoft.com/office/officeart/2005/8/layout/vList2"/>
    <dgm:cxn modelId="{2FF3BA75-A103-4B6F-9DC0-E3D48BC2375B}" srcId="{1D4CE669-C642-4617-9010-4F9D94A9B710}" destId="{D3E3036F-DEF6-45CB-AC1C-7839CF0486CE}" srcOrd="1" destOrd="0" parTransId="{A5C90C3F-98C3-4232-AAEA-57DE15ABAC6E}" sibTransId="{10F0569B-0870-4F1F-A579-5D7FDB26D7CF}"/>
    <dgm:cxn modelId="{45D8E778-6260-4137-90F9-1373981E475C}" type="presOf" srcId="{A20AD66F-BBDF-4A97-ACC6-2CD190D329DB}" destId="{9FB0E6BF-FD05-495B-A61D-B6C93EAA01EB}" srcOrd="0" destOrd="0" presId="urn:microsoft.com/office/officeart/2005/8/layout/vList2"/>
    <dgm:cxn modelId="{B9A6BE8F-664C-4B4C-887F-3AD290E9B276}" srcId="{1D4CE669-C642-4617-9010-4F9D94A9B710}" destId="{75DC330E-2A88-47E4-B570-DA428471B549}" srcOrd="0" destOrd="0" parTransId="{339B6D7B-D956-4774-B6BC-FF99A18FC7C7}" sibTransId="{A271485A-7E56-4A20-8A7D-CB2858604B0C}"/>
    <dgm:cxn modelId="{87270E98-62F6-4222-A2EF-4BC663073178}" srcId="{1D4CE669-C642-4617-9010-4F9D94A9B710}" destId="{5D9AE84F-9978-4612-9525-D8EC63581FEB}" srcOrd="3" destOrd="0" parTransId="{043728A9-825B-47C7-8207-6656ED32CBBD}" sibTransId="{A02D6DF9-3D8C-4FB1-BBB6-189D065A3AA5}"/>
    <dgm:cxn modelId="{810906BA-AE05-4272-9F1B-D4C4748AB6D9}" srcId="{1D4CE669-C642-4617-9010-4F9D94A9B710}" destId="{A20AD66F-BBDF-4A97-ACC6-2CD190D329DB}" srcOrd="2" destOrd="0" parTransId="{72E343C9-ED2C-40A9-A4DD-2C9181A0AE54}" sibTransId="{17279D10-8FD0-48D1-A58C-872BEECD2DC7}"/>
    <dgm:cxn modelId="{E6C228BF-43CA-4CDF-856B-5F70168EE8B2}" type="presOf" srcId="{5D9AE84F-9978-4612-9525-D8EC63581FEB}" destId="{D9B5B73B-44A5-4331-BA6D-9214F8E7C0D1}" srcOrd="0" destOrd="0" presId="urn:microsoft.com/office/officeart/2005/8/layout/vList2"/>
    <dgm:cxn modelId="{CBB82675-F539-4D45-8E73-23FA9F9AC85B}" type="presParOf" srcId="{5053DB9F-479E-4E24-9FD3-BF27CC269A96}" destId="{E7A56026-99C3-42FA-A156-8B7C449F01B1}" srcOrd="0" destOrd="0" presId="urn:microsoft.com/office/officeart/2005/8/layout/vList2"/>
    <dgm:cxn modelId="{1BFA6660-0F4B-49C8-82F0-116C2AD121C1}" type="presParOf" srcId="{5053DB9F-479E-4E24-9FD3-BF27CC269A96}" destId="{CC0D65C2-9986-48FE-90DA-EC94EAFE51DC}" srcOrd="1" destOrd="0" presId="urn:microsoft.com/office/officeart/2005/8/layout/vList2"/>
    <dgm:cxn modelId="{3EC21DF1-D7FF-4994-86C3-10AE3E85A469}" type="presParOf" srcId="{5053DB9F-479E-4E24-9FD3-BF27CC269A96}" destId="{F97B7C23-794C-4AAC-85B7-22F821595F1F}" srcOrd="2" destOrd="0" presId="urn:microsoft.com/office/officeart/2005/8/layout/vList2"/>
    <dgm:cxn modelId="{4E8C91E0-10F0-47C0-80D4-ED562234A6A9}" type="presParOf" srcId="{5053DB9F-479E-4E24-9FD3-BF27CC269A96}" destId="{7FF2E073-DE69-4A7F-A74B-6F6E9F195148}" srcOrd="3" destOrd="0" presId="urn:microsoft.com/office/officeart/2005/8/layout/vList2"/>
    <dgm:cxn modelId="{A1D5DFE6-DC5C-43AB-BD8F-B2AD0D41BE96}" type="presParOf" srcId="{5053DB9F-479E-4E24-9FD3-BF27CC269A96}" destId="{9FB0E6BF-FD05-495B-A61D-B6C93EAA01EB}" srcOrd="4" destOrd="0" presId="urn:microsoft.com/office/officeart/2005/8/layout/vList2"/>
    <dgm:cxn modelId="{6728E00B-4B85-42D5-8167-E7E4364AB039}" type="presParOf" srcId="{5053DB9F-479E-4E24-9FD3-BF27CC269A96}" destId="{F85FC6EB-2EA2-4BA2-9D69-21523D85EF5D}" srcOrd="5" destOrd="0" presId="urn:microsoft.com/office/officeart/2005/8/layout/vList2"/>
    <dgm:cxn modelId="{D2F48EB6-1578-44F7-903E-50C037BAA48D}" type="presParOf" srcId="{5053DB9F-479E-4E24-9FD3-BF27CC269A96}" destId="{D9B5B73B-44A5-4331-BA6D-9214F8E7C0D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9CE249-A89E-4EE4-92C6-70E8851268B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195C3F8-14CD-49F3-BE3E-082A32C48603}">
      <dgm:prSet/>
      <dgm:spPr/>
      <dgm:t>
        <a:bodyPr/>
        <a:lstStyle/>
        <a:p>
          <a:r>
            <a:rPr lang="en-US" i="0" baseline="0"/>
            <a:t>Our data set is from a credit card company, where we are able to review customer attributes such as geography (location), gender, age, tenure, balance, number of products they are subscribed to, their estimated salary and if they stopped the subscription or not (Exited).</a:t>
          </a:r>
          <a:endParaRPr lang="en-US"/>
        </a:p>
      </dgm:t>
    </dgm:pt>
    <dgm:pt modelId="{65FDA0B2-4F41-4D97-AFAC-FBCF39F2D943}" type="parTrans" cxnId="{84520FB1-0CC1-4140-A207-8ED6998E74DF}">
      <dgm:prSet/>
      <dgm:spPr/>
      <dgm:t>
        <a:bodyPr/>
        <a:lstStyle/>
        <a:p>
          <a:endParaRPr lang="en-US"/>
        </a:p>
      </dgm:t>
    </dgm:pt>
    <dgm:pt modelId="{EF3A09DE-8944-4D79-9C39-FEB5E544F819}" type="sibTrans" cxnId="{84520FB1-0CC1-4140-A207-8ED6998E74DF}">
      <dgm:prSet/>
      <dgm:spPr/>
      <dgm:t>
        <a:bodyPr/>
        <a:lstStyle/>
        <a:p>
          <a:endParaRPr lang="en-US"/>
        </a:p>
      </dgm:t>
    </dgm:pt>
    <dgm:pt modelId="{36C11326-53B1-4356-A792-051D83BB1529}">
      <dgm:prSet/>
      <dgm:spPr/>
      <dgm:t>
        <a:bodyPr/>
        <a:lstStyle/>
        <a:p>
          <a:r>
            <a:rPr lang="en-US" i="0" baseline="0"/>
            <a:t>We are using open-source reliable datasets from kaggle(</a:t>
          </a:r>
          <a:r>
            <a:rPr lang="en-US" i="0" baseline="0">
              <a:hlinkClick xmlns:r="http://schemas.openxmlformats.org/officeDocument/2006/relationships" r:id="rId1"/>
            </a:rPr>
            <a:t>https://www.kaggle.com/kmalit/bank-customer-churn-prediction/data</a:t>
          </a:r>
          <a:r>
            <a:rPr lang="en-US" i="0" baseline="0"/>
            <a:t>).</a:t>
          </a:r>
          <a:endParaRPr lang="en-US"/>
        </a:p>
      </dgm:t>
    </dgm:pt>
    <dgm:pt modelId="{10957853-9E21-407D-AA47-91AED39E3171}" type="parTrans" cxnId="{751EA64E-C8C9-421D-A500-01B703F6C8CE}">
      <dgm:prSet/>
      <dgm:spPr/>
      <dgm:t>
        <a:bodyPr/>
        <a:lstStyle/>
        <a:p>
          <a:endParaRPr lang="en-US"/>
        </a:p>
      </dgm:t>
    </dgm:pt>
    <dgm:pt modelId="{2E7E3EB3-FF75-47B0-93DE-0E5FE6939FF7}" type="sibTrans" cxnId="{751EA64E-C8C9-421D-A500-01B703F6C8CE}">
      <dgm:prSet/>
      <dgm:spPr/>
      <dgm:t>
        <a:bodyPr/>
        <a:lstStyle/>
        <a:p>
          <a:endParaRPr lang="en-US"/>
        </a:p>
      </dgm:t>
    </dgm:pt>
    <dgm:pt modelId="{E5CBD8AD-FF2B-465A-A5FA-71E71AEBB5E1}" type="pres">
      <dgm:prSet presAssocID="{B79CE249-A89E-4EE4-92C6-70E8851268B6}" presName="linear" presStyleCnt="0">
        <dgm:presLayoutVars>
          <dgm:animLvl val="lvl"/>
          <dgm:resizeHandles val="exact"/>
        </dgm:presLayoutVars>
      </dgm:prSet>
      <dgm:spPr/>
    </dgm:pt>
    <dgm:pt modelId="{F3A17689-2119-49C5-8EBB-2A60E1425AE9}" type="pres">
      <dgm:prSet presAssocID="{7195C3F8-14CD-49F3-BE3E-082A32C48603}" presName="parentText" presStyleLbl="node1" presStyleIdx="0" presStyleCnt="2">
        <dgm:presLayoutVars>
          <dgm:chMax val="0"/>
          <dgm:bulletEnabled val="1"/>
        </dgm:presLayoutVars>
      </dgm:prSet>
      <dgm:spPr/>
    </dgm:pt>
    <dgm:pt modelId="{A3DAAA2B-1FFA-4F7F-BC24-7B0A135A58EE}" type="pres">
      <dgm:prSet presAssocID="{EF3A09DE-8944-4D79-9C39-FEB5E544F819}" presName="spacer" presStyleCnt="0"/>
      <dgm:spPr/>
    </dgm:pt>
    <dgm:pt modelId="{F34CF036-C21D-4FCF-AF36-11FDCBB6C849}" type="pres">
      <dgm:prSet presAssocID="{36C11326-53B1-4356-A792-051D83BB1529}" presName="parentText" presStyleLbl="node1" presStyleIdx="1" presStyleCnt="2">
        <dgm:presLayoutVars>
          <dgm:chMax val="0"/>
          <dgm:bulletEnabled val="1"/>
        </dgm:presLayoutVars>
      </dgm:prSet>
      <dgm:spPr/>
    </dgm:pt>
  </dgm:ptLst>
  <dgm:cxnLst>
    <dgm:cxn modelId="{718C5504-B61C-434F-84A3-5876868CCACF}" type="presOf" srcId="{36C11326-53B1-4356-A792-051D83BB1529}" destId="{F34CF036-C21D-4FCF-AF36-11FDCBB6C849}" srcOrd="0" destOrd="0" presId="urn:microsoft.com/office/officeart/2005/8/layout/vList2"/>
    <dgm:cxn modelId="{5847EC3D-949D-4935-99CF-AE6369960F68}" type="presOf" srcId="{7195C3F8-14CD-49F3-BE3E-082A32C48603}" destId="{F3A17689-2119-49C5-8EBB-2A60E1425AE9}" srcOrd="0" destOrd="0" presId="urn:microsoft.com/office/officeart/2005/8/layout/vList2"/>
    <dgm:cxn modelId="{751EA64E-C8C9-421D-A500-01B703F6C8CE}" srcId="{B79CE249-A89E-4EE4-92C6-70E8851268B6}" destId="{36C11326-53B1-4356-A792-051D83BB1529}" srcOrd="1" destOrd="0" parTransId="{10957853-9E21-407D-AA47-91AED39E3171}" sibTransId="{2E7E3EB3-FF75-47B0-93DE-0E5FE6939FF7}"/>
    <dgm:cxn modelId="{84520FB1-0CC1-4140-A207-8ED6998E74DF}" srcId="{B79CE249-A89E-4EE4-92C6-70E8851268B6}" destId="{7195C3F8-14CD-49F3-BE3E-082A32C48603}" srcOrd="0" destOrd="0" parTransId="{65FDA0B2-4F41-4D97-AFAC-FBCF39F2D943}" sibTransId="{EF3A09DE-8944-4D79-9C39-FEB5E544F819}"/>
    <dgm:cxn modelId="{AC1C81BA-5A6F-4339-9782-D67E602153EC}" type="presOf" srcId="{B79CE249-A89E-4EE4-92C6-70E8851268B6}" destId="{E5CBD8AD-FF2B-465A-A5FA-71E71AEBB5E1}" srcOrd="0" destOrd="0" presId="urn:microsoft.com/office/officeart/2005/8/layout/vList2"/>
    <dgm:cxn modelId="{7A9745B6-EABF-4558-A88D-EDB1D9A4B933}" type="presParOf" srcId="{E5CBD8AD-FF2B-465A-A5FA-71E71AEBB5E1}" destId="{F3A17689-2119-49C5-8EBB-2A60E1425AE9}" srcOrd="0" destOrd="0" presId="urn:microsoft.com/office/officeart/2005/8/layout/vList2"/>
    <dgm:cxn modelId="{6AC43486-9237-4E2B-BB55-6942252A008B}" type="presParOf" srcId="{E5CBD8AD-FF2B-465A-A5FA-71E71AEBB5E1}" destId="{A3DAAA2B-1FFA-4F7F-BC24-7B0A135A58EE}" srcOrd="1" destOrd="0" presId="urn:microsoft.com/office/officeart/2005/8/layout/vList2"/>
    <dgm:cxn modelId="{C1988531-A2BD-45A6-840B-28A91100C062}" type="presParOf" srcId="{E5CBD8AD-FF2B-465A-A5FA-71E71AEBB5E1}" destId="{F34CF036-C21D-4FCF-AF36-11FDCBB6C84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56026-99C3-42FA-A156-8B7C449F01B1}">
      <dsp:nvSpPr>
        <dsp:cNvPr id="0" name=""/>
        <dsp:cNvSpPr/>
      </dsp:nvSpPr>
      <dsp:spPr>
        <a:xfrm>
          <a:off x="0" y="528818"/>
          <a:ext cx="6666833" cy="1212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We will be using supervised learning to predict customer churn. A supervised machine learning algorithm generally analyzes the training data and produces an inferred function that in turn can be used for mapping new examples. Given that we have data on current and prior customer transactions in our dataset, this is a standardized supervised classification problem that tries to predict a binary outcome (Y/N).</a:t>
          </a:r>
        </a:p>
      </dsp:txBody>
      <dsp:txXfrm>
        <a:off x="59171" y="587989"/>
        <a:ext cx="6548491" cy="1093778"/>
      </dsp:txXfrm>
    </dsp:sp>
    <dsp:sp modelId="{F97B7C23-794C-4AAC-85B7-22F821595F1F}">
      <dsp:nvSpPr>
        <dsp:cNvPr id="0" name=""/>
        <dsp:cNvSpPr/>
      </dsp:nvSpPr>
      <dsp:spPr>
        <a:xfrm>
          <a:off x="0" y="1781258"/>
          <a:ext cx="6666833" cy="121212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Decision Tree Classifier</a:t>
          </a:r>
        </a:p>
      </dsp:txBody>
      <dsp:txXfrm>
        <a:off x="59171" y="1840429"/>
        <a:ext cx="6548491" cy="1093778"/>
      </dsp:txXfrm>
    </dsp:sp>
    <dsp:sp modelId="{9FB0E6BF-FD05-495B-A61D-B6C93EAA01EB}">
      <dsp:nvSpPr>
        <dsp:cNvPr id="0" name=""/>
        <dsp:cNvSpPr/>
      </dsp:nvSpPr>
      <dsp:spPr>
        <a:xfrm>
          <a:off x="0" y="3033699"/>
          <a:ext cx="6666833" cy="121212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Random Forest Classifier</a:t>
          </a:r>
        </a:p>
      </dsp:txBody>
      <dsp:txXfrm>
        <a:off x="59171" y="3092870"/>
        <a:ext cx="6548491" cy="1093778"/>
      </dsp:txXfrm>
    </dsp:sp>
    <dsp:sp modelId="{D9B5B73B-44A5-4331-BA6D-9214F8E7C0D1}">
      <dsp:nvSpPr>
        <dsp:cNvPr id="0" name=""/>
        <dsp:cNvSpPr/>
      </dsp:nvSpPr>
      <dsp:spPr>
        <a:xfrm>
          <a:off x="0" y="4286139"/>
          <a:ext cx="6666833" cy="121212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XGBoost</a:t>
          </a:r>
        </a:p>
      </dsp:txBody>
      <dsp:txXfrm>
        <a:off x="59171" y="4345310"/>
        <a:ext cx="6548491" cy="1093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17689-2119-49C5-8EBB-2A60E1425AE9}">
      <dsp:nvSpPr>
        <dsp:cNvPr id="0" name=""/>
        <dsp:cNvSpPr/>
      </dsp:nvSpPr>
      <dsp:spPr>
        <a:xfrm>
          <a:off x="0" y="116959"/>
          <a:ext cx="6666833" cy="25740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0" kern="1200" baseline="0"/>
            <a:t>Our data set is from a credit card company, where we are able to review customer attributes such as geography (location), gender, age, tenure, balance, number of products they are subscribed to, their estimated salary and if they stopped the subscription or not (Exited).</a:t>
          </a:r>
          <a:endParaRPr lang="en-US" sz="2500" kern="1200"/>
        </a:p>
      </dsp:txBody>
      <dsp:txXfrm>
        <a:off x="125652" y="242611"/>
        <a:ext cx="6415529" cy="2322696"/>
      </dsp:txXfrm>
    </dsp:sp>
    <dsp:sp modelId="{F34CF036-C21D-4FCF-AF36-11FDCBB6C849}">
      <dsp:nvSpPr>
        <dsp:cNvPr id="0" name=""/>
        <dsp:cNvSpPr/>
      </dsp:nvSpPr>
      <dsp:spPr>
        <a:xfrm>
          <a:off x="0" y="2762960"/>
          <a:ext cx="6666833" cy="25740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0" kern="1200" baseline="0"/>
            <a:t>We are using open-source reliable datasets from kaggle(</a:t>
          </a:r>
          <a:r>
            <a:rPr lang="en-US" sz="2500" i="0" kern="1200" baseline="0">
              <a:hlinkClick xmlns:r="http://schemas.openxmlformats.org/officeDocument/2006/relationships" r:id="rId1"/>
            </a:rPr>
            <a:t>https://www.kaggle.com/kmalit/bank-customer-churn-prediction/data</a:t>
          </a:r>
          <a:r>
            <a:rPr lang="en-US" sz="2500" i="0" kern="1200" baseline="0"/>
            <a:t>).</a:t>
          </a:r>
          <a:endParaRPr lang="en-US" sz="2500" kern="1200"/>
        </a:p>
      </dsp:txBody>
      <dsp:txXfrm>
        <a:off x="125652" y="2888612"/>
        <a:ext cx="6415529" cy="23226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B06B-A74C-4CFC-8F1A-0B1B644AE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A81EB5-CAD3-45F3-835E-16606F5C9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05A56-43FC-42F9-B1B3-58AB504BFA22}"/>
              </a:ext>
            </a:extLst>
          </p:cNvPr>
          <p:cNvSpPr>
            <a:spLocks noGrp="1"/>
          </p:cNvSpPr>
          <p:nvPr>
            <p:ph type="dt" sz="half" idx="10"/>
          </p:nvPr>
        </p:nvSpPr>
        <p:spPr/>
        <p:txBody>
          <a:bodyPr/>
          <a:lstStyle/>
          <a:p>
            <a:fld id="{D2477EA1-D10B-4F00-AF88-8D490928639D}" type="datetimeFigureOut">
              <a:rPr lang="en-US" smtClean="0"/>
              <a:t>12/6/2021</a:t>
            </a:fld>
            <a:endParaRPr lang="en-US"/>
          </a:p>
        </p:txBody>
      </p:sp>
      <p:sp>
        <p:nvSpPr>
          <p:cNvPr id="5" name="Footer Placeholder 4">
            <a:extLst>
              <a:ext uri="{FF2B5EF4-FFF2-40B4-BE49-F238E27FC236}">
                <a16:creationId xmlns:a16="http://schemas.microsoft.com/office/drawing/2014/main" id="{3E0EF3B8-3705-4D8D-80B2-62BF1866A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E2DD7-F1F0-4995-AC43-306BDDAE2B03}"/>
              </a:ext>
            </a:extLst>
          </p:cNvPr>
          <p:cNvSpPr>
            <a:spLocks noGrp="1"/>
          </p:cNvSpPr>
          <p:nvPr>
            <p:ph type="sldNum" sz="quarter" idx="12"/>
          </p:nvPr>
        </p:nvSpPr>
        <p:spPr/>
        <p:txBody>
          <a:bodyPr/>
          <a:lstStyle/>
          <a:p>
            <a:fld id="{1B02D4A1-76A6-47E9-BD86-550045F2A8AD}" type="slidenum">
              <a:rPr lang="en-US" smtClean="0"/>
              <a:t>‹#›</a:t>
            </a:fld>
            <a:endParaRPr lang="en-US"/>
          </a:p>
        </p:txBody>
      </p:sp>
    </p:spTree>
    <p:extLst>
      <p:ext uri="{BB962C8B-B14F-4D97-AF65-F5344CB8AC3E}">
        <p14:creationId xmlns:p14="http://schemas.microsoft.com/office/powerpoint/2010/main" val="225966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975A-24C2-41FC-81AC-4FC4D37734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9969AB-E309-44B0-8E92-16B2B6576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9FF2E-DC9A-42B6-9CD9-7DD8F569C10A}"/>
              </a:ext>
            </a:extLst>
          </p:cNvPr>
          <p:cNvSpPr>
            <a:spLocks noGrp="1"/>
          </p:cNvSpPr>
          <p:nvPr>
            <p:ph type="dt" sz="half" idx="10"/>
          </p:nvPr>
        </p:nvSpPr>
        <p:spPr/>
        <p:txBody>
          <a:bodyPr/>
          <a:lstStyle/>
          <a:p>
            <a:fld id="{D2477EA1-D10B-4F00-AF88-8D490928639D}" type="datetimeFigureOut">
              <a:rPr lang="en-US" smtClean="0"/>
              <a:t>12/6/2021</a:t>
            </a:fld>
            <a:endParaRPr lang="en-US"/>
          </a:p>
        </p:txBody>
      </p:sp>
      <p:sp>
        <p:nvSpPr>
          <p:cNvPr id="5" name="Footer Placeholder 4">
            <a:extLst>
              <a:ext uri="{FF2B5EF4-FFF2-40B4-BE49-F238E27FC236}">
                <a16:creationId xmlns:a16="http://schemas.microsoft.com/office/drawing/2014/main" id="{23BD58FD-5D8D-4268-A39F-C5C303B9A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B5046-5590-4E25-8358-053EB45D77B6}"/>
              </a:ext>
            </a:extLst>
          </p:cNvPr>
          <p:cNvSpPr>
            <a:spLocks noGrp="1"/>
          </p:cNvSpPr>
          <p:nvPr>
            <p:ph type="sldNum" sz="quarter" idx="12"/>
          </p:nvPr>
        </p:nvSpPr>
        <p:spPr/>
        <p:txBody>
          <a:bodyPr/>
          <a:lstStyle/>
          <a:p>
            <a:fld id="{1B02D4A1-76A6-47E9-BD86-550045F2A8AD}" type="slidenum">
              <a:rPr lang="en-US" smtClean="0"/>
              <a:t>‹#›</a:t>
            </a:fld>
            <a:endParaRPr lang="en-US"/>
          </a:p>
        </p:txBody>
      </p:sp>
    </p:spTree>
    <p:extLst>
      <p:ext uri="{BB962C8B-B14F-4D97-AF65-F5344CB8AC3E}">
        <p14:creationId xmlns:p14="http://schemas.microsoft.com/office/powerpoint/2010/main" val="427530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83DE0-C057-417F-B6BC-E9C5D09A61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420280-FE3E-4893-8767-0CC4D3666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CFC8C-BBF9-4386-87BC-0C698CA0CD4E}"/>
              </a:ext>
            </a:extLst>
          </p:cNvPr>
          <p:cNvSpPr>
            <a:spLocks noGrp="1"/>
          </p:cNvSpPr>
          <p:nvPr>
            <p:ph type="dt" sz="half" idx="10"/>
          </p:nvPr>
        </p:nvSpPr>
        <p:spPr/>
        <p:txBody>
          <a:bodyPr/>
          <a:lstStyle/>
          <a:p>
            <a:fld id="{D2477EA1-D10B-4F00-AF88-8D490928639D}" type="datetimeFigureOut">
              <a:rPr lang="en-US" smtClean="0"/>
              <a:t>12/6/2021</a:t>
            </a:fld>
            <a:endParaRPr lang="en-US"/>
          </a:p>
        </p:txBody>
      </p:sp>
      <p:sp>
        <p:nvSpPr>
          <p:cNvPr id="5" name="Footer Placeholder 4">
            <a:extLst>
              <a:ext uri="{FF2B5EF4-FFF2-40B4-BE49-F238E27FC236}">
                <a16:creationId xmlns:a16="http://schemas.microsoft.com/office/drawing/2014/main" id="{614E355E-1532-4141-ABE8-99B18928F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AC0D9-C76D-45EA-9326-CF1FED5208FE}"/>
              </a:ext>
            </a:extLst>
          </p:cNvPr>
          <p:cNvSpPr>
            <a:spLocks noGrp="1"/>
          </p:cNvSpPr>
          <p:nvPr>
            <p:ph type="sldNum" sz="quarter" idx="12"/>
          </p:nvPr>
        </p:nvSpPr>
        <p:spPr/>
        <p:txBody>
          <a:bodyPr/>
          <a:lstStyle/>
          <a:p>
            <a:fld id="{1B02D4A1-76A6-47E9-BD86-550045F2A8AD}" type="slidenum">
              <a:rPr lang="en-US" smtClean="0"/>
              <a:t>‹#›</a:t>
            </a:fld>
            <a:endParaRPr lang="en-US"/>
          </a:p>
        </p:txBody>
      </p:sp>
    </p:spTree>
    <p:extLst>
      <p:ext uri="{BB962C8B-B14F-4D97-AF65-F5344CB8AC3E}">
        <p14:creationId xmlns:p14="http://schemas.microsoft.com/office/powerpoint/2010/main" val="304548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490D-C5F9-4CD5-B7E7-CA3A5DB22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15E95C-B765-4BAC-B923-DAFAD48095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ADAF5-76FA-4BF6-A213-036866062E01}"/>
              </a:ext>
            </a:extLst>
          </p:cNvPr>
          <p:cNvSpPr>
            <a:spLocks noGrp="1"/>
          </p:cNvSpPr>
          <p:nvPr>
            <p:ph type="dt" sz="half" idx="10"/>
          </p:nvPr>
        </p:nvSpPr>
        <p:spPr/>
        <p:txBody>
          <a:bodyPr/>
          <a:lstStyle/>
          <a:p>
            <a:fld id="{D2477EA1-D10B-4F00-AF88-8D490928639D}" type="datetimeFigureOut">
              <a:rPr lang="en-US" smtClean="0"/>
              <a:t>12/6/2021</a:t>
            </a:fld>
            <a:endParaRPr lang="en-US"/>
          </a:p>
        </p:txBody>
      </p:sp>
      <p:sp>
        <p:nvSpPr>
          <p:cNvPr id="5" name="Footer Placeholder 4">
            <a:extLst>
              <a:ext uri="{FF2B5EF4-FFF2-40B4-BE49-F238E27FC236}">
                <a16:creationId xmlns:a16="http://schemas.microsoft.com/office/drawing/2014/main" id="{08F98ACA-8D69-4FA6-949A-89809D8F5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1CE90-939E-42F2-96C7-C36F0654A7CE}"/>
              </a:ext>
            </a:extLst>
          </p:cNvPr>
          <p:cNvSpPr>
            <a:spLocks noGrp="1"/>
          </p:cNvSpPr>
          <p:nvPr>
            <p:ph type="sldNum" sz="quarter" idx="12"/>
          </p:nvPr>
        </p:nvSpPr>
        <p:spPr/>
        <p:txBody>
          <a:bodyPr/>
          <a:lstStyle/>
          <a:p>
            <a:fld id="{1B02D4A1-76A6-47E9-BD86-550045F2A8AD}" type="slidenum">
              <a:rPr lang="en-US" smtClean="0"/>
              <a:t>‹#›</a:t>
            </a:fld>
            <a:endParaRPr lang="en-US"/>
          </a:p>
        </p:txBody>
      </p:sp>
    </p:spTree>
    <p:extLst>
      <p:ext uri="{BB962C8B-B14F-4D97-AF65-F5344CB8AC3E}">
        <p14:creationId xmlns:p14="http://schemas.microsoft.com/office/powerpoint/2010/main" val="149210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F997-D55E-43DE-9DE5-FEFCB50BE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E7A9A3-0FAA-4B9C-A3C6-5152DAF0F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51FADE-E666-432C-A639-1D94B7670CE9}"/>
              </a:ext>
            </a:extLst>
          </p:cNvPr>
          <p:cNvSpPr>
            <a:spLocks noGrp="1"/>
          </p:cNvSpPr>
          <p:nvPr>
            <p:ph type="dt" sz="half" idx="10"/>
          </p:nvPr>
        </p:nvSpPr>
        <p:spPr/>
        <p:txBody>
          <a:bodyPr/>
          <a:lstStyle/>
          <a:p>
            <a:fld id="{D2477EA1-D10B-4F00-AF88-8D490928639D}" type="datetimeFigureOut">
              <a:rPr lang="en-US" smtClean="0"/>
              <a:t>12/6/2021</a:t>
            </a:fld>
            <a:endParaRPr lang="en-US"/>
          </a:p>
        </p:txBody>
      </p:sp>
      <p:sp>
        <p:nvSpPr>
          <p:cNvPr id="5" name="Footer Placeholder 4">
            <a:extLst>
              <a:ext uri="{FF2B5EF4-FFF2-40B4-BE49-F238E27FC236}">
                <a16:creationId xmlns:a16="http://schemas.microsoft.com/office/drawing/2014/main" id="{346E36F1-0BB0-40BD-A444-0B35D7A01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8BCBD-1CE7-408B-B552-EA1E5380C06D}"/>
              </a:ext>
            </a:extLst>
          </p:cNvPr>
          <p:cNvSpPr>
            <a:spLocks noGrp="1"/>
          </p:cNvSpPr>
          <p:nvPr>
            <p:ph type="sldNum" sz="quarter" idx="12"/>
          </p:nvPr>
        </p:nvSpPr>
        <p:spPr/>
        <p:txBody>
          <a:bodyPr/>
          <a:lstStyle/>
          <a:p>
            <a:fld id="{1B02D4A1-76A6-47E9-BD86-550045F2A8AD}" type="slidenum">
              <a:rPr lang="en-US" smtClean="0"/>
              <a:t>‹#›</a:t>
            </a:fld>
            <a:endParaRPr lang="en-US"/>
          </a:p>
        </p:txBody>
      </p:sp>
    </p:spTree>
    <p:extLst>
      <p:ext uri="{BB962C8B-B14F-4D97-AF65-F5344CB8AC3E}">
        <p14:creationId xmlns:p14="http://schemas.microsoft.com/office/powerpoint/2010/main" val="126480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0A11-78BD-4B54-95D5-9D174CDE69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259E8-3F75-4D6C-911F-1E37B0F33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574EB2-E706-459F-8CB3-19BF8EC8DE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14844A-E578-4D32-8461-E5008F018206}"/>
              </a:ext>
            </a:extLst>
          </p:cNvPr>
          <p:cNvSpPr>
            <a:spLocks noGrp="1"/>
          </p:cNvSpPr>
          <p:nvPr>
            <p:ph type="dt" sz="half" idx="10"/>
          </p:nvPr>
        </p:nvSpPr>
        <p:spPr/>
        <p:txBody>
          <a:bodyPr/>
          <a:lstStyle/>
          <a:p>
            <a:fld id="{D2477EA1-D10B-4F00-AF88-8D490928639D}" type="datetimeFigureOut">
              <a:rPr lang="en-US" smtClean="0"/>
              <a:t>12/6/2021</a:t>
            </a:fld>
            <a:endParaRPr lang="en-US"/>
          </a:p>
        </p:txBody>
      </p:sp>
      <p:sp>
        <p:nvSpPr>
          <p:cNvPr id="6" name="Footer Placeholder 5">
            <a:extLst>
              <a:ext uri="{FF2B5EF4-FFF2-40B4-BE49-F238E27FC236}">
                <a16:creationId xmlns:a16="http://schemas.microsoft.com/office/drawing/2014/main" id="{50ACEF35-D598-433D-B74A-3B1D5F5B02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254FD3-A4C3-4DB1-B82B-04542F9158D0}"/>
              </a:ext>
            </a:extLst>
          </p:cNvPr>
          <p:cNvSpPr>
            <a:spLocks noGrp="1"/>
          </p:cNvSpPr>
          <p:nvPr>
            <p:ph type="sldNum" sz="quarter" idx="12"/>
          </p:nvPr>
        </p:nvSpPr>
        <p:spPr/>
        <p:txBody>
          <a:bodyPr/>
          <a:lstStyle/>
          <a:p>
            <a:fld id="{1B02D4A1-76A6-47E9-BD86-550045F2A8AD}" type="slidenum">
              <a:rPr lang="en-US" smtClean="0"/>
              <a:t>‹#›</a:t>
            </a:fld>
            <a:endParaRPr lang="en-US"/>
          </a:p>
        </p:txBody>
      </p:sp>
    </p:spTree>
    <p:extLst>
      <p:ext uri="{BB962C8B-B14F-4D97-AF65-F5344CB8AC3E}">
        <p14:creationId xmlns:p14="http://schemas.microsoft.com/office/powerpoint/2010/main" val="21497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B736-CDD4-4E28-B620-987BAFF9BC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81E248-C98F-46B6-BFD2-E9A5B104E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30729D-292F-472E-9AFD-3B8AD6093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E1C251-FC8C-4479-B7D1-AB9E956AAB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5538D1-46C5-4A36-9E84-350233B82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3004FC-2F62-4124-AB5E-743BEFAB0827}"/>
              </a:ext>
            </a:extLst>
          </p:cNvPr>
          <p:cNvSpPr>
            <a:spLocks noGrp="1"/>
          </p:cNvSpPr>
          <p:nvPr>
            <p:ph type="dt" sz="half" idx="10"/>
          </p:nvPr>
        </p:nvSpPr>
        <p:spPr/>
        <p:txBody>
          <a:bodyPr/>
          <a:lstStyle/>
          <a:p>
            <a:fld id="{D2477EA1-D10B-4F00-AF88-8D490928639D}" type="datetimeFigureOut">
              <a:rPr lang="en-US" smtClean="0"/>
              <a:t>12/6/2021</a:t>
            </a:fld>
            <a:endParaRPr lang="en-US"/>
          </a:p>
        </p:txBody>
      </p:sp>
      <p:sp>
        <p:nvSpPr>
          <p:cNvPr id="8" name="Footer Placeholder 7">
            <a:extLst>
              <a:ext uri="{FF2B5EF4-FFF2-40B4-BE49-F238E27FC236}">
                <a16:creationId xmlns:a16="http://schemas.microsoft.com/office/drawing/2014/main" id="{2B087DBE-713E-49C0-9704-E14C3D8E16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A4E41E-D7D9-4A23-8A01-67357CD933DC}"/>
              </a:ext>
            </a:extLst>
          </p:cNvPr>
          <p:cNvSpPr>
            <a:spLocks noGrp="1"/>
          </p:cNvSpPr>
          <p:nvPr>
            <p:ph type="sldNum" sz="quarter" idx="12"/>
          </p:nvPr>
        </p:nvSpPr>
        <p:spPr/>
        <p:txBody>
          <a:bodyPr/>
          <a:lstStyle/>
          <a:p>
            <a:fld id="{1B02D4A1-76A6-47E9-BD86-550045F2A8AD}" type="slidenum">
              <a:rPr lang="en-US" smtClean="0"/>
              <a:t>‹#›</a:t>
            </a:fld>
            <a:endParaRPr lang="en-US"/>
          </a:p>
        </p:txBody>
      </p:sp>
    </p:spTree>
    <p:extLst>
      <p:ext uri="{BB962C8B-B14F-4D97-AF65-F5344CB8AC3E}">
        <p14:creationId xmlns:p14="http://schemas.microsoft.com/office/powerpoint/2010/main" val="47972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5EA7-5A00-4D88-A7A9-65C59834B5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6DCF45-5183-4E6D-AFF3-D067224A2B41}"/>
              </a:ext>
            </a:extLst>
          </p:cNvPr>
          <p:cNvSpPr>
            <a:spLocks noGrp="1"/>
          </p:cNvSpPr>
          <p:nvPr>
            <p:ph type="dt" sz="half" idx="10"/>
          </p:nvPr>
        </p:nvSpPr>
        <p:spPr/>
        <p:txBody>
          <a:bodyPr/>
          <a:lstStyle/>
          <a:p>
            <a:fld id="{D2477EA1-D10B-4F00-AF88-8D490928639D}" type="datetimeFigureOut">
              <a:rPr lang="en-US" smtClean="0"/>
              <a:t>12/6/2021</a:t>
            </a:fld>
            <a:endParaRPr lang="en-US"/>
          </a:p>
        </p:txBody>
      </p:sp>
      <p:sp>
        <p:nvSpPr>
          <p:cNvPr id="4" name="Footer Placeholder 3">
            <a:extLst>
              <a:ext uri="{FF2B5EF4-FFF2-40B4-BE49-F238E27FC236}">
                <a16:creationId xmlns:a16="http://schemas.microsoft.com/office/drawing/2014/main" id="{6C783762-78B8-4830-B8A9-BEC2B4CB30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666C8-1D45-4F11-ABC7-CC675565491A}"/>
              </a:ext>
            </a:extLst>
          </p:cNvPr>
          <p:cNvSpPr>
            <a:spLocks noGrp="1"/>
          </p:cNvSpPr>
          <p:nvPr>
            <p:ph type="sldNum" sz="quarter" idx="12"/>
          </p:nvPr>
        </p:nvSpPr>
        <p:spPr/>
        <p:txBody>
          <a:bodyPr/>
          <a:lstStyle/>
          <a:p>
            <a:fld id="{1B02D4A1-76A6-47E9-BD86-550045F2A8AD}" type="slidenum">
              <a:rPr lang="en-US" smtClean="0"/>
              <a:t>‹#›</a:t>
            </a:fld>
            <a:endParaRPr lang="en-US"/>
          </a:p>
        </p:txBody>
      </p:sp>
    </p:spTree>
    <p:extLst>
      <p:ext uri="{BB962C8B-B14F-4D97-AF65-F5344CB8AC3E}">
        <p14:creationId xmlns:p14="http://schemas.microsoft.com/office/powerpoint/2010/main" val="34395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B59DCF-20BC-4AC7-B991-5A0E66B5E1A6}"/>
              </a:ext>
            </a:extLst>
          </p:cNvPr>
          <p:cNvSpPr>
            <a:spLocks noGrp="1"/>
          </p:cNvSpPr>
          <p:nvPr>
            <p:ph type="dt" sz="half" idx="10"/>
          </p:nvPr>
        </p:nvSpPr>
        <p:spPr/>
        <p:txBody>
          <a:bodyPr/>
          <a:lstStyle/>
          <a:p>
            <a:fld id="{D2477EA1-D10B-4F00-AF88-8D490928639D}" type="datetimeFigureOut">
              <a:rPr lang="en-US" smtClean="0"/>
              <a:t>12/6/2021</a:t>
            </a:fld>
            <a:endParaRPr lang="en-US"/>
          </a:p>
        </p:txBody>
      </p:sp>
      <p:sp>
        <p:nvSpPr>
          <p:cNvPr id="3" name="Footer Placeholder 2">
            <a:extLst>
              <a:ext uri="{FF2B5EF4-FFF2-40B4-BE49-F238E27FC236}">
                <a16:creationId xmlns:a16="http://schemas.microsoft.com/office/drawing/2014/main" id="{6E8B6925-A91C-4F30-AA54-CE85E18B4C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C9FEE4-14B5-4DBB-8B2D-73FF61A7C3A8}"/>
              </a:ext>
            </a:extLst>
          </p:cNvPr>
          <p:cNvSpPr>
            <a:spLocks noGrp="1"/>
          </p:cNvSpPr>
          <p:nvPr>
            <p:ph type="sldNum" sz="quarter" idx="12"/>
          </p:nvPr>
        </p:nvSpPr>
        <p:spPr/>
        <p:txBody>
          <a:bodyPr/>
          <a:lstStyle/>
          <a:p>
            <a:fld id="{1B02D4A1-76A6-47E9-BD86-550045F2A8AD}" type="slidenum">
              <a:rPr lang="en-US" smtClean="0"/>
              <a:t>‹#›</a:t>
            </a:fld>
            <a:endParaRPr lang="en-US"/>
          </a:p>
        </p:txBody>
      </p:sp>
    </p:spTree>
    <p:extLst>
      <p:ext uri="{BB962C8B-B14F-4D97-AF65-F5344CB8AC3E}">
        <p14:creationId xmlns:p14="http://schemas.microsoft.com/office/powerpoint/2010/main" val="22145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4615-664B-4B12-9FDD-CD811A5DF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0FA2E4-06BA-421C-993E-0A237DA4C8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91CCE4-4DEB-443F-96E9-EF21F38DB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EEAC8-4F86-4DED-99C3-538FD6859A57}"/>
              </a:ext>
            </a:extLst>
          </p:cNvPr>
          <p:cNvSpPr>
            <a:spLocks noGrp="1"/>
          </p:cNvSpPr>
          <p:nvPr>
            <p:ph type="dt" sz="half" idx="10"/>
          </p:nvPr>
        </p:nvSpPr>
        <p:spPr/>
        <p:txBody>
          <a:bodyPr/>
          <a:lstStyle/>
          <a:p>
            <a:fld id="{D2477EA1-D10B-4F00-AF88-8D490928639D}" type="datetimeFigureOut">
              <a:rPr lang="en-US" smtClean="0"/>
              <a:t>12/6/2021</a:t>
            </a:fld>
            <a:endParaRPr lang="en-US"/>
          </a:p>
        </p:txBody>
      </p:sp>
      <p:sp>
        <p:nvSpPr>
          <p:cNvPr id="6" name="Footer Placeholder 5">
            <a:extLst>
              <a:ext uri="{FF2B5EF4-FFF2-40B4-BE49-F238E27FC236}">
                <a16:creationId xmlns:a16="http://schemas.microsoft.com/office/drawing/2014/main" id="{5B9DDED8-36C2-40A1-9260-D0FCD7512F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5D928-5A3F-4584-875E-25F5C0E7F5E8}"/>
              </a:ext>
            </a:extLst>
          </p:cNvPr>
          <p:cNvSpPr>
            <a:spLocks noGrp="1"/>
          </p:cNvSpPr>
          <p:nvPr>
            <p:ph type="sldNum" sz="quarter" idx="12"/>
          </p:nvPr>
        </p:nvSpPr>
        <p:spPr/>
        <p:txBody>
          <a:bodyPr/>
          <a:lstStyle/>
          <a:p>
            <a:fld id="{1B02D4A1-76A6-47E9-BD86-550045F2A8AD}" type="slidenum">
              <a:rPr lang="en-US" smtClean="0"/>
              <a:t>‹#›</a:t>
            </a:fld>
            <a:endParaRPr lang="en-US"/>
          </a:p>
        </p:txBody>
      </p:sp>
    </p:spTree>
    <p:extLst>
      <p:ext uri="{BB962C8B-B14F-4D97-AF65-F5344CB8AC3E}">
        <p14:creationId xmlns:p14="http://schemas.microsoft.com/office/powerpoint/2010/main" val="84110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5893-BCAE-44F1-AACB-C108CDCF8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9C45BC-BFCE-4DF4-9DC5-9AD9B6725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5E018B-6625-4BCB-BF08-6654E8B64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B87F9-AEA8-4FC4-89D3-BAC261080134}"/>
              </a:ext>
            </a:extLst>
          </p:cNvPr>
          <p:cNvSpPr>
            <a:spLocks noGrp="1"/>
          </p:cNvSpPr>
          <p:nvPr>
            <p:ph type="dt" sz="half" idx="10"/>
          </p:nvPr>
        </p:nvSpPr>
        <p:spPr/>
        <p:txBody>
          <a:bodyPr/>
          <a:lstStyle/>
          <a:p>
            <a:fld id="{D2477EA1-D10B-4F00-AF88-8D490928639D}" type="datetimeFigureOut">
              <a:rPr lang="en-US" smtClean="0"/>
              <a:t>12/6/2021</a:t>
            </a:fld>
            <a:endParaRPr lang="en-US"/>
          </a:p>
        </p:txBody>
      </p:sp>
      <p:sp>
        <p:nvSpPr>
          <p:cNvPr id="6" name="Footer Placeholder 5">
            <a:extLst>
              <a:ext uri="{FF2B5EF4-FFF2-40B4-BE49-F238E27FC236}">
                <a16:creationId xmlns:a16="http://schemas.microsoft.com/office/drawing/2014/main" id="{90EB1950-E630-4DA5-974C-066D4E88A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7B6D2-67C3-4FD2-A59D-94CADAE0D7C6}"/>
              </a:ext>
            </a:extLst>
          </p:cNvPr>
          <p:cNvSpPr>
            <a:spLocks noGrp="1"/>
          </p:cNvSpPr>
          <p:nvPr>
            <p:ph type="sldNum" sz="quarter" idx="12"/>
          </p:nvPr>
        </p:nvSpPr>
        <p:spPr/>
        <p:txBody>
          <a:bodyPr/>
          <a:lstStyle/>
          <a:p>
            <a:fld id="{1B02D4A1-76A6-47E9-BD86-550045F2A8AD}" type="slidenum">
              <a:rPr lang="en-US" smtClean="0"/>
              <a:t>‹#›</a:t>
            </a:fld>
            <a:endParaRPr lang="en-US"/>
          </a:p>
        </p:txBody>
      </p:sp>
    </p:spTree>
    <p:extLst>
      <p:ext uri="{BB962C8B-B14F-4D97-AF65-F5344CB8AC3E}">
        <p14:creationId xmlns:p14="http://schemas.microsoft.com/office/powerpoint/2010/main" val="398261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597C07-6F30-4743-A807-D5560BAD0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B1968F-BD0B-4EAB-935A-684D101D4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535A7-2855-45BD-8952-1885BD5AC7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7EA1-D10B-4F00-AF88-8D490928639D}" type="datetimeFigureOut">
              <a:rPr lang="en-US" smtClean="0"/>
              <a:t>12/6/2021</a:t>
            </a:fld>
            <a:endParaRPr lang="en-US"/>
          </a:p>
        </p:txBody>
      </p:sp>
      <p:sp>
        <p:nvSpPr>
          <p:cNvPr id="5" name="Footer Placeholder 4">
            <a:extLst>
              <a:ext uri="{FF2B5EF4-FFF2-40B4-BE49-F238E27FC236}">
                <a16:creationId xmlns:a16="http://schemas.microsoft.com/office/drawing/2014/main" id="{50C59A31-6CFE-489D-AD36-1B3FDC74C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A8C136-3BD8-4098-AB3B-2F0405CD0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2D4A1-76A6-47E9-BD86-550045F2A8AD}" type="slidenum">
              <a:rPr lang="en-US" smtClean="0"/>
              <a:t>‹#›</a:t>
            </a:fld>
            <a:endParaRPr lang="en-US"/>
          </a:p>
        </p:txBody>
      </p:sp>
    </p:spTree>
    <p:extLst>
      <p:ext uri="{BB962C8B-B14F-4D97-AF65-F5344CB8AC3E}">
        <p14:creationId xmlns:p14="http://schemas.microsoft.com/office/powerpoint/2010/main" val="3364277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6405BF9-7477-4624-AB3A-413691725094}"/>
              </a:ext>
            </a:extLst>
          </p:cNvPr>
          <p:cNvSpPr>
            <a:spLocks noGrp="1"/>
          </p:cNvSpPr>
          <p:nvPr>
            <p:ph type="ctrTitle"/>
          </p:nvPr>
        </p:nvSpPr>
        <p:spPr>
          <a:xfrm>
            <a:off x="1314824" y="735106"/>
            <a:ext cx="10053763" cy="2928470"/>
          </a:xfrm>
        </p:spPr>
        <p:txBody>
          <a:bodyPr anchor="b">
            <a:normAutofit/>
          </a:bodyPr>
          <a:lstStyle/>
          <a:p>
            <a:pPr algn="l"/>
            <a:r>
              <a:rPr lang="en-IN" sz="4800">
                <a:solidFill>
                  <a:srgbClr val="FFFFFF"/>
                </a:solidFill>
                <a:latin typeface="Times New Roman" panose="02020603050405020304" pitchFamily="18" charset="0"/>
                <a:cs typeface="Times New Roman" panose="02020603050405020304" pitchFamily="18" charset="0"/>
              </a:rPr>
              <a:t>Customer Churn Prediction Using Supervised Machine Learning Algorithms</a:t>
            </a:r>
            <a:endParaRPr lang="en-US" sz="4800"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62138B7-AFB2-446E-8751-28AF50DC2068}"/>
              </a:ext>
            </a:extLst>
          </p:cNvPr>
          <p:cNvSpPr>
            <a:spLocks noGrp="1"/>
          </p:cNvSpPr>
          <p:nvPr>
            <p:ph type="subTitle" idx="1"/>
          </p:nvPr>
        </p:nvSpPr>
        <p:spPr>
          <a:xfrm>
            <a:off x="1350682" y="4870824"/>
            <a:ext cx="10005951" cy="1458258"/>
          </a:xfrm>
        </p:spPr>
        <p:txBody>
          <a:bodyPr anchor="ctr">
            <a:normAutofit/>
          </a:bodyPr>
          <a:lstStyle/>
          <a:p>
            <a:pPr marL="342900" indent="-342900" algn="l">
              <a:buFont typeface="Wingdings" panose="05000000000000000000" pitchFamily="2" charset="2"/>
              <a:buChar char="Ø"/>
            </a:pPr>
            <a:r>
              <a:rPr lang="en-IN">
                <a:latin typeface="Times New Roman" panose="02020603050405020304" pitchFamily="18" charset="0"/>
                <a:cs typeface="Times New Roman" panose="02020603050405020304" pitchFamily="18" charset="0"/>
              </a:rPr>
              <a:t>Tamanna Manek (tm3734)</a:t>
            </a:r>
          </a:p>
          <a:p>
            <a:pPr marL="342900" indent="-342900" algn="l">
              <a:buFont typeface="Wingdings" panose="05000000000000000000" pitchFamily="2" charset="2"/>
              <a:buChar char="Ø"/>
            </a:pPr>
            <a:r>
              <a:rPr lang="en-IN">
                <a:latin typeface="Times New Roman" panose="02020603050405020304" pitchFamily="18" charset="0"/>
                <a:cs typeface="Times New Roman" panose="02020603050405020304" pitchFamily="18" charset="0"/>
              </a:rPr>
              <a:t>Ritik Lnu (rl4017)</a:t>
            </a:r>
          </a:p>
          <a:p>
            <a:pPr marL="342900" indent="-342900" algn="l">
              <a:buFont typeface="Wingdings" panose="05000000000000000000" pitchFamily="2" charset="2"/>
              <a:buChar char="Ø"/>
            </a:pPr>
            <a:r>
              <a:rPr lang="en-IN">
                <a:latin typeface="Times New Roman" panose="02020603050405020304" pitchFamily="18" charset="0"/>
                <a:cs typeface="Times New Roman" panose="02020603050405020304" pitchFamily="18" charset="0"/>
              </a:rPr>
              <a:t>Deepti Gouthaman (dg3781)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737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B587721-D95E-4441-A70E-C5E249395826}"/>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a:solidFill>
                  <a:srgbClr val="FFFFFF"/>
                </a:solidFill>
                <a:latin typeface="+mj-lt"/>
                <a:ea typeface="+mj-ea"/>
                <a:cs typeface="+mj-cs"/>
              </a:rPr>
              <a:t>Relationship between Exited and Other variables</a:t>
            </a:r>
          </a:p>
        </p:txBody>
      </p:sp>
      <p:pic>
        <p:nvPicPr>
          <p:cNvPr id="5" name="Content Placeholder 4">
            <a:extLst>
              <a:ext uri="{FF2B5EF4-FFF2-40B4-BE49-F238E27FC236}">
                <a16:creationId xmlns:a16="http://schemas.microsoft.com/office/drawing/2014/main" id="{93AF9904-02B2-4E7F-BFA3-B2575A3012B8}"/>
              </a:ext>
            </a:extLst>
          </p:cNvPr>
          <p:cNvPicPr>
            <a:picLocks noGrp="1" noChangeAspect="1"/>
          </p:cNvPicPr>
          <p:nvPr>
            <p:ph idx="1"/>
          </p:nvPr>
        </p:nvPicPr>
        <p:blipFill>
          <a:blip r:embed="rId2"/>
          <a:stretch>
            <a:fillRect/>
          </a:stretch>
        </p:blipFill>
        <p:spPr>
          <a:xfrm>
            <a:off x="432225" y="3087936"/>
            <a:ext cx="11327549" cy="2208873"/>
          </a:xfrm>
          <a:prstGeom prst="rect">
            <a:avLst/>
          </a:prstGeom>
        </p:spPr>
      </p:pic>
    </p:spTree>
    <p:extLst>
      <p:ext uri="{BB962C8B-B14F-4D97-AF65-F5344CB8AC3E}">
        <p14:creationId xmlns:p14="http://schemas.microsoft.com/office/powerpoint/2010/main" val="302153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1E37385-FF6E-47BE-A3FF-9D066959B6A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a:solidFill>
                  <a:srgbClr val="FFFFFF"/>
                </a:solidFill>
                <a:latin typeface="+mj-lt"/>
                <a:ea typeface="+mj-ea"/>
                <a:cs typeface="+mj-cs"/>
              </a:rPr>
              <a:t>Relationship between Exited and other variables.</a:t>
            </a:r>
          </a:p>
        </p:txBody>
      </p:sp>
      <p:pic>
        <p:nvPicPr>
          <p:cNvPr id="4" name="Content Placeholder 3">
            <a:extLst>
              <a:ext uri="{FF2B5EF4-FFF2-40B4-BE49-F238E27FC236}">
                <a16:creationId xmlns:a16="http://schemas.microsoft.com/office/drawing/2014/main" id="{F690E3DD-CA41-4C27-881E-9765B0E7F004}"/>
              </a:ext>
            </a:extLst>
          </p:cNvPr>
          <p:cNvPicPr>
            <a:picLocks noGrp="1" noChangeAspect="1"/>
          </p:cNvPicPr>
          <p:nvPr>
            <p:ph idx="1"/>
          </p:nvPr>
        </p:nvPicPr>
        <p:blipFill>
          <a:blip r:embed="rId2"/>
          <a:stretch>
            <a:fillRect/>
          </a:stretch>
        </p:blipFill>
        <p:spPr>
          <a:xfrm>
            <a:off x="432225" y="3073778"/>
            <a:ext cx="11327549" cy="2237190"/>
          </a:xfrm>
          <a:prstGeom prst="rect">
            <a:avLst/>
          </a:prstGeom>
        </p:spPr>
      </p:pic>
    </p:spTree>
    <p:extLst>
      <p:ext uri="{BB962C8B-B14F-4D97-AF65-F5344CB8AC3E}">
        <p14:creationId xmlns:p14="http://schemas.microsoft.com/office/powerpoint/2010/main" val="2431726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3688D19-BD36-4AE5-826A-BC21C2AB5C7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Explanatory Data Analysis</a:t>
            </a:r>
          </a:p>
        </p:txBody>
      </p:sp>
      <p:pic>
        <p:nvPicPr>
          <p:cNvPr id="5" name="Content Placeholder 4">
            <a:extLst>
              <a:ext uri="{FF2B5EF4-FFF2-40B4-BE49-F238E27FC236}">
                <a16:creationId xmlns:a16="http://schemas.microsoft.com/office/drawing/2014/main" id="{8B340743-4622-45A6-BF2B-8815CCDC93D0}"/>
              </a:ext>
            </a:extLst>
          </p:cNvPr>
          <p:cNvPicPr>
            <a:picLocks noGrp="1" noChangeAspect="1"/>
          </p:cNvPicPr>
          <p:nvPr>
            <p:ph idx="1"/>
          </p:nvPr>
        </p:nvPicPr>
        <p:blipFill>
          <a:blip r:embed="rId2"/>
          <a:stretch>
            <a:fillRect/>
          </a:stretch>
        </p:blipFill>
        <p:spPr>
          <a:xfrm>
            <a:off x="4651218" y="467208"/>
            <a:ext cx="6928167" cy="5923584"/>
          </a:xfrm>
          <a:prstGeom prst="rect">
            <a:avLst/>
          </a:prstGeom>
        </p:spPr>
      </p:pic>
    </p:spTree>
    <p:extLst>
      <p:ext uri="{BB962C8B-B14F-4D97-AF65-F5344CB8AC3E}">
        <p14:creationId xmlns:p14="http://schemas.microsoft.com/office/powerpoint/2010/main" val="1460953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3688D19-BD36-4AE5-826A-BC21C2AB5C7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Explanatory Data Analysis</a:t>
            </a:r>
          </a:p>
        </p:txBody>
      </p:sp>
      <p:pic>
        <p:nvPicPr>
          <p:cNvPr id="6" name="Content Placeholder 5" descr="Chart, scatter chart&#10;&#10;Description automatically generated">
            <a:extLst>
              <a:ext uri="{FF2B5EF4-FFF2-40B4-BE49-F238E27FC236}">
                <a16:creationId xmlns:a16="http://schemas.microsoft.com/office/drawing/2014/main" id="{D237E6C8-D216-4C3D-903C-18963E7F21AC}"/>
              </a:ext>
            </a:extLst>
          </p:cNvPr>
          <p:cNvPicPr>
            <a:picLocks noGrp="1" noChangeAspect="1"/>
          </p:cNvPicPr>
          <p:nvPr>
            <p:ph idx="1"/>
          </p:nvPr>
        </p:nvPicPr>
        <p:blipFill>
          <a:blip r:embed="rId2"/>
          <a:stretch>
            <a:fillRect/>
          </a:stretch>
        </p:blipFill>
        <p:spPr>
          <a:xfrm>
            <a:off x="4502428" y="502572"/>
            <a:ext cx="7225748" cy="5852856"/>
          </a:xfrm>
          <a:prstGeom prst="rect">
            <a:avLst/>
          </a:prstGeom>
        </p:spPr>
      </p:pic>
    </p:spTree>
    <p:extLst>
      <p:ext uri="{BB962C8B-B14F-4D97-AF65-F5344CB8AC3E}">
        <p14:creationId xmlns:p14="http://schemas.microsoft.com/office/powerpoint/2010/main" val="1747471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5">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7">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9">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0962525B-4CA6-4326-8D64-DEA4B92E375D}"/>
              </a:ext>
            </a:extLst>
          </p:cNvPr>
          <p:cNvPicPr>
            <a:picLocks noGrp="1" noChangeAspect="1"/>
          </p:cNvPicPr>
          <p:nvPr>
            <p:ph idx="1"/>
          </p:nvPr>
        </p:nvPicPr>
        <p:blipFill rotWithShape="1">
          <a:blip r:embed="rId2"/>
          <a:srcRect l="13996" r="15688" b="1"/>
          <a:stretch/>
        </p:blipFill>
        <p:spPr>
          <a:xfrm>
            <a:off x="4038599" y="10"/>
            <a:ext cx="8160026" cy="6875809"/>
          </a:xfrm>
          <a:prstGeom prst="rect">
            <a:avLst/>
          </a:prstGeom>
        </p:spPr>
      </p:pic>
      <p:sp>
        <p:nvSpPr>
          <p:cNvPr id="39" name="Freeform: Shape 31">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F76E2-F843-4EFE-B205-B9966C3C42D1}"/>
              </a:ext>
            </a:extLst>
          </p:cNvPr>
          <p:cNvSpPr>
            <a:spLocks noGrp="1"/>
          </p:cNvSpPr>
          <p:nvPr>
            <p:ph type="title"/>
          </p:nvPr>
        </p:nvSpPr>
        <p:spPr>
          <a:xfrm>
            <a:off x="571183" y="1560681"/>
            <a:ext cx="3052293" cy="3531403"/>
          </a:xfrm>
          <a:prstGeom prst="ellipse">
            <a:avLst/>
          </a:prstGeom>
        </p:spPr>
        <p:txBody>
          <a:bodyPr vert="horz" lIns="91440" tIns="45720" rIns="91440" bIns="45720" rtlCol="0" anchor="t">
            <a:normAutofit/>
          </a:bodyPr>
          <a:lstStyle/>
          <a:p>
            <a:pPr algn="r"/>
            <a:r>
              <a:rPr lang="en-US" sz="3400" dirty="0">
                <a:solidFill>
                  <a:srgbClr val="FFFFFF"/>
                </a:solidFill>
              </a:rPr>
              <a:t>Correlation between Numerical Variables</a:t>
            </a:r>
          </a:p>
        </p:txBody>
      </p:sp>
    </p:spTree>
    <p:extLst>
      <p:ext uri="{BB962C8B-B14F-4D97-AF65-F5344CB8AC3E}">
        <p14:creationId xmlns:p14="http://schemas.microsoft.com/office/powerpoint/2010/main" val="273115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929393-8F84-4634-AFB8-26A04408FB1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Area Under ROC</a:t>
            </a:r>
          </a:p>
        </p:txBody>
      </p:sp>
      <p:pic>
        <p:nvPicPr>
          <p:cNvPr id="5" name="Content Placeholder 4" descr="Chart, line chart&#10;&#10;Description automatically generated">
            <a:extLst>
              <a:ext uri="{FF2B5EF4-FFF2-40B4-BE49-F238E27FC236}">
                <a16:creationId xmlns:a16="http://schemas.microsoft.com/office/drawing/2014/main" id="{80CDC42A-C488-4224-9FFA-6BAB24A4DB98}"/>
              </a:ext>
            </a:extLst>
          </p:cNvPr>
          <p:cNvPicPr>
            <a:picLocks noGrp="1" noChangeAspect="1"/>
          </p:cNvPicPr>
          <p:nvPr>
            <p:ph idx="1"/>
          </p:nvPr>
        </p:nvPicPr>
        <p:blipFill>
          <a:blip r:embed="rId2"/>
          <a:stretch>
            <a:fillRect/>
          </a:stretch>
        </p:blipFill>
        <p:spPr>
          <a:xfrm>
            <a:off x="4502428" y="1505144"/>
            <a:ext cx="7225748" cy="3847711"/>
          </a:xfrm>
          <a:prstGeom prst="rect">
            <a:avLst/>
          </a:prstGeom>
        </p:spPr>
      </p:pic>
    </p:spTree>
    <p:extLst>
      <p:ext uri="{BB962C8B-B14F-4D97-AF65-F5344CB8AC3E}">
        <p14:creationId xmlns:p14="http://schemas.microsoft.com/office/powerpoint/2010/main" val="248561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46A8A-83A4-4191-A38D-BF19460BBF6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Comparison between different Models</a:t>
            </a:r>
          </a:p>
        </p:txBody>
      </p:sp>
      <p:pic>
        <p:nvPicPr>
          <p:cNvPr id="13" name="Picture 12">
            <a:extLst>
              <a:ext uri="{FF2B5EF4-FFF2-40B4-BE49-F238E27FC236}">
                <a16:creationId xmlns:a16="http://schemas.microsoft.com/office/drawing/2014/main" id="{15672390-F52F-4068-B5C8-7C9781E07BCD}"/>
              </a:ext>
            </a:extLst>
          </p:cNvPr>
          <p:cNvPicPr>
            <a:picLocks noChangeAspect="1"/>
          </p:cNvPicPr>
          <p:nvPr/>
        </p:nvPicPr>
        <p:blipFill>
          <a:blip r:embed="rId2"/>
          <a:stretch>
            <a:fillRect/>
          </a:stretch>
        </p:blipFill>
        <p:spPr>
          <a:xfrm>
            <a:off x="257317" y="2155329"/>
            <a:ext cx="11611221" cy="3741617"/>
          </a:xfrm>
          <a:prstGeom prst="rect">
            <a:avLst/>
          </a:prstGeom>
        </p:spPr>
      </p:pic>
    </p:spTree>
    <p:extLst>
      <p:ext uri="{BB962C8B-B14F-4D97-AF65-F5344CB8AC3E}">
        <p14:creationId xmlns:p14="http://schemas.microsoft.com/office/powerpoint/2010/main" val="2086446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7B46A8A-83A4-4191-A38D-BF19460BBF63}"/>
              </a:ext>
            </a:extLst>
          </p:cNvPr>
          <p:cNvSpPr>
            <a:spLocks noGrp="1"/>
          </p:cNvSpPr>
          <p:nvPr>
            <p:ph type="title"/>
          </p:nvPr>
        </p:nvSpPr>
        <p:spPr>
          <a:xfrm>
            <a:off x="578888" y="1827216"/>
            <a:ext cx="2880828" cy="3071906"/>
          </a:xfrm>
        </p:spPr>
        <p:txBody>
          <a:bodyPr vert="horz" lIns="91440" tIns="45720" rIns="91440" bIns="45720" rtlCol="0" anchor="t">
            <a:normAutofit/>
          </a:bodyPr>
          <a:lstStyle/>
          <a:p>
            <a:r>
              <a:rPr lang="en-US" sz="4000" dirty="0">
                <a:solidFill>
                  <a:srgbClr val="FFFFFF"/>
                </a:solidFill>
              </a:rPr>
              <a:t>Accuracy Score </a:t>
            </a:r>
            <a:r>
              <a:rPr lang="en-US" sz="4000" dirty="0" err="1">
                <a:solidFill>
                  <a:srgbClr val="FFFFFF"/>
                </a:solidFill>
              </a:rPr>
              <a:t>Comparision</a:t>
            </a:r>
            <a:endParaRPr lang="en-US" sz="40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D2A76293-B1E2-40B6-AE21-71CE7A65B798}"/>
              </a:ext>
            </a:extLst>
          </p:cNvPr>
          <p:cNvPicPr>
            <a:picLocks noChangeAspect="1"/>
          </p:cNvPicPr>
          <p:nvPr/>
        </p:nvPicPr>
        <p:blipFill>
          <a:blip r:embed="rId2"/>
          <a:stretch>
            <a:fillRect/>
          </a:stretch>
        </p:blipFill>
        <p:spPr>
          <a:xfrm>
            <a:off x="4502428" y="876300"/>
            <a:ext cx="7225748" cy="5276849"/>
          </a:xfrm>
          <a:prstGeom prst="rect">
            <a:avLst/>
          </a:prstGeom>
        </p:spPr>
      </p:pic>
    </p:spTree>
    <p:extLst>
      <p:ext uri="{BB962C8B-B14F-4D97-AF65-F5344CB8AC3E}">
        <p14:creationId xmlns:p14="http://schemas.microsoft.com/office/powerpoint/2010/main" val="2471316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7B46A8A-83A4-4191-A38D-BF19460BBF6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ROC AUC Comparison </a:t>
            </a:r>
            <a:endParaRPr lang="en-US" sz="40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BF6CEC79-A03A-4432-87D8-D34C4464ECCD}"/>
              </a:ext>
            </a:extLst>
          </p:cNvPr>
          <p:cNvPicPr>
            <a:picLocks noChangeAspect="1"/>
          </p:cNvPicPr>
          <p:nvPr/>
        </p:nvPicPr>
        <p:blipFill>
          <a:blip r:embed="rId2"/>
          <a:stretch>
            <a:fillRect/>
          </a:stretch>
        </p:blipFill>
        <p:spPr>
          <a:xfrm>
            <a:off x="4502428" y="762159"/>
            <a:ext cx="7225748" cy="5533866"/>
          </a:xfrm>
          <a:prstGeom prst="rect">
            <a:avLst/>
          </a:prstGeom>
        </p:spPr>
      </p:pic>
    </p:spTree>
    <p:extLst>
      <p:ext uri="{BB962C8B-B14F-4D97-AF65-F5344CB8AC3E}">
        <p14:creationId xmlns:p14="http://schemas.microsoft.com/office/powerpoint/2010/main" val="844198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5585E-99C5-4BFD-9E27-DAC384F6D6B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Model Evaluation Summary</a:t>
            </a:r>
          </a:p>
        </p:txBody>
      </p:sp>
      <p:pic>
        <p:nvPicPr>
          <p:cNvPr id="4" name="Content Placeholder 8" descr="Table&#10;&#10;Description automatically generated">
            <a:extLst>
              <a:ext uri="{FF2B5EF4-FFF2-40B4-BE49-F238E27FC236}">
                <a16:creationId xmlns:a16="http://schemas.microsoft.com/office/drawing/2014/main" id="{B3AFE81E-B783-4884-AFE5-6B7BFBA699D8}"/>
              </a:ext>
            </a:extLst>
          </p:cNvPr>
          <p:cNvPicPr>
            <a:picLocks noGrp="1" noChangeAspect="1"/>
          </p:cNvPicPr>
          <p:nvPr>
            <p:ph idx="1"/>
          </p:nvPr>
        </p:nvPicPr>
        <p:blipFill>
          <a:blip r:embed="rId2"/>
          <a:stretch>
            <a:fillRect/>
          </a:stretch>
        </p:blipFill>
        <p:spPr>
          <a:xfrm>
            <a:off x="316895" y="2453951"/>
            <a:ext cx="11383692" cy="3452327"/>
          </a:xfrm>
          <a:prstGeom prst="rect">
            <a:avLst/>
          </a:prstGeom>
        </p:spPr>
      </p:pic>
    </p:spTree>
    <p:extLst>
      <p:ext uri="{BB962C8B-B14F-4D97-AF65-F5344CB8AC3E}">
        <p14:creationId xmlns:p14="http://schemas.microsoft.com/office/powerpoint/2010/main" val="225400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A331AD-2EE0-44BC-B5A7-284879C88920}"/>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latin typeface="Times New Roman" panose="02020603050405020304" pitchFamily="18" charset="0"/>
                <a:cs typeface="Times New Roman" panose="02020603050405020304" pitchFamily="18" charset="0"/>
              </a:rPr>
              <a:t>Introduction</a:t>
            </a:r>
            <a:endParaRPr lang="en-US" sz="400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8DEC61-16F5-4195-BED2-F2E50C51FC6A}"/>
              </a:ext>
            </a:extLst>
          </p:cNvPr>
          <p:cNvSpPr>
            <a:spLocks noGrp="1"/>
          </p:cNvSpPr>
          <p:nvPr>
            <p:ph idx="1"/>
          </p:nvPr>
        </p:nvSpPr>
        <p:spPr>
          <a:xfrm>
            <a:off x="4810259" y="649480"/>
            <a:ext cx="6555347" cy="5546047"/>
          </a:xfrm>
        </p:spPr>
        <p:txBody>
          <a:bodyPr anchor="ctr">
            <a:normAutofit/>
          </a:bodyPr>
          <a:lstStyle/>
          <a:p>
            <a:r>
              <a:rPr lang="en-US" sz="2000" b="0" i="0">
                <a:effectLst/>
                <a:latin typeface="Times New Roman" panose="02020603050405020304" pitchFamily="18" charset="0"/>
                <a:cs typeface="Times New Roman" panose="02020603050405020304" pitchFamily="18" charset="0"/>
              </a:rPr>
              <a:t>Customer churn also known as "customer attrition”, is one of the biggest problems faced by the business these days as it directly impacts on operating, marketing and company budgets. It primarily represents the number of customers who stop buying from your business within a set time frame.</a:t>
            </a:r>
          </a:p>
          <a:p>
            <a:endParaRPr lang="en-US" sz="2000" b="0" i="0">
              <a:effectLst/>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If we could figure out why a customer leaves and when they leave with reasonable accuracy, it would immensely help the organization to strategize their retention initiatives manifold. </a:t>
            </a:r>
            <a:br>
              <a:rPr lang="en-US" sz="2000" b="0" i="0">
                <a:effectLst/>
                <a:latin typeface="Times New Roman" panose="02020603050405020304" pitchFamily="18" charset="0"/>
                <a:cs typeface="Times New Roman" panose="02020603050405020304" pitchFamily="18" charset="0"/>
              </a:rPr>
            </a:br>
            <a:endParaRPr lang="en-US" sz="2000" b="0" i="0">
              <a:effectLst/>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In this model we will be predicting What is the likelihood of an active customer leaving an organization and what are key indicators of a customer churn.</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25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1EC856A-A35D-48B9-BAF0-F5D66092229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Important Features</a:t>
            </a:r>
          </a:p>
        </p:txBody>
      </p:sp>
      <p:pic>
        <p:nvPicPr>
          <p:cNvPr id="5" name="Content Placeholder 4">
            <a:extLst>
              <a:ext uri="{FF2B5EF4-FFF2-40B4-BE49-F238E27FC236}">
                <a16:creationId xmlns:a16="http://schemas.microsoft.com/office/drawing/2014/main" id="{4AD8890B-9600-47AA-B358-65A4D9E6FC9F}"/>
              </a:ext>
            </a:extLst>
          </p:cNvPr>
          <p:cNvPicPr>
            <a:picLocks noGrp="1" noChangeAspect="1"/>
          </p:cNvPicPr>
          <p:nvPr>
            <p:ph idx="1"/>
          </p:nvPr>
        </p:nvPicPr>
        <p:blipFill>
          <a:blip r:embed="rId2"/>
          <a:stretch>
            <a:fillRect/>
          </a:stretch>
        </p:blipFill>
        <p:spPr>
          <a:xfrm>
            <a:off x="4502428" y="502572"/>
            <a:ext cx="7225748" cy="5852856"/>
          </a:xfrm>
          <a:prstGeom prst="rect">
            <a:avLst/>
          </a:prstGeom>
        </p:spPr>
      </p:pic>
    </p:spTree>
    <p:extLst>
      <p:ext uri="{BB962C8B-B14F-4D97-AF65-F5344CB8AC3E}">
        <p14:creationId xmlns:p14="http://schemas.microsoft.com/office/powerpoint/2010/main" val="416317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55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Logo&#10;&#10;Description automatically generated">
            <a:extLst>
              <a:ext uri="{FF2B5EF4-FFF2-40B4-BE49-F238E27FC236}">
                <a16:creationId xmlns:a16="http://schemas.microsoft.com/office/drawing/2014/main" id="{60145AC1-7B16-493D-A665-A13153E7A46D}"/>
              </a:ext>
            </a:extLst>
          </p:cNvPr>
          <p:cNvPicPr>
            <a:picLocks noChangeAspect="1"/>
          </p:cNvPicPr>
          <p:nvPr/>
        </p:nvPicPr>
        <p:blipFill rotWithShape="1">
          <a:blip r:embed="rId2">
            <a:extLst>
              <a:ext uri="{28A0092B-C50C-407E-A947-70E740481C1C}">
                <a14:useLocalDpi xmlns:a14="http://schemas.microsoft.com/office/drawing/2010/main" val="0"/>
              </a:ext>
            </a:extLst>
          </a:blip>
          <a:srcRect t="16781" b="9245"/>
          <a:stretch/>
        </p:blipFill>
        <p:spPr>
          <a:xfrm>
            <a:off x="2330443" y="643467"/>
            <a:ext cx="7531113" cy="5571066"/>
          </a:xfrm>
          <a:prstGeom prst="rect">
            <a:avLst/>
          </a:prstGeom>
        </p:spPr>
      </p:pic>
    </p:spTree>
    <p:extLst>
      <p:ext uri="{BB962C8B-B14F-4D97-AF65-F5344CB8AC3E}">
        <p14:creationId xmlns:p14="http://schemas.microsoft.com/office/powerpoint/2010/main" val="369059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7D2FA-D031-482C-BD68-6EC3A5AE8F6F}"/>
              </a:ext>
            </a:extLst>
          </p:cNvPr>
          <p:cNvSpPr>
            <a:spLocks noGrp="1"/>
          </p:cNvSpPr>
          <p:nvPr>
            <p:ph type="title"/>
          </p:nvPr>
        </p:nvSpPr>
        <p:spPr>
          <a:xfrm>
            <a:off x="-109192" y="1142218"/>
            <a:ext cx="3115265" cy="2396359"/>
          </a:xfrm>
        </p:spPr>
        <p:txBody>
          <a:bodyPr anchor="b">
            <a:normAutofit/>
          </a:bodyPr>
          <a:lstStyle/>
          <a:p>
            <a:pPr algn="r"/>
            <a:r>
              <a:rPr lang="en-IN" sz="4000" dirty="0">
                <a:solidFill>
                  <a:srgbClr val="FFFFFF"/>
                </a:solidFill>
                <a:latin typeface="Times New Roman" panose="02020603050405020304" pitchFamily="18" charset="0"/>
                <a:cs typeface="Times New Roman" panose="02020603050405020304" pitchFamily="18" charset="0"/>
              </a:rPr>
              <a:t>Models</a:t>
            </a:r>
            <a:endParaRPr lang="en-US" sz="4000" dirty="0">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505DFBAE-1CD7-4365-B377-93104C563459}"/>
              </a:ext>
            </a:extLst>
          </p:cNvPr>
          <p:cNvGraphicFramePr>
            <a:graphicFrameLocks noGrp="1"/>
          </p:cNvGraphicFramePr>
          <p:nvPr>
            <p:ph idx="1"/>
            <p:extLst>
              <p:ext uri="{D42A27DB-BD31-4B8C-83A1-F6EECF244321}">
                <p14:modId xmlns:p14="http://schemas.microsoft.com/office/powerpoint/2010/main" val="1882196003"/>
              </p:ext>
            </p:extLst>
          </p:nvPr>
        </p:nvGraphicFramePr>
        <p:xfrm>
          <a:off x="4905052" y="177282"/>
          <a:ext cx="6666833" cy="6027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77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29DB1-1289-42FC-80D9-C897CD642DE7}"/>
              </a:ext>
            </a:extLst>
          </p:cNvPr>
          <p:cNvSpPr>
            <a:spLocks noGrp="1"/>
          </p:cNvSpPr>
          <p:nvPr>
            <p:ph type="title"/>
          </p:nvPr>
        </p:nvSpPr>
        <p:spPr>
          <a:xfrm>
            <a:off x="586478" y="1683756"/>
            <a:ext cx="3115265" cy="2396359"/>
          </a:xfrm>
        </p:spPr>
        <p:txBody>
          <a:bodyPr anchor="b">
            <a:normAutofit/>
          </a:bodyPr>
          <a:lstStyle/>
          <a:p>
            <a:pPr algn="r"/>
            <a:r>
              <a:rPr lang="en-IN" sz="4000" dirty="0">
                <a:solidFill>
                  <a:srgbClr val="FFFFFF"/>
                </a:solidFill>
              </a:rPr>
              <a:t>Data Collection</a:t>
            </a:r>
            <a:endParaRPr lang="en-US" sz="4000" dirty="0">
              <a:solidFill>
                <a:srgbClr val="FFFFFF"/>
              </a:solidFill>
            </a:endParaRPr>
          </a:p>
        </p:txBody>
      </p:sp>
      <p:graphicFrame>
        <p:nvGraphicFramePr>
          <p:cNvPr id="48" name="Rectangle 2">
            <a:extLst>
              <a:ext uri="{FF2B5EF4-FFF2-40B4-BE49-F238E27FC236}">
                <a16:creationId xmlns:a16="http://schemas.microsoft.com/office/drawing/2014/main" id="{52641D23-DD7B-4FAC-9E4C-C771D375338B}"/>
              </a:ext>
            </a:extLst>
          </p:cNvPr>
          <p:cNvGraphicFramePr>
            <a:graphicFrameLocks noGrp="1"/>
          </p:cNvGraphicFramePr>
          <p:nvPr>
            <p:ph idx="1"/>
            <p:extLst>
              <p:ext uri="{D42A27DB-BD31-4B8C-83A1-F6EECF244321}">
                <p14:modId xmlns:p14="http://schemas.microsoft.com/office/powerpoint/2010/main" val="230210752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156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04ACC-DCF2-42E4-B051-9867A2F2BA0F}"/>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Any Missing Values?</a:t>
            </a:r>
          </a:p>
        </p:txBody>
      </p:sp>
      <p:pic>
        <p:nvPicPr>
          <p:cNvPr id="5" name="Content Placeholder 4">
            <a:extLst>
              <a:ext uri="{FF2B5EF4-FFF2-40B4-BE49-F238E27FC236}">
                <a16:creationId xmlns:a16="http://schemas.microsoft.com/office/drawing/2014/main" id="{A77EA5AB-7A1D-42BB-A6EC-C4CADE8F3640}"/>
              </a:ext>
            </a:extLst>
          </p:cNvPr>
          <p:cNvPicPr>
            <a:picLocks noGrp="1" noChangeAspect="1"/>
          </p:cNvPicPr>
          <p:nvPr>
            <p:ph idx="1"/>
          </p:nvPr>
        </p:nvPicPr>
        <p:blipFill>
          <a:blip r:embed="rId2"/>
          <a:stretch>
            <a:fillRect/>
          </a:stretch>
        </p:blipFill>
        <p:spPr>
          <a:xfrm>
            <a:off x="847725" y="638811"/>
            <a:ext cx="10344149" cy="4018914"/>
          </a:xfrm>
          <a:prstGeom prst="rect">
            <a:avLst/>
          </a:prstGeom>
        </p:spPr>
      </p:pic>
      <p:sp>
        <p:nvSpPr>
          <p:cNvPr id="6" name="TextBox 5">
            <a:extLst>
              <a:ext uri="{FF2B5EF4-FFF2-40B4-BE49-F238E27FC236}">
                <a16:creationId xmlns:a16="http://schemas.microsoft.com/office/drawing/2014/main" id="{84C8423A-1293-4FF5-9C40-A208DF5127A8}"/>
              </a:ext>
            </a:extLst>
          </p:cNvPr>
          <p:cNvSpPr txBox="1"/>
          <p:nvPr/>
        </p:nvSpPr>
        <p:spPr>
          <a:xfrm>
            <a:off x="2492706" y="4270232"/>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We do not have any missing values in our data set.</a:t>
            </a:r>
          </a:p>
        </p:txBody>
      </p:sp>
    </p:spTree>
    <p:extLst>
      <p:ext uri="{BB962C8B-B14F-4D97-AF65-F5344CB8AC3E}">
        <p14:creationId xmlns:p14="http://schemas.microsoft.com/office/powerpoint/2010/main" val="322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38EC46-05CF-4444-8C42-8EBB4617DC9B}"/>
              </a:ext>
            </a:extLst>
          </p:cNvPr>
          <p:cNvSpPr>
            <a:spLocks noGrp="1"/>
          </p:cNvSpPr>
          <p:nvPr>
            <p:ph type="title"/>
          </p:nvPr>
        </p:nvSpPr>
        <p:spPr>
          <a:xfrm>
            <a:off x="578888" y="2172302"/>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Proportion of Customer churned and retained</a:t>
            </a:r>
          </a:p>
        </p:txBody>
      </p:sp>
      <p:pic>
        <p:nvPicPr>
          <p:cNvPr id="5" name="Content Placeholder 4">
            <a:extLst>
              <a:ext uri="{FF2B5EF4-FFF2-40B4-BE49-F238E27FC236}">
                <a16:creationId xmlns:a16="http://schemas.microsoft.com/office/drawing/2014/main" id="{09F999D0-ACB2-4FD2-9458-875B3E474E2D}"/>
              </a:ext>
            </a:extLst>
          </p:cNvPr>
          <p:cNvPicPr>
            <a:picLocks noGrp="1" noChangeAspect="1"/>
          </p:cNvPicPr>
          <p:nvPr>
            <p:ph idx="1"/>
          </p:nvPr>
        </p:nvPicPr>
        <p:blipFill>
          <a:blip r:embed="rId2"/>
          <a:stretch>
            <a:fillRect/>
          </a:stretch>
        </p:blipFill>
        <p:spPr>
          <a:xfrm>
            <a:off x="4860380" y="467208"/>
            <a:ext cx="6581759" cy="5923584"/>
          </a:xfrm>
          <a:prstGeom prst="rect">
            <a:avLst/>
          </a:prstGeom>
        </p:spPr>
      </p:pic>
    </p:spTree>
    <p:extLst>
      <p:ext uri="{BB962C8B-B14F-4D97-AF65-F5344CB8AC3E}">
        <p14:creationId xmlns:p14="http://schemas.microsoft.com/office/powerpoint/2010/main" val="282126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45">
            <a:extLst>
              <a:ext uri="{FF2B5EF4-FFF2-40B4-BE49-F238E27FC236}">
                <a16:creationId xmlns:a16="http://schemas.microsoft.com/office/drawing/2014/main" id="{873DDF9D-E27C-4E23-A1E8-CA352535F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10138"/>
            <a:ext cx="121920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7">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49">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DAC8F87-466B-49C3-91F1-670238E00A7A}"/>
              </a:ext>
            </a:extLst>
          </p:cNvPr>
          <p:cNvSpPr>
            <a:spLocks noGrp="1"/>
          </p:cNvSpPr>
          <p:nvPr>
            <p:ph type="title"/>
          </p:nvPr>
        </p:nvSpPr>
        <p:spPr>
          <a:xfrm>
            <a:off x="631065" y="457201"/>
            <a:ext cx="3020560" cy="3588870"/>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Categorical variables</a:t>
            </a:r>
          </a:p>
        </p:txBody>
      </p:sp>
      <p:sp>
        <p:nvSpPr>
          <p:cNvPr id="15" name="TextBox 14">
            <a:extLst>
              <a:ext uri="{FF2B5EF4-FFF2-40B4-BE49-F238E27FC236}">
                <a16:creationId xmlns:a16="http://schemas.microsoft.com/office/drawing/2014/main" id="{1DD23DF3-ABD4-456E-8A11-97D835928787}"/>
              </a:ext>
            </a:extLst>
          </p:cNvPr>
          <p:cNvSpPr txBox="1"/>
          <p:nvPr/>
        </p:nvSpPr>
        <p:spPr>
          <a:xfrm>
            <a:off x="5638800" y="2971800"/>
            <a:ext cx="914400" cy="914400"/>
          </a:xfrm>
          <a:prstGeom prst="rect">
            <a:avLst/>
          </a:prstGeom>
          <a:noFill/>
        </p:spPr>
        <p:txBody>
          <a:bodyPr wrap="square" rtlCol="0">
            <a:spAutoFit/>
          </a:bodyPr>
          <a:lstStyle/>
          <a:p>
            <a:endParaRPr lang="en-US" dirty="0"/>
          </a:p>
        </p:txBody>
      </p:sp>
      <p:pic>
        <p:nvPicPr>
          <p:cNvPr id="20" name="Picture 19">
            <a:extLst>
              <a:ext uri="{FF2B5EF4-FFF2-40B4-BE49-F238E27FC236}">
                <a16:creationId xmlns:a16="http://schemas.microsoft.com/office/drawing/2014/main" id="{53B4ED8C-F3DD-457D-B584-E8F7CC016D88}"/>
              </a:ext>
            </a:extLst>
          </p:cNvPr>
          <p:cNvPicPr>
            <a:picLocks noChangeAspect="1"/>
          </p:cNvPicPr>
          <p:nvPr/>
        </p:nvPicPr>
        <p:blipFill>
          <a:blip r:embed="rId2"/>
          <a:stretch>
            <a:fillRect/>
          </a:stretch>
        </p:blipFill>
        <p:spPr>
          <a:xfrm>
            <a:off x="4532040" y="219072"/>
            <a:ext cx="4160881" cy="3209924"/>
          </a:xfrm>
          <a:prstGeom prst="rect">
            <a:avLst/>
          </a:prstGeom>
        </p:spPr>
      </p:pic>
      <p:pic>
        <p:nvPicPr>
          <p:cNvPr id="40" name="Content Placeholder 39">
            <a:extLst>
              <a:ext uri="{FF2B5EF4-FFF2-40B4-BE49-F238E27FC236}">
                <a16:creationId xmlns:a16="http://schemas.microsoft.com/office/drawing/2014/main" id="{2B0F277C-D90C-47A8-8A3D-5F4EA84C6BDF}"/>
              </a:ext>
            </a:extLst>
          </p:cNvPr>
          <p:cNvPicPr>
            <a:picLocks noGrp="1" noChangeAspect="1"/>
          </p:cNvPicPr>
          <p:nvPr>
            <p:ph idx="1"/>
          </p:nvPr>
        </p:nvPicPr>
        <p:blipFill>
          <a:blip r:embed="rId3"/>
          <a:stretch>
            <a:fillRect/>
          </a:stretch>
        </p:blipFill>
        <p:spPr>
          <a:xfrm>
            <a:off x="7557279" y="3742505"/>
            <a:ext cx="4191363" cy="2901055"/>
          </a:xfrm>
        </p:spPr>
      </p:pic>
    </p:spTree>
    <p:extLst>
      <p:ext uri="{BB962C8B-B14F-4D97-AF65-F5344CB8AC3E}">
        <p14:creationId xmlns:p14="http://schemas.microsoft.com/office/powerpoint/2010/main" val="403970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B78EE-73CC-49BF-AD22-CA09F5EE85AA}"/>
              </a:ext>
            </a:extLst>
          </p:cNvPr>
          <p:cNvSpPr>
            <a:spLocks noGrp="1"/>
          </p:cNvSpPr>
          <p:nvPr>
            <p:ph type="title"/>
          </p:nvPr>
        </p:nvSpPr>
        <p:spPr>
          <a:xfrm>
            <a:off x="1142639" y="561203"/>
            <a:ext cx="9932691" cy="1165996"/>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Categorical variables</a:t>
            </a:r>
            <a:endParaRPr lang="en-US" sz="4800" dirty="0">
              <a:solidFill>
                <a:srgbClr val="FFFFFF"/>
              </a:solidFill>
            </a:endParaRPr>
          </a:p>
        </p:txBody>
      </p:sp>
      <p:sp>
        <p:nvSpPr>
          <p:cNvPr id="33" name="Rectangle 32">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760F6847-6BE4-43B9-BB44-37B28EBAFA90}"/>
              </a:ext>
            </a:extLst>
          </p:cNvPr>
          <p:cNvPicPr>
            <a:picLocks noGrp="1" noChangeAspect="1"/>
          </p:cNvPicPr>
          <p:nvPr>
            <p:ph idx="1"/>
          </p:nvPr>
        </p:nvPicPr>
        <p:blipFill>
          <a:blip r:embed="rId2"/>
          <a:stretch>
            <a:fillRect/>
          </a:stretch>
        </p:blipFill>
        <p:spPr>
          <a:xfrm>
            <a:off x="1381935" y="2407044"/>
            <a:ext cx="4481866" cy="2689119"/>
          </a:xfrm>
          <a:prstGeom prst="rect">
            <a:avLst/>
          </a:prstGeom>
        </p:spPr>
      </p:pic>
      <p:pic>
        <p:nvPicPr>
          <p:cNvPr id="5" name="Picture 4">
            <a:extLst>
              <a:ext uri="{FF2B5EF4-FFF2-40B4-BE49-F238E27FC236}">
                <a16:creationId xmlns:a16="http://schemas.microsoft.com/office/drawing/2014/main" id="{02C9D9D6-E248-4A67-936D-066F2C295185}"/>
              </a:ext>
            </a:extLst>
          </p:cNvPr>
          <p:cNvPicPr>
            <a:picLocks noChangeAspect="1"/>
          </p:cNvPicPr>
          <p:nvPr/>
        </p:nvPicPr>
        <p:blipFill>
          <a:blip r:embed="rId3"/>
          <a:stretch>
            <a:fillRect/>
          </a:stretch>
        </p:blipFill>
        <p:spPr>
          <a:xfrm>
            <a:off x="6350724" y="2416876"/>
            <a:ext cx="4486215" cy="2669297"/>
          </a:xfrm>
          <a:prstGeom prst="rect">
            <a:avLst/>
          </a:prstGeom>
        </p:spPr>
      </p:pic>
    </p:spTree>
    <p:extLst>
      <p:ext uri="{BB962C8B-B14F-4D97-AF65-F5344CB8AC3E}">
        <p14:creationId xmlns:p14="http://schemas.microsoft.com/office/powerpoint/2010/main" val="201239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A7884B-BE02-484F-9EFB-7D5A22C78FEE}"/>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a:solidFill>
                  <a:srgbClr val="FFFFFF"/>
                </a:solidFill>
                <a:latin typeface="+mj-lt"/>
                <a:ea typeface="+mj-ea"/>
                <a:cs typeface="+mj-cs"/>
              </a:rPr>
              <a:t>Relation between Exited and other variables</a:t>
            </a:r>
          </a:p>
        </p:txBody>
      </p:sp>
      <p:pic>
        <p:nvPicPr>
          <p:cNvPr id="4" name="Content Placeholder 4" descr="Chart, box and whisker chart&#10;&#10;Description automatically generated">
            <a:extLst>
              <a:ext uri="{FF2B5EF4-FFF2-40B4-BE49-F238E27FC236}">
                <a16:creationId xmlns:a16="http://schemas.microsoft.com/office/drawing/2014/main" id="{C96C00CA-C420-48FD-AF1A-083D475086E0}"/>
              </a:ext>
            </a:extLst>
          </p:cNvPr>
          <p:cNvPicPr>
            <a:picLocks noGrp="1" noChangeAspect="1"/>
          </p:cNvPicPr>
          <p:nvPr>
            <p:ph idx="1"/>
          </p:nvPr>
        </p:nvPicPr>
        <p:blipFill>
          <a:blip r:embed="rId2"/>
          <a:stretch>
            <a:fillRect/>
          </a:stretch>
        </p:blipFill>
        <p:spPr>
          <a:xfrm>
            <a:off x="432225" y="3087936"/>
            <a:ext cx="11327549" cy="2208873"/>
          </a:xfrm>
          <a:prstGeom prst="rect">
            <a:avLst/>
          </a:prstGeom>
        </p:spPr>
      </p:pic>
    </p:spTree>
    <p:extLst>
      <p:ext uri="{BB962C8B-B14F-4D97-AF65-F5344CB8AC3E}">
        <p14:creationId xmlns:p14="http://schemas.microsoft.com/office/powerpoint/2010/main" val="3883574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335</TotalTime>
  <Words>366</Words>
  <Application>Microsoft Office PowerPoint</Application>
  <PresentationFormat>Widescreen</PresentationFormat>
  <Paragraphs>34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Customer Churn Prediction Using Supervised Machine Learning Algorithms</vt:lpstr>
      <vt:lpstr>Introduction</vt:lpstr>
      <vt:lpstr>Models</vt:lpstr>
      <vt:lpstr>Data Collection</vt:lpstr>
      <vt:lpstr>Any Missing Values?</vt:lpstr>
      <vt:lpstr>Proportion of Customer churned and retained</vt:lpstr>
      <vt:lpstr>Categorical variables</vt:lpstr>
      <vt:lpstr>Categorical variables</vt:lpstr>
      <vt:lpstr>PowerPoint Presentation</vt:lpstr>
      <vt:lpstr>PowerPoint Presentation</vt:lpstr>
      <vt:lpstr>PowerPoint Presentation</vt:lpstr>
      <vt:lpstr>Explanatory Data Analysis</vt:lpstr>
      <vt:lpstr>Explanatory Data Analysis</vt:lpstr>
      <vt:lpstr>Correlation between Numerical Variables</vt:lpstr>
      <vt:lpstr>Area Under ROC</vt:lpstr>
      <vt:lpstr>Comparison between different Models</vt:lpstr>
      <vt:lpstr>Accuracy Score Comparision</vt:lpstr>
      <vt:lpstr>ROC AUC Comparison </vt:lpstr>
      <vt:lpstr>Model Evaluation Summary</vt:lpstr>
      <vt:lpstr>Important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Using Supervised Machine Learning Algorithms</dc:title>
  <dc:creator>Tamanna Manek</dc:creator>
  <cp:lastModifiedBy>Tamanna Manek</cp:lastModifiedBy>
  <cp:revision>28</cp:revision>
  <dcterms:created xsi:type="dcterms:W3CDTF">2021-12-04T23:40:57Z</dcterms:created>
  <dcterms:modified xsi:type="dcterms:W3CDTF">2021-12-07T01:27:02Z</dcterms:modified>
</cp:coreProperties>
</file>