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06"/>
  </p:notesMasterIdLst>
  <p:sldIdLst>
    <p:sldId id="256" r:id="rId2"/>
    <p:sldId id="257" r:id="rId3"/>
    <p:sldId id="357" r:id="rId4"/>
    <p:sldId id="359" r:id="rId5"/>
    <p:sldId id="358" r:id="rId6"/>
    <p:sldId id="360" r:id="rId7"/>
    <p:sldId id="258" r:id="rId8"/>
    <p:sldId id="361" r:id="rId9"/>
    <p:sldId id="362" r:id="rId10"/>
    <p:sldId id="363" r:id="rId11"/>
    <p:sldId id="259" r:id="rId12"/>
    <p:sldId id="291" r:id="rId13"/>
    <p:sldId id="364" r:id="rId14"/>
    <p:sldId id="365" r:id="rId15"/>
    <p:sldId id="260" r:id="rId16"/>
    <p:sldId id="385" r:id="rId17"/>
    <p:sldId id="366" r:id="rId18"/>
    <p:sldId id="368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6" r:id="rId30"/>
    <p:sldId id="380" r:id="rId31"/>
    <p:sldId id="381" r:id="rId32"/>
    <p:sldId id="382" r:id="rId33"/>
    <p:sldId id="367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70" r:id="rId42"/>
    <p:sldId id="269" r:id="rId43"/>
    <p:sldId id="271" r:id="rId44"/>
    <p:sldId id="272" r:id="rId45"/>
    <p:sldId id="384" r:id="rId46"/>
    <p:sldId id="273" r:id="rId47"/>
    <p:sldId id="274" r:id="rId48"/>
    <p:sldId id="275" r:id="rId49"/>
    <p:sldId id="390" r:id="rId50"/>
    <p:sldId id="276" r:id="rId51"/>
    <p:sldId id="391" r:id="rId52"/>
    <p:sldId id="392" r:id="rId53"/>
    <p:sldId id="277" r:id="rId54"/>
    <p:sldId id="278" r:id="rId55"/>
    <p:sldId id="280" r:id="rId56"/>
    <p:sldId id="279" r:id="rId57"/>
    <p:sldId id="281" r:id="rId58"/>
    <p:sldId id="282" r:id="rId59"/>
    <p:sldId id="387" r:id="rId60"/>
    <p:sldId id="388" r:id="rId61"/>
    <p:sldId id="389" r:id="rId62"/>
    <p:sldId id="296" r:id="rId63"/>
    <p:sldId id="297" r:id="rId64"/>
    <p:sldId id="298" r:id="rId65"/>
    <p:sldId id="299" r:id="rId66"/>
    <p:sldId id="300" r:id="rId67"/>
    <p:sldId id="301" r:id="rId68"/>
    <p:sldId id="305" r:id="rId69"/>
    <p:sldId id="304" r:id="rId70"/>
    <p:sldId id="302" r:id="rId71"/>
    <p:sldId id="303" r:id="rId72"/>
    <p:sldId id="306" r:id="rId73"/>
    <p:sldId id="307" r:id="rId74"/>
    <p:sldId id="308" r:id="rId75"/>
    <p:sldId id="309" r:id="rId76"/>
    <p:sldId id="310" r:id="rId77"/>
    <p:sldId id="311" r:id="rId78"/>
    <p:sldId id="312" r:id="rId79"/>
    <p:sldId id="313" r:id="rId80"/>
    <p:sldId id="316" r:id="rId81"/>
    <p:sldId id="314" r:id="rId82"/>
    <p:sldId id="317" r:id="rId83"/>
    <p:sldId id="318" r:id="rId84"/>
    <p:sldId id="319" r:id="rId85"/>
    <p:sldId id="320" r:id="rId86"/>
    <p:sldId id="322" r:id="rId87"/>
    <p:sldId id="321" r:id="rId88"/>
    <p:sldId id="333" r:id="rId89"/>
    <p:sldId id="334" r:id="rId90"/>
    <p:sldId id="335" r:id="rId91"/>
    <p:sldId id="323" r:id="rId92"/>
    <p:sldId id="326" r:id="rId93"/>
    <p:sldId id="325" r:id="rId94"/>
    <p:sldId id="328" r:id="rId95"/>
    <p:sldId id="327" r:id="rId96"/>
    <p:sldId id="329" r:id="rId97"/>
    <p:sldId id="330" r:id="rId98"/>
    <p:sldId id="332" r:id="rId99"/>
    <p:sldId id="336" r:id="rId100"/>
    <p:sldId id="352" r:id="rId101"/>
    <p:sldId id="354" r:id="rId102"/>
    <p:sldId id="355" r:id="rId103"/>
    <p:sldId id="353" r:id="rId104"/>
    <p:sldId id="356" r:id="rId105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7E47"/>
    <a:srgbClr val="5EA5C7"/>
    <a:srgbClr val="FFFFFF"/>
    <a:srgbClr val="AECAAC"/>
    <a:srgbClr val="E97E4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17"/>
    <p:restoredTop sz="90408"/>
  </p:normalViewPr>
  <p:slideViewPr>
    <p:cSldViewPr snapToGrid="0" snapToObjects="1">
      <p:cViewPr varScale="1">
        <p:scale>
          <a:sx n="111" d="100"/>
          <a:sy n="111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0B4D0-AC14-8D41-B42F-CDF13317A85E}" type="datetimeFigureOut">
              <a:rPr lang="en-PT" smtClean="0"/>
              <a:t>08/01/2025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4931C-52E6-4C44-B1F4-F33C2160C3B2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469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43617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221608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3962958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18996365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357837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92995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50332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5543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9394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21429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09419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862637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42065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71769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30360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201774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0148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0981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2438354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452796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482224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094506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686453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29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14668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5552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9922552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457042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834472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931428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0413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8410203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8721897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37215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057276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39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43070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791103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217364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84938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2446077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682592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From a security perspective it is easier to compare both approaches. And this is the main motivation to perform QOT. [Todo: Desenrolar esta ideia um pouco só por paralavras] intercept now decipher later attack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2711267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From a security perspective it is easier to compare both approaches. And this is the main motivation to perform QOT. [Todo: Desenrolar esta ideia um pouco só por paralavras] intercept now decipher later attack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72506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1672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There is not benchmark work to compare these two approaches.</a:t>
            </a:r>
          </a:p>
          <a:p>
            <a:endParaRPr lang="en-PT" dirty="0"/>
          </a:p>
          <a:p>
            <a:endParaRPr lang="en-PT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Does that comparison makes sense from a practical perspective?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T" sz="1200" dirty="0">
              <a:latin typeface="Avenir Next LT Pro" panose="020B0504020202020204" pitchFamily="34" charset="77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T" sz="1200" dirty="0">
                <a:latin typeface="Avenir Next LT Pro" panose="020B0504020202020204" pitchFamily="34" charset="77"/>
              </a:rPr>
              <a:t>Any practical gain? Experimentally, can we assess if there is a best approach? Simply comparable?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8997991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8101591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49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5134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37958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Outline:</a:t>
            </a:r>
          </a:p>
          <a:p>
            <a:endParaRPr lang="en-PT" dirty="0"/>
          </a:p>
          <a:p>
            <a:r>
              <a:rPr lang="en-PT" dirty="0"/>
              <a:t>Background: here we will discuss important primitives for MPC protocols. In particular, Oblivious Transfer, which is a very important primitive in boolean-based apprach, and Oblivious Linear Evaluation which is a generalization of Oblivious Transfer and can be used in the context of arithmetic-based MPC protocols.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Quantum and classical oblivious transfer: a comparison</a:t>
            </a:r>
          </a:p>
          <a:p>
            <a:r>
              <a:rPr lang="en-PT" dirty="0"/>
              <a:t>Phylogenetic Trees</a:t>
            </a:r>
          </a:p>
          <a:p>
            <a:r>
              <a:rPr lang="en-PT" dirty="0"/>
              <a:t>Oblivious Linear 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996217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412202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319142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743608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sz="1200" dirty="0">
                <a:latin typeface="Avenir Next LT Pro" panose="020B0504020202020204" pitchFamily="34" charset="77"/>
              </a:rPr>
              <a:t>SimpleOT estimation done by [</a:t>
            </a:r>
            <a:r>
              <a:rPr lang="en-GB" dirty="0"/>
              <a:t>OT Based on </a:t>
            </a:r>
            <a:r>
              <a:rPr lang="en-GB" dirty="0" err="1"/>
              <a:t>NTRUEncrypt</a:t>
            </a:r>
            <a:r>
              <a:rPr lang="en-GB" dirty="0"/>
              <a:t>] paper</a:t>
            </a:r>
            <a:endParaRPr lang="en-PT" sz="1200" dirty="0">
              <a:latin typeface="Avenir Next LT Pro" panose="020B0504020202020204" pitchFamily="34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644146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Based on this comparison, let us see what are the consequences of using BBCS based protocol into an MPC system</a:t>
            </a:r>
            <a:r>
              <a:rPr lang="en-PT"/>
              <a:t>. 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0418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1994417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6914807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89001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59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50941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271295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089055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9636508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26283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48142017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Comentar que a comparação entre o sistema quântico e clássico não é completamente fair porque o quântico tem a gestão das chaves enquanto queo clássico tem a geração das chaves on the fly (incluimos as duas fases). Mas não faria muito sentido estar a desintegrar uma biblioteca eficiente para efeitos de comparação e é perferível comparar sistemas novos com sistemas existentes na sua máxima eficiência.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010810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233732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3120330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209448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8262229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Examples taken from compressing Vector OLE</a:t>
            </a:r>
          </a:p>
          <a:p>
            <a:endParaRPr lang="en-PT" dirty="0"/>
          </a:p>
          <a:p>
            <a:r>
              <a:rPr lang="en-PT" dirty="0"/>
              <a:t>VOLE -&gt; OT Ext from here </a:t>
            </a:r>
            <a:r>
              <a:rPr lang="en-GB" dirty="0"/>
              <a:t>https://</a:t>
            </a:r>
            <a:r>
              <a:rPr lang="en-GB" dirty="0" err="1"/>
              <a:t>eprint.iacr.org</a:t>
            </a:r>
            <a:r>
              <a:rPr lang="en-GB" dirty="0"/>
              <a:t>/2022/192.pdf</a:t>
            </a:r>
            <a:endParaRPr lang="en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69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364740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74184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423435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I will just focus on the the OLE protocol because the generalizations I presented in the PhD work are heavely based on OLE and I want to give a highlevel overview of the UC proof.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7537190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841307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4363220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53088358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847974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980494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operators are a combination of shift operators in the computational basis and in the dual basis.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8887641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35322900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79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00533319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53087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30813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1292213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5879924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8476732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9664966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818865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34599295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44070617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72198318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89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16814093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09082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2152347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91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86905463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92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484235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93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5616711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94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60216495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95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1234215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96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9864812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97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83545794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98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965233852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</a:t>
            </a:r>
            <a:r>
              <a:rPr lang="en-PT" dirty="0"/>
              <a:t>ach basis element r is shifted by the linear factor ax-b inside the same basis 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99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93942986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T" dirty="0"/>
              <a:t>The motivation is Secure Multiparty Computation and there are currently </a:t>
            </a:r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can be devided through several perspectives but here we will look from the point of view of its circuit architecture. </a:t>
            </a:r>
          </a:p>
          <a:p>
            <a:endParaRPr lang="en-PT" dirty="0"/>
          </a:p>
          <a:p>
            <a:endParaRPr lang="en-PT" dirty="0"/>
          </a:p>
          <a:p>
            <a:endParaRPr lang="en-PT" dirty="0"/>
          </a:p>
          <a:p>
            <a:r>
              <a:rPr lang="en-PT" dirty="0"/>
              <a:t>MPC protocols are based in either Boolean circuits or Arithmetic circuits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4931C-52E6-4C44-B1F4-F33C2160C3B2}" type="slidenum">
              <a:rPr lang="en-PT" smtClean="0"/>
              <a:t>100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265368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69925-82A9-7644-A905-47A406956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9896B1-143A-FD43-88E2-F6C5B3153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FB1CE-7EA9-A24C-A08D-16500708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C1BBA-0793-3145-BADC-A662D3CD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B13A5-0574-6946-8E35-24A07D4F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97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5DBE3-4931-594C-90D6-EB52D227D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946BCB-7A85-6F4C-B54C-CF1C89E002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18C39-4A84-AB40-9E23-30918E47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B61D6-D468-D14F-AB44-6CDE7A897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A4F35-C0CA-E842-915E-12851102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148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042DB-24CC-9E4F-856A-A164C098BE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588603-E688-2C48-800B-62727FB7A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232A-9AB1-D843-8F0D-A596BE83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94D2A-EAF9-3144-94D6-93161DB76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411E0-B888-DA45-9168-0F33970C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08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4B86-CFDF-2746-A483-49C05B8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28733-1509-654D-9317-118383313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97FD-762C-7D45-A503-71FC0E4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58F6-FC98-0147-8B88-184172B9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01129-4736-4146-A6FC-8F9E5EF4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0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1DAA3-B115-8B42-BCF3-C2C317979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37A60-73AE-8D4F-BFBB-5DA217129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988EB-98A4-2746-9D12-B415ED75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8CFC2-0AF7-3D40-B761-541B7E88E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FB84A-3E3B-D540-A344-5937C981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3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DD76-DBF1-8849-B487-2186F2DD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5EB5E-046D-1C4B-A916-4E6EA8E921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9CCC8-56C4-1741-BAD2-64122EAFB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91BAD-D24D-E94A-A940-6F030E552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36B42-DE37-BA4B-BB3F-4898A8D41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7A4D3-E5D2-304C-8A8B-D6158A82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7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28F3A-21B8-2449-9E6F-9CD60749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36F821-924B-434F-BA84-18727D4DA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AE65-7911-694B-8026-ED2D7B02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71AB60-4EAE-FE4C-AC66-3E6974CEF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F3E3D-682A-674E-A973-CF409EBA8B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67A0B3-D886-514F-A7F4-C321CB9A9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FD4BDF-A248-1E44-B15D-61BDE39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057BD-A2D4-FF40-92E7-DDE5BFE7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7B54-6721-C244-A224-579BDA1F3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5D9FB0-FD60-EF4A-AF93-89B65875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4FB6C-EE96-6C4F-BEBB-63460BEE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16001-9DF8-4A48-9303-03122398A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68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C38F20-F89F-CD4C-9366-F8F5BD4E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78229-CB17-264F-9CCC-29AAF0377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99CDAA-A9A6-2A48-B0BB-60010DCF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812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74D8D-4D09-6C49-B036-7285EAC4F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D5F0-0F1C-1547-BAD3-F4957D9B7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EFADD-2602-464A-A907-24BC304C8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8E259-0A89-8643-9BD8-D7B37B93F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250D0-C390-AD4B-94D3-AB41802D9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C895-159B-8E42-9C55-B49AF76EF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0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6481-39F1-C046-A1CE-898E711E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6E7AAF-8B61-6F44-A457-67FDCC5D3B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EACEB-F121-A645-931E-DBF0B3EC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F8D72-8E9C-7D44-B0F8-4FE579445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DFE20-1B3E-1041-B5FB-231313C7E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698E4-0A6A-6C44-A6E4-7769DF5E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B1DC72-2D28-2641-85E0-E7804723C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888DC-5791-594E-A478-727CD0A11E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F140-0BBB-824A-8A3D-4776C56230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D9F4-1539-CD4E-B776-9D1B61E7B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DFBF-4629-FB43-91A9-493A1615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68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5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jp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2.jp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g"/><Relationship Id="rId5" Type="http://schemas.openxmlformats.org/officeDocument/2006/relationships/image" Target="../media/image16.jpg"/><Relationship Id="rId4" Type="http://schemas.openxmlformats.org/officeDocument/2006/relationships/image" Target="../media/image12.jp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jpg"/><Relationship Id="rId4" Type="http://schemas.openxmlformats.org/officeDocument/2006/relationships/image" Target="../media/image18.jp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2.pn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23.jpg"/><Relationship Id="rId4" Type="http://schemas.openxmlformats.org/officeDocument/2006/relationships/image" Target="../media/image18.jpg"/><Relationship Id="rId9" Type="http://schemas.openxmlformats.org/officeDocument/2006/relationships/image" Target="../media/image19.jp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4.jpg"/><Relationship Id="rId10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/Relationships>
</file>

<file path=ppt/slides/_rels/slide7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5" Type="http://schemas.openxmlformats.org/officeDocument/2006/relationships/image" Target="../media/image29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5" Type="http://schemas.openxmlformats.org/officeDocument/2006/relationships/image" Target="../media/image29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4.xml"/><Relationship Id="rId16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5" Type="http://schemas.openxmlformats.org/officeDocument/2006/relationships/image" Target="../media/image29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g"/><Relationship Id="rId13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12" Type="http://schemas.openxmlformats.org/officeDocument/2006/relationships/image" Target="../media/image26.jpg"/><Relationship Id="rId2" Type="http://schemas.openxmlformats.org/officeDocument/2006/relationships/notesSlide" Target="../notesSlides/notesSlide85.xml"/><Relationship Id="rId16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11" Type="http://schemas.openxmlformats.org/officeDocument/2006/relationships/image" Target="../media/image19.jpg"/><Relationship Id="rId5" Type="http://schemas.openxmlformats.org/officeDocument/2006/relationships/image" Target="../media/image24.jpg"/><Relationship Id="rId15" Type="http://schemas.openxmlformats.org/officeDocument/2006/relationships/image" Target="../media/image29.jpg"/><Relationship Id="rId10" Type="http://schemas.openxmlformats.org/officeDocument/2006/relationships/image" Target="../media/image25.jpg"/><Relationship Id="rId4" Type="http://schemas.openxmlformats.org/officeDocument/2006/relationships/image" Target="../media/image18.jpg"/><Relationship Id="rId9" Type="http://schemas.openxmlformats.org/officeDocument/2006/relationships/image" Target="../media/image22.jpg"/><Relationship Id="rId14" Type="http://schemas.openxmlformats.org/officeDocument/2006/relationships/image" Target="../media/image28.jp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5" Type="http://schemas.openxmlformats.org/officeDocument/2006/relationships/image" Target="../media/image26.jpg"/><Relationship Id="rId4" Type="http://schemas.openxmlformats.org/officeDocument/2006/relationships/image" Target="../media/image18.jpg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g"/><Relationship Id="rId3" Type="http://schemas.openxmlformats.org/officeDocument/2006/relationships/image" Target="../media/image2.png"/><Relationship Id="rId7" Type="http://schemas.openxmlformats.org/officeDocument/2006/relationships/image" Target="../media/image26.jp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Relationship Id="rId9" Type="http://schemas.openxmlformats.org/officeDocument/2006/relationships/image" Target="../media/image2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.png"/><Relationship Id="rId7" Type="http://schemas.openxmlformats.org/officeDocument/2006/relationships/image" Target="../media/image32.jp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Relationship Id="rId9" Type="http://schemas.openxmlformats.org/officeDocument/2006/relationships/image" Target="../media/image27.jp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Relationship Id="rId9" Type="http://schemas.openxmlformats.org/officeDocument/2006/relationships/image" Target="../media/image27.jp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4" Type="http://schemas.openxmlformats.org/officeDocument/2006/relationships/image" Target="../media/image18.jpg"/><Relationship Id="rId9" Type="http://schemas.openxmlformats.org/officeDocument/2006/relationships/image" Target="../media/image27.jp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5" Type="http://schemas.openxmlformats.org/officeDocument/2006/relationships/image" Target="../media/image31.jpg"/><Relationship Id="rId10" Type="http://schemas.openxmlformats.org/officeDocument/2006/relationships/image" Target="../media/image27.jpg"/><Relationship Id="rId4" Type="http://schemas.openxmlformats.org/officeDocument/2006/relationships/image" Target="../media/image18.jpg"/><Relationship Id="rId9" Type="http://schemas.openxmlformats.org/officeDocument/2006/relationships/image" Target="../media/image26.jp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27.jpg"/><Relationship Id="rId5" Type="http://schemas.openxmlformats.org/officeDocument/2006/relationships/image" Target="../media/image31.jpg"/><Relationship Id="rId10" Type="http://schemas.openxmlformats.org/officeDocument/2006/relationships/image" Target="../media/image26.jpg"/><Relationship Id="rId4" Type="http://schemas.openxmlformats.org/officeDocument/2006/relationships/image" Target="../media/image18.jpg"/><Relationship Id="rId9" Type="http://schemas.openxmlformats.org/officeDocument/2006/relationships/image" Target="../media/image36.jp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12" Type="http://schemas.openxmlformats.org/officeDocument/2006/relationships/image" Target="../media/image27.jp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26.jpg"/><Relationship Id="rId5" Type="http://schemas.openxmlformats.org/officeDocument/2006/relationships/image" Target="../media/image31.jpg"/><Relationship Id="rId10" Type="http://schemas.openxmlformats.org/officeDocument/2006/relationships/image" Target="../media/image37.jpg"/><Relationship Id="rId4" Type="http://schemas.openxmlformats.org/officeDocument/2006/relationships/image" Target="../media/image18.jpg"/><Relationship Id="rId9" Type="http://schemas.openxmlformats.org/officeDocument/2006/relationships/image" Target="../media/image36.jp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12" Type="http://schemas.openxmlformats.org/officeDocument/2006/relationships/image" Target="../media/image27.jp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26.jpg"/><Relationship Id="rId5" Type="http://schemas.openxmlformats.org/officeDocument/2006/relationships/image" Target="../media/image31.jpg"/><Relationship Id="rId10" Type="http://schemas.openxmlformats.org/officeDocument/2006/relationships/image" Target="../media/image37.jpg"/><Relationship Id="rId4" Type="http://schemas.openxmlformats.org/officeDocument/2006/relationships/image" Target="../media/image18.jpg"/><Relationship Id="rId9" Type="http://schemas.openxmlformats.org/officeDocument/2006/relationships/image" Target="../media/image36.jp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g"/><Relationship Id="rId3" Type="http://schemas.openxmlformats.org/officeDocument/2006/relationships/image" Target="../media/image2.png"/><Relationship Id="rId7" Type="http://schemas.openxmlformats.org/officeDocument/2006/relationships/image" Target="../media/image34.jpg"/><Relationship Id="rId12" Type="http://schemas.openxmlformats.org/officeDocument/2006/relationships/image" Target="../media/image27.jp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jpg"/><Relationship Id="rId11" Type="http://schemas.openxmlformats.org/officeDocument/2006/relationships/image" Target="../media/image26.jpg"/><Relationship Id="rId5" Type="http://schemas.openxmlformats.org/officeDocument/2006/relationships/image" Target="../media/image31.jpg"/><Relationship Id="rId10" Type="http://schemas.openxmlformats.org/officeDocument/2006/relationships/image" Target="../media/image37.jpg"/><Relationship Id="rId4" Type="http://schemas.openxmlformats.org/officeDocument/2006/relationships/image" Target="../media/image18.jpg"/><Relationship Id="rId9" Type="http://schemas.openxmlformats.org/officeDocument/2006/relationships/image" Target="../media/image36.jp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12" Type="http://schemas.openxmlformats.org/officeDocument/2006/relationships/image" Target="../media/image37.jp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6.jpg"/><Relationship Id="rId5" Type="http://schemas.openxmlformats.org/officeDocument/2006/relationships/image" Target="../media/image26.jpg"/><Relationship Id="rId10" Type="http://schemas.openxmlformats.org/officeDocument/2006/relationships/image" Target="../media/image35.jpg"/><Relationship Id="rId4" Type="http://schemas.openxmlformats.org/officeDocument/2006/relationships/image" Target="../media/image18.jpg"/><Relationship Id="rId9" Type="http://schemas.openxmlformats.org/officeDocument/2006/relationships/image" Target="../media/image34.jp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g"/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12" Type="http://schemas.openxmlformats.org/officeDocument/2006/relationships/image" Target="../media/image37.jp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6.jpg"/><Relationship Id="rId5" Type="http://schemas.openxmlformats.org/officeDocument/2006/relationships/image" Target="../media/image26.jpg"/><Relationship Id="rId10" Type="http://schemas.openxmlformats.org/officeDocument/2006/relationships/image" Target="../media/image35.jpg"/><Relationship Id="rId4" Type="http://schemas.openxmlformats.org/officeDocument/2006/relationships/image" Target="../media/image18.jpg"/><Relationship Id="rId9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910F-AA63-024C-B558-8BB371030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7159" y="414682"/>
            <a:ext cx="8777678" cy="2212848"/>
          </a:xfrm>
        </p:spPr>
        <p:txBody>
          <a:bodyPr>
            <a:normAutofit/>
          </a:bodyPr>
          <a:lstStyle/>
          <a:p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Quantum Assisted </a:t>
            </a:r>
            <a:b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</a:br>
            <a:r>
              <a:rPr lang="en-PT" sz="4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Secure Multiparty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D05CF3-9D1D-C849-96B9-21CCFA657B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018" y="3571631"/>
            <a:ext cx="6409960" cy="1788375"/>
          </a:xfrm>
        </p:spPr>
        <p:txBody>
          <a:bodyPr>
            <a:normAutofit lnSpcReduction="10000"/>
          </a:bodyPr>
          <a:lstStyle/>
          <a:p>
            <a:r>
              <a:rPr lang="en-PT" sz="2800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Manuel Batalha dos Santos</a:t>
            </a:r>
          </a:p>
          <a:p>
            <a:endParaRPr lang="en-PT" dirty="0">
              <a:solidFill>
                <a:schemeClr val="bg1">
                  <a:alpha val="80000"/>
                </a:schemeClr>
              </a:solidFill>
              <a:latin typeface="Avenir Next LT Pro" panose="020B0504020202020204" pitchFamily="34" charset="77"/>
            </a:endParaRP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Thesis defence</a:t>
            </a:r>
          </a:p>
          <a:p>
            <a:r>
              <a:rPr lang="en-PT" dirty="0">
                <a:solidFill>
                  <a:schemeClr val="bg1">
                    <a:alpha val="80000"/>
                  </a:schemeClr>
                </a:solidFill>
                <a:latin typeface="Avenir Next LT Pro" panose="020B0504020202020204" pitchFamily="34" charset="77"/>
              </a:rPr>
              <a:t>16 January 2025</a:t>
            </a:r>
          </a:p>
        </p:txBody>
      </p: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F8B48BFA-E1BF-A34B-91D0-A8F5B421B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5233" y="5853378"/>
            <a:ext cx="2061530" cy="90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9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2955279" y="3129900"/>
            <a:ext cx="1872000" cy="187200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364721" y="3129900"/>
            <a:ext cx="1872000" cy="187200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3088586" y="245973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Boolean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F20E0BA-C8F0-5A42-A6DC-81B855A728E3}"/>
              </a:ext>
            </a:extLst>
          </p:cNvPr>
          <p:cNvSpPr txBox="1"/>
          <p:nvPr/>
        </p:nvSpPr>
        <p:spPr>
          <a:xfrm>
            <a:off x="7498024" y="250698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Arithmetic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402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Future work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227364" y="344931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187722" y="343009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92655012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Future work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227364" y="344931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187722" y="343009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Circular Arrow 75">
            <a:extLst>
              <a:ext uri="{FF2B5EF4-FFF2-40B4-BE49-F238E27FC236}">
                <a16:creationId xmlns:a16="http://schemas.microsoft.com/office/drawing/2014/main" id="{15B9CDB0-6FBA-C04B-A28F-CE6B9C890285}"/>
              </a:ext>
            </a:extLst>
          </p:cNvPr>
          <p:cNvSpPr/>
          <p:nvPr/>
        </p:nvSpPr>
        <p:spPr>
          <a:xfrm>
            <a:off x="7436641" y="1470160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00102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Future work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227364" y="344931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187722" y="343009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Circular Arrow 75">
            <a:extLst>
              <a:ext uri="{FF2B5EF4-FFF2-40B4-BE49-F238E27FC236}">
                <a16:creationId xmlns:a16="http://schemas.microsoft.com/office/drawing/2014/main" id="{15B9CDB0-6FBA-C04B-A28F-CE6B9C890285}"/>
              </a:ext>
            </a:extLst>
          </p:cNvPr>
          <p:cNvSpPr/>
          <p:nvPr/>
        </p:nvSpPr>
        <p:spPr>
          <a:xfrm>
            <a:off x="7436641" y="1470160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0D3297-01FF-2D44-A259-C7A711203678}"/>
              </a:ext>
            </a:extLst>
          </p:cNvPr>
          <p:cNvSpPr/>
          <p:nvPr/>
        </p:nvSpPr>
        <p:spPr>
          <a:xfrm>
            <a:off x="6227364" y="3904587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050" dirty="0">
                <a:solidFill>
                  <a:srgbClr val="5E7E47"/>
                </a:solidFill>
                <a:latin typeface="Avenir Next LT Pro" panose="020B0504020202020204" pitchFamily="34" charset="77"/>
              </a:rPr>
              <a:t>Noise-resistant</a:t>
            </a:r>
          </a:p>
        </p:txBody>
      </p:sp>
    </p:spTree>
    <p:extLst>
      <p:ext uri="{BB962C8B-B14F-4D97-AF65-F5344CB8AC3E}">
        <p14:creationId xmlns:p14="http://schemas.microsoft.com/office/powerpoint/2010/main" val="3598105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Future work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227364" y="344931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187722" y="343009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Circular Arrow 75">
            <a:extLst>
              <a:ext uri="{FF2B5EF4-FFF2-40B4-BE49-F238E27FC236}">
                <a16:creationId xmlns:a16="http://schemas.microsoft.com/office/drawing/2014/main" id="{15B9CDB0-6FBA-C04B-A28F-CE6B9C890285}"/>
              </a:ext>
            </a:extLst>
          </p:cNvPr>
          <p:cNvSpPr/>
          <p:nvPr/>
        </p:nvSpPr>
        <p:spPr>
          <a:xfrm>
            <a:off x="7436641" y="1470160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A0D3297-01FF-2D44-A259-C7A711203678}"/>
              </a:ext>
            </a:extLst>
          </p:cNvPr>
          <p:cNvSpPr/>
          <p:nvPr/>
        </p:nvSpPr>
        <p:spPr>
          <a:xfrm>
            <a:off x="6227364" y="3904587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T" sz="1050" dirty="0">
                <a:solidFill>
                  <a:srgbClr val="5E7E47"/>
                </a:solidFill>
                <a:latin typeface="Avenir Next LT Pro" panose="020B0504020202020204" pitchFamily="34" charset="77"/>
              </a:rPr>
              <a:t>Noise-resistant</a:t>
            </a:r>
          </a:p>
        </p:txBody>
      </p:sp>
      <p:sp>
        <p:nvSpPr>
          <p:cNvPr id="78" name="Bent Arrow 77">
            <a:extLst>
              <a:ext uri="{FF2B5EF4-FFF2-40B4-BE49-F238E27FC236}">
                <a16:creationId xmlns:a16="http://schemas.microsoft.com/office/drawing/2014/main" id="{7D209BF3-3771-D44D-B559-E4D4E39F692F}"/>
              </a:ext>
            </a:extLst>
          </p:cNvPr>
          <p:cNvSpPr/>
          <p:nvPr/>
        </p:nvSpPr>
        <p:spPr>
          <a:xfrm rot="5400000">
            <a:off x="7066245" y="4301141"/>
            <a:ext cx="92814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79" name="Down Arrow 78">
            <a:extLst>
              <a:ext uri="{FF2B5EF4-FFF2-40B4-BE49-F238E27FC236}">
                <a16:creationId xmlns:a16="http://schemas.microsoft.com/office/drawing/2014/main" id="{31A7C789-A409-DE45-845B-70B6E9076239}"/>
              </a:ext>
            </a:extLst>
          </p:cNvPr>
          <p:cNvSpPr/>
          <p:nvPr/>
        </p:nvSpPr>
        <p:spPr>
          <a:xfrm>
            <a:off x="7431199" y="5081693"/>
            <a:ext cx="256937" cy="94033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3216875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D78D06-000C-FA49-A8EA-5E365362E832}"/>
              </a:ext>
            </a:extLst>
          </p:cNvPr>
          <p:cNvSpPr txBox="1"/>
          <p:nvPr/>
        </p:nvSpPr>
        <p:spPr>
          <a:xfrm>
            <a:off x="5222008" y="2844225"/>
            <a:ext cx="2110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3200" dirty="0">
                <a:latin typeface="Avenir Next LT Pro" panose="020B0504020202020204" pitchFamily="34" charset="77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EA583-D0D2-BA47-8CF3-0BF0114AAC6B}"/>
              </a:ext>
            </a:extLst>
          </p:cNvPr>
          <p:cNvSpPr txBox="1"/>
          <p:nvPr/>
        </p:nvSpPr>
        <p:spPr>
          <a:xfrm>
            <a:off x="4524724" y="4389121"/>
            <a:ext cx="35050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effectLst/>
                <a:latin typeface="Avenir Next LT Pro" panose="020B0504020202020204" pitchFamily="34" charset="77"/>
              </a:rPr>
              <a:t>I acknowledge </a:t>
            </a:r>
            <a:r>
              <a:rPr lang="en-GB" sz="1200" dirty="0" err="1">
                <a:effectLst/>
                <a:latin typeface="Avenir Next LT Pro" panose="020B0504020202020204" pitchFamily="34" charset="77"/>
              </a:rPr>
              <a:t>Fundação</a:t>
            </a:r>
            <a:r>
              <a:rPr lang="en-GB" sz="1200" dirty="0">
                <a:effectLst/>
                <a:latin typeface="Avenir Next LT Pro" panose="020B0504020202020204" pitchFamily="34" charset="77"/>
              </a:rPr>
              <a:t> para a </a:t>
            </a:r>
            <a:r>
              <a:rPr lang="en-GB" sz="1200" dirty="0" err="1">
                <a:effectLst/>
                <a:latin typeface="Avenir Next LT Pro" panose="020B0504020202020204" pitchFamily="34" charset="77"/>
              </a:rPr>
              <a:t>Ci</a:t>
            </a:r>
            <a:r>
              <a:rPr lang="en-GB" sz="1200" dirty="0" err="1">
                <a:latin typeface="Avenir Next LT Pro" panose="020B0504020202020204" pitchFamily="34" charset="77"/>
              </a:rPr>
              <a:t>ê</a:t>
            </a:r>
            <a:r>
              <a:rPr lang="en-GB" sz="1200" dirty="0" err="1">
                <a:effectLst/>
                <a:latin typeface="Avenir Next LT Pro" panose="020B0504020202020204" pitchFamily="34" charset="77"/>
              </a:rPr>
              <a:t>ncia</a:t>
            </a:r>
            <a:r>
              <a:rPr lang="en-GB" sz="1200" dirty="0">
                <a:effectLst/>
                <a:latin typeface="Avenir Next LT Pro" panose="020B0504020202020204" pitchFamily="34" charset="77"/>
              </a:rPr>
              <a:t> e a </a:t>
            </a:r>
            <a:r>
              <a:rPr lang="en-GB" sz="1200" dirty="0" err="1">
                <a:effectLst/>
                <a:latin typeface="Avenir Next LT Pro" panose="020B0504020202020204" pitchFamily="34" charset="77"/>
              </a:rPr>
              <a:t>Tecnologia</a:t>
            </a:r>
            <a:r>
              <a:rPr lang="en-GB" sz="1200" dirty="0">
                <a:effectLst/>
                <a:latin typeface="Avenir Next LT Pro" panose="020B0504020202020204" pitchFamily="34" charset="77"/>
              </a:rPr>
              <a:t> (FCT, Portugal) for its support through the PhD grant SFRH/BD/ 144806/2019 in the context of the Doctoral Program in the Information Security (IS).</a:t>
            </a:r>
          </a:p>
        </p:txBody>
      </p:sp>
    </p:spTree>
    <p:extLst>
      <p:ext uri="{BB962C8B-B14F-4D97-AF65-F5344CB8AC3E}">
        <p14:creationId xmlns:p14="http://schemas.microsoft.com/office/powerpoint/2010/main" val="1516426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470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526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Transfer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7130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A094C30-4018-DE49-81E3-167051EE8C19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D2FF937-53E1-0D46-BFE6-ED2FB43D7FA7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Transfer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Oblivious Linear Evaluation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6369AF-6094-5243-8027-CA408D735E3D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21" name="Picture 20" descr="Diagram, schematic&#10;&#10;Description automatically generated">
              <a:extLst>
                <a:ext uri="{FF2B5EF4-FFF2-40B4-BE49-F238E27FC236}">
                  <a16:creationId xmlns:a16="http://schemas.microsoft.com/office/drawing/2014/main" id="{D13EF960-944D-D74C-8ED9-5F8FA35BD6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2BD31AF-34DA-3E4A-8E0D-09CCD6EDE29B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4A506D6-7A42-8B48-A604-ECA7202D800E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26" name="Picture 2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F7269F34-4350-3244-9B6A-BF0714B0E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E4A4228-50E9-3A44-84F7-3DF15F675686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9830B3A-7426-3248-9F05-27579D55B767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A47141-C034-2343-8273-9A5C1F36CDC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D210A35-5317-B44B-921C-43B35E25118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18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888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887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3033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52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960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306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61765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664113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8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</p:spTree>
    <p:extLst>
      <p:ext uri="{BB962C8B-B14F-4D97-AF65-F5344CB8AC3E}">
        <p14:creationId xmlns:p14="http://schemas.microsoft.com/office/powerpoint/2010/main" val="3171465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8314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151215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952072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65454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2F3D75-67F1-DF49-960D-120E65CE2BE8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94697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2F3D75-67F1-DF49-960D-120E65CE2BE8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8F1E80-8534-8749-ABCA-8784E1FEA38B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59DF67-2EC9-4A47-83FE-DF8A53BC19ED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</p:spTree>
    <p:extLst>
      <p:ext uri="{BB962C8B-B14F-4D97-AF65-F5344CB8AC3E}">
        <p14:creationId xmlns:p14="http://schemas.microsoft.com/office/powerpoint/2010/main" val="2025786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796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2F3D75-67F1-DF49-960D-120E65CE2BE8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8F1E80-8534-8749-ABCA-8784E1FEA38B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59DF67-2EC9-4A47-83FE-DF8A53BC19ED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B9238FF0-43A7-9E48-8EAC-5E4786E6A333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63C7CD-0A72-6947-8C9A-149BCA26964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</p:spTree>
    <p:extLst>
      <p:ext uri="{BB962C8B-B14F-4D97-AF65-F5344CB8AC3E}">
        <p14:creationId xmlns:p14="http://schemas.microsoft.com/office/powerpoint/2010/main" val="32149508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2F3D75-67F1-DF49-960D-120E65CE2BE8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8F1E80-8534-8749-ABCA-8784E1FEA38B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59DF67-2EC9-4A47-83FE-DF8A53BC19ED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B9238FF0-43A7-9E48-8EAC-5E4786E6A333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63C7CD-0A72-6947-8C9A-149BCA26964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F457653B-183E-5D4D-B8D7-01473B5D9578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13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5CD246B-5A16-C044-9BDD-C6C138A2D391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E92E2B-1F3F-7548-A619-6AB0D0E6B38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261895-7A92-6446-9944-2BF1C9EE3EB3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E3D33D1-2709-2B46-B057-1ED6B9CC7023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2" name="Circular Arrow 31">
            <a:extLst>
              <a:ext uri="{FF2B5EF4-FFF2-40B4-BE49-F238E27FC236}">
                <a16:creationId xmlns:a16="http://schemas.microsoft.com/office/drawing/2014/main" id="{9ED35683-B79B-9F45-B7DE-53D6701A9740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3" name="Bent Arrow 32">
            <a:extLst>
              <a:ext uri="{FF2B5EF4-FFF2-40B4-BE49-F238E27FC236}">
                <a16:creationId xmlns:a16="http://schemas.microsoft.com/office/drawing/2014/main" id="{B966FA75-67BB-0541-B622-F258471A3534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6B332-E930-D646-9DD8-8E5A02925ECD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37" name="Bent Arrow 36">
            <a:extLst>
              <a:ext uri="{FF2B5EF4-FFF2-40B4-BE49-F238E27FC236}">
                <a16:creationId xmlns:a16="http://schemas.microsoft.com/office/drawing/2014/main" id="{E642563B-5858-E84F-82D1-16D4D01DCDE8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801035-7C85-AD42-831A-2ACCE7F9CC2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6AA17E80-1A6F-1F44-AF85-353D4511BC4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49CC8B-9A73-354B-9F77-2B3D3095A69F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4CB94EC5-4CC7-C140-87AC-1353A2B2DEEE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4A03329-D9F8-4D46-9536-447C78761EF8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D2F3D75-67F1-DF49-960D-120E65CE2BE8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8F1E80-8534-8749-ABCA-8784E1FEA38B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59DF67-2EC9-4A47-83FE-DF8A53BC19ED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46" name="Bent Arrow 45">
            <a:extLst>
              <a:ext uri="{FF2B5EF4-FFF2-40B4-BE49-F238E27FC236}">
                <a16:creationId xmlns:a16="http://schemas.microsoft.com/office/drawing/2014/main" id="{B9238FF0-43A7-9E48-8EAC-5E4786E6A333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63C7CD-0A72-6947-8C9A-149BCA26964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8" name="Bent Arrow 47">
            <a:extLst>
              <a:ext uri="{FF2B5EF4-FFF2-40B4-BE49-F238E27FC236}">
                <a16:creationId xmlns:a16="http://schemas.microsoft.com/office/drawing/2014/main" id="{F457653B-183E-5D4D-B8D7-01473B5D9578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40EF1974-3449-D84B-98AF-58DC000AA76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78093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CF948E7-BDA7-F94E-B5C1-E19286918CB9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4BDE236-2FA9-A147-A07E-95C2D5CA502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7044C2-925F-A94C-B891-F6FCF87EA058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506517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E6D2AB70-A1F9-D941-A6C4-285767293583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DAD2EC3-E9EC-0541-BFF5-0919A1D3AA2B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1C79A0-25BD-3745-8735-FA3AAE8C3772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241021-0220-DB47-99EE-4FE20993B0E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2514813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140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2138FF-7210-ED45-934D-6ED26F55841B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40CFFB-11B4-2840-B65C-60E5E1BF225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725AEBB-ACDC-C540-B200-0C306C10A855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94A0A06-ADBF-DB4C-B717-A90ADB0D72A0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18103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7F2FC0B-83D8-3E43-ABAC-9D022EC01050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6B9D5C-43C8-E542-A5DD-5BD7966796E2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5F2E09D-C2DD-3743-8181-ABBFA19C45FA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4C44720-71AF-7C40-AE2D-FAE637E34801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9237326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5F2308-6C5B-5544-8477-559BFC872F99}"/>
              </a:ext>
            </a:extLst>
          </p:cNvPr>
          <p:cNvSpPr/>
          <p:nvPr/>
        </p:nvSpPr>
        <p:spPr>
          <a:xfrm>
            <a:off x="6402534" y="3461065"/>
            <a:ext cx="1080179" cy="310678"/>
          </a:xfrm>
          <a:prstGeom prst="rect">
            <a:avLst/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1B5C21D-8D19-1C4B-AF6B-B1D06CE90CA6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43D6FE6-3D11-224E-8AFA-0FE9197386CB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2CA908-21FF-3D42-9C45-F77F53AF841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1670B62-6EC0-9149-B5D6-D5D7339D65F2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40475823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B2748A3-8C33-F34C-BF57-BA8B0AC3684A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0409AA4-B5F0-BD49-9E8D-D5D8EE20A4AC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F7EE060-5E9A-DD42-8C1D-156E47D1D9A4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2346E2-5516-D247-96D1-2EE64109E906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17684082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chemeClr val="bg1"/>
          </a:solidFill>
          <a:ln>
            <a:solidFill>
              <a:srgbClr val="5E7E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D3A4698-9C07-F048-A83E-8AEF6B4516B7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DEF0372-D027-194F-B67C-2B4DFDA30616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A294C1C-5A0F-774D-8D55-15DB036A8CD5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D1B1D50-F010-3746-A807-64918D6ED81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97890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0715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</p:spTree>
    <p:extLst>
      <p:ext uri="{BB962C8B-B14F-4D97-AF65-F5344CB8AC3E}">
        <p14:creationId xmlns:p14="http://schemas.microsoft.com/office/powerpoint/2010/main" val="3824952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1840A8C-9949-DC47-8BE0-87072F812FA7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F65C35-F0AB-5544-93B4-FEF97CBFEDE0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Outcomes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BAF6A0F-8A11-3A4E-BA23-D1CBDDBB3BD2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6" name="Picture 5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08428C13-52EC-7A4E-83F4-CB5EA2A32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0F1FE80-DC51-0F48-B472-069DFE925199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DBE273B-98A9-7E45-A5B2-3B7B14C715B0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148E78B-AF76-5C41-821F-A44E9E980375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315049-B747-F647-B867-E7FC5CBB5594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7054D0-C96B-9746-BB68-E2BB9943AA08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2E8976-94D3-6D4D-BB1F-4905FA714BA3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82152D-28CD-8348-B937-BCDDAF220907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945822-265C-D447-B055-C73E411291E0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EBAA6C2-560B-F843-84FD-1E3695C1BA01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3AF52F-CFE7-FD48-BDDC-CAE9D6E42A4C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2145A7-5078-E148-9E2A-7A0D6844B8DE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ED80B-58A3-9348-BF75-5BD06E15B26B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5AB1CBA-190F-0B45-B416-37ABCF0974DC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9CAB0F1-B2BF-9141-BAC7-6BF9404E6BF6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D8EF44-39BF-334C-AA3C-1382F1B1AF0E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D8BFCC7-9B46-7441-87EF-242B65333289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A54BEA-6D8A-734D-9BB4-B99403E10DD8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8950610-34CD-5A40-A4B6-A6CFC0BD1EFB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Bent Arrow 53">
            <a:extLst>
              <a:ext uri="{FF2B5EF4-FFF2-40B4-BE49-F238E27FC236}">
                <a16:creationId xmlns:a16="http://schemas.microsoft.com/office/drawing/2014/main" id="{8E85CBF3-A7B1-F445-87D1-A1E3DD3A5E20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C7C5B9DC-A531-3F44-A51C-395328235B47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3E64BD6-6325-EB42-8F94-374D1BE279E0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6E5487C-C0B3-7644-B61D-7A70DCAA9545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626303F-3D97-FC46-B780-B5853D578F47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59" name="Bent Arrow 58">
            <a:extLst>
              <a:ext uri="{FF2B5EF4-FFF2-40B4-BE49-F238E27FC236}">
                <a16:creationId xmlns:a16="http://schemas.microsoft.com/office/drawing/2014/main" id="{9443ABD8-D6BD-4D41-ABD7-7CB0DF03E834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1" name="Bent Arrow 60">
            <a:extLst>
              <a:ext uri="{FF2B5EF4-FFF2-40B4-BE49-F238E27FC236}">
                <a16:creationId xmlns:a16="http://schemas.microsoft.com/office/drawing/2014/main" id="{D79717E3-A203-1F44-B9A4-CA3B8C05DC74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63" name="Down Arrow 62">
            <a:extLst>
              <a:ext uri="{FF2B5EF4-FFF2-40B4-BE49-F238E27FC236}">
                <a16:creationId xmlns:a16="http://schemas.microsoft.com/office/drawing/2014/main" id="{804CDE40-3BA8-A143-9702-349EA839C163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5" name="Down Arrow 64">
            <a:extLst>
              <a:ext uri="{FF2B5EF4-FFF2-40B4-BE49-F238E27FC236}">
                <a16:creationId xmlns:a16="http://schemas.microsoft.com/office/drawing/2014/main" id="{7B089E6B-E820-B345-AD25-EA192BA375D0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669757-B934-3245-8E91-093484E9D06C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70B1AF-2A8C-D543-AA41-0E022500F86F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FBC1A88-CC25-2B48-B81E-108322441F06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6DC1BE3-A403-B545-B292-FEB7B03000E5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868EE7C-FE19-C940-A3E6-C80511216607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19E6AA6-16E2-1445-BEBF-2911A8945ABB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F1DE57E-38A3-B246-A153-79FF04807627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C3106D-B206-A747-893B-212037211F76}"/>
              </a:ext>
            </a:extLst>
          </p:cNvPr>
          <p:cNvSpPr/>
          <p:nvPr/>
        </p:nvSpPr>
        <p:spPr>
          <a:xfrm>
            <a:off x="346229" y="1602448"/>
            <a:ext cx="11590352" cy="5190008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9" name="Bent Arrow 48">
            <a:extLst>
              <a:ext uri="{FF2B5EF4-FFF2-40B4-BE49-F238E27FC236}">
                <a16:creationId xmlns:a16="http://schemas.microsoft.com/office/drawing/2014/main" id="{4409365E-4B3F-A144-938E-1BABBD9CB0A2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0D641D1-2142-1A43-A165-985ADCEFA66B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BA57FB-783E-B240-A2A3-4EE9684DEC30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8262680-2961-024F-86F8-3A6D6AF7257E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C27741-3C3C-954A-90E1-93AEBAE4BAA3}"/>
              </a:ext>
            </a:extLst>
          </p:cNvPr>
          <p:cNvSpPr txBox="1"/>
          <p:nvPr/>
        </p:nvSpPr>
        <p:spPr>
          <a:xfrm>
            <a:off x="6358884" y="3447601"/>
            <a:ext cx="1017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4359BE5-8DAE-7348-B67C-627255AB7A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87EA991-DF19-3A4C-9985-A8FDEED86565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4C73CE4-FFEF-804D-BD9E-377640D37358}"/>
              </a:ext>
            </a:extLst>
          </p:cNvPr>
          <p:cNvSpPr txBox="1"/>
          <p:nvPr/>
        </p:nvSpPr>
        <p:spPr>
          <a:xfrm>
            <a:off x="2412860" y="6055844"/>
            <a:ext cx="11594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1CDA73-341B-694B-AAA3-F00C160250A7}"/>
              </a:ext>
            </a:extLst>
          </p:cNvPr>
          <p:cNvSpPr txBox="1"/>
          <p:nvPr/>
        </p:nvSpPr>
        <p:spPr>
          <a:xfrm>
            <a:off x="2409567" y="6427262"/>
            <a:ext cx="11627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46" name="Circular Arrow 45">
            <a:extLst>
              <a:ext uri="{FF2B5EF4-FFF2-40B4-BE49-F238E27FC236}">
                <a16:creationId xmlns:a16="http://schemas.microsoft.com/office/drawing/2014/main" id="{62132586-5BC8-4F48-BBB5-892DB06330CC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8F064C8-C6B9-C24F-8015-267C376A3349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7337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475855"/>
            <a:ext cx="12277815" cy="5316600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349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Oblivious Transfer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8E9D1F1-A0AA-524D-9E92-7F7F334D3AD3}"/>
              </a:ext>
            </a:extLst>
          </p:cNvPr>
          <p:cNvSpPr/>
          <p:nvPr/>
        </p:nvSpPr>
        <p:spPr>
          <a:xfrm>
            <a:off x="4549739" y="2712378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179BC5C-9B98-6641-9F76-066A0C024D6F}"/>
              </a:ext>
            </a:extLst>
          </p:cNvPr>
          <p:cNvCxnSpPr/>
          <p:nvPr/>
        </p:nvCxnSpPr>
        <p:spPr>
          <a:xfrm>
            <a:off x="2013735" y="300005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7E8A7F-F893-9D4B-9875-A5AEF6BE5B3A}"/>
              </a:ext>
            </a:extLst>
          </p:cNvPr>
          <p:cNvCxnSpPr/>
          <p:nvPr/>
        </p:nvCxnSpPr>
        <p:spPr>
          <a:xfrm>
            <a:off x="2013735" y="3594243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C5EF95-D2B5-884D-BE70-90CCD3A4E488}"/>
              </a:ext>
            </a:extLst>
          </p:cNvPr>
          <p:cNvCxnSpPr>
            <a:cxnSpLocks/>
          </p:cNvCxnSpPr>
          <p:nvPr/>
        </p:nvCxnSpPr>
        <p:spPr>
          <a:xfrm flipH="1">
            <a:off x="8022302" y="3000053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7201E0-CC92-2240-8052-6F64881D3BA9}"/>
              </a:ext>
            </a:extLst>
          </p:cNvPr>
          <p:cNvSpPr txBox="1"/>
          <p:nvPr/>
        </p:nvSpPr>
        <p:spPr>
          <a:xfrm>
            <a:off x="5843590" y="3745199"/>
            <a:ext cx="50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EF75FF-8570-0342-B7E3-8C23E11AC8FF}"/>
              </a:ext>
            </a:extLst>
          </p:cNvPr>
          <p:cNvSpPr txBox="1"/>
          <p:nvPr/>
        </p:nvSpPr>
        <p:spPr>
          <a:xfrm>
            <a:off x="483776" y="2527712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AD02B6-92CD-EB4B-8363-A66BD4714A86}"/>
              </a:ext>
            </a:extLst>
          </p:cNvPr>
          <p:cNvSpPr txBox="1"/>
          <p:nvPr/>
        </p:nvSpPr>
        <p:spPr>
          <a:xfrm>
            <a:off x="10689034" y="2457799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55BD33-F1AC-8B4A-A97E-989492B16BDE}"/>
              </a:ext>
            </a:extLst>
          </p:cNvPr>
          <p:cNvSpPr txBox="1"/>
          <p:nvPr/>
        </p:nvSpPr>
        <p:spPr>
          <a:xfrm>
            <a:off x="1920103" y="257081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0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142D19-FAD9-A542-AFFF-88DAEF85E94F}"/>
              </a:ext>
            </a:extLst>
          </p:cNvPr>
          <p:cNvSpPr txBox="1"/>
          <p:nvPr/>
        </p:nvSpPr>
        <p:spPr>
          <a:xfrm>
            <a:off x="1921641" y="3175560"/>
            <a:ext cx="4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1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97AAD-5BF0-AE48-A745-6A8163F2F97B}"/>
              </a:ext>
            </a:extLst>
          </p:cNvPr>
          <p:cNvSpPr txBox="1"/>
          <p:nvPr/>
        </p:nvSpPr>
        <p:spPr>
          <a:xfrm>
            <a:off x="8018295" y="4309846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m</a:t>
            </a:r>
            <a:r>
              <a:rPr lang="en-PT" baseline="-25000" dirty="0">
                <a:latin typeface="Avenir Next LT Pro" panose="020B0504020202020204" pitchFamily="34" charset="77"/>
              </a:rPr>
              <a:t>b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B5B504-25E5-C34F-87B2-8C89A84687A7}"/>
              </a:ext>
            </a:extLst>
          </p:cNvPr>
          <p:cNvCxnSpPr/>
          <p:nvPr/>
        </p:nvCxnSpPr>
        <p:spPr>
          <a:xfrm>
            <a:off x="8041349" y="4778021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A6600E1-1660-6947-8E1B-C441EFC59F9D}"/>
              </a:ext>
            </a:extLst>
          </p:cNvPr>
          <p:cNvSpPr txBox="1"/>
          <p:nvPr/>
        </p:nvSpPr>
        <p:spPr>
          <a:xfrm>
            <a:off x="9846123" y="264246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C2435BA-4249-F04E-AF06-57C54417D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184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B391C-5E8E-9549-BC00-BCF1512F1262}"/>
              </a:ext>
            </a:extLst>
          </p:cNvPr>
          <p:cNvSpPr txBox="1"/>
          <p:nvPr/>
        </p:nvSpPr>
        <p:spPr>
          <a:xfrm>
            <a:off x="1299093" y="2686640"/>
            <a:ext cx="178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76D46-7A5D-1B4A-BC4F-7A1E1A358D2F}"/>
              </a:ext>
            </a:extLst>
          </p:cNvPr>
          <p:cNvSpPr txBox="1"/>
          <p:nvPr/>
        </p:nvSpPr>
        <p:spPr>
          <a:xfrm>
            <a:off x="9489867" y="2686640"/>
            <a:ext cx="140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[BM’89]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FB72A-8D37-A140-84DB-12B47778D395}"/>
              </a:ext>
            </a:extLst>
          </p:cNvPr>
          <p:cNvSpPr txBox="1"/>
          <p:nvPr/>
        </p:nvSpPr>
        <p:spPr>
          <a:xfrm>
            <a:off x="3571525" y="4669603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3600" dirty="0">
                <a:latin typeface="Avenir Next LT Pro" panose="020B0504020202020204" pitchFamily="34" charset="77"/>
              </a:rPr>
              <a:t>How can we compare?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729B5C20-B0D1-2E4B-8249-6621398503F7}"/>
              </a:ext>
            </a:extLst>
          </p:cNvPr>
          <p:cNvSpPr/>
          <p:nvPr/>
        </p:nvSpPr>
        <p:spPr>
          <a:xfrm rot="10800000">
            <a:off x="2677912" y="3359168"/>
            <a:ext cx="1787226" cy="1726156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1D8EFA52-F346-2C4B-A81C-21CC0D60E538}"/>
              </a:ext>
            </a:extLst>
          </p:cNvPr>
          <p:cNvSpPr/>
          <p:nvPr/>
        </p:nvSpPr>
        <p:spPr>
          <a:xfrm rot="10800000" flipH="1">
            <a:off x="7726863" y="3359168"/>
            <a:ext cx="1787712" cy="1726625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558A-19E0-5749-9F23-4D6A7DA13519}"/>
              </a:ext>
            </a:extLst>
          </p:cNvPr>
          <p:cNvSpPr txBox="1"/>
          <p:nvPr/>
        </p:nvSpPr>
        <p:spPr>
          <a:xfrm>
            <a:off x="5078411" y="4231989"/>
            <a:ext cx="2035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No previous work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20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B391C-5E8E-9549-BC00-BCF1512F1262}"/>
              </a:ext>
            </a:extLst>
          </p:cNvPr>
          <p:cNvSpPr txBox="1"/>
          <p:nvPr/>
        </p:nvSpPr>
        <p:spPr>
          <a:xfrm>
            <a:off x="1299093" y="2686640"/>
            <a:ext cx="17872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076D46-7A5D-1B4A-BC4F-7A1E1A358D2F}"/>
              </a:ext>
            </a:extLst>
          </p:cNvPr>
          <p:cNvSpPr txBox="1"/>
          <p:nvPr/>
        </p:nvSpPr>
        <p:spPr>
          <a:xfrm>
            <a:off x="9489867" y="2686640"/>
            <a:ext cx="14030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[BM’89]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BFB72A-8D37-A140-84DB-12B47778D395}"/>
              </a:ext>
            </a:extLst>
          </p:cNvPr>
          <p:cNvSpPr txBox="1"/>
          <p:nvPr/>
        </p:nvSpPr>
        <p:spPr>
          <a:xfrm>
            <a:off x="3571525" y="4669603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3600" dirty="0">
                <a:latin typeface="Avenir Next LT Pro" panose="020B0504020202020204" pitchFamily="34" charset="77"/>
              </a:rPr>
              <a:t>How can we compare?</a:t>
            </a:r>
          </a:p>
        </p:txBody>
      </p:sp>
      <p:sp>
        <p:nvSpPr>
          <p:cNvPr id="30" name="Circular Arrow 29">
            <a:extLst>
              <a:ext uri="{FF2B5EF4-FFF2-40B4-BE49-F238E27FC236}">
                <a16:creationId xmlns:a16="http://schemas.microsoft.com/office/drawing/2014/main" id="{729B5C20-B0D1-2E4B-8249-6621398503F7}"/>
              </a:ext>
            </a:extLst>
          </p:cNvPr>
          <p:cNvSpPr/>
          <p:nvPr/>
        </p:nvSpPr>
        <p:spPr>
          <a:xfrm rot="10800000">
            <a:off x="2677912" y="3359168"/>
            <a:ext cx="1787226" cy="1726156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1D8EFA52-F346-2C4B-A81C-21CC0D60E538}"/>
              </a:ext>
            </a:extLst>
          </p:cNvPr>
          <p:cNvSpPr/>
          <p:nvPr/>
        </p:nvSpPr>
        <p:spPr>
          <a:xfrm rot="10800000" flipH="1">
            <a:off x="7726863" y="3359168"/>
            <a:ext cx="1787712" cy="1726625"/>
          </a:xfrm>
          <a:prstGeom prst="circularArrow">
            <a:avLst>
              <a:gd name="adj1" fmla="val 6535"/>
              <a:gd name="adj2" fmla="val 985475"/>
              <a:gd name="adj3" fmla="val 20457680"/>
              <a:gd name="adj4" fmla="val 16140879"/>
              <a:gd name="adj5" fmla="val 7041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insight?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7558A-19E0-5749-9F23-4D6A7DA13519}"/>
              </a:ext>
            </a:extLst>
          </p:cNvPr>
          <p:cNvSpPr txBox="1"/>
          <p:nvPr/>
        </p:nvSpPr>
        <p:spPr>
          <a:xfrm>
            <a:off x="5078411" y="4231989"/>
            <a:ext cx="203517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No previous work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983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insight?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61C9854-414A-A644-B855-5D45C9FC179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3212143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Any practical insight?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2498" y="4384496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540CFD6-3967-9045-AF81-79C892DC02E6}"/>
              </a:ext>
            </a:extLst>
          </p:cNvPr>
          <p:cNvSpPr/>
          <p:nvPr/>
        </p:nvSpPr>
        <p:spPr>
          <a:xfrm>
            <a:off x="1547446" y="4353951"/>
            <a:ext cx="9094764" cy="42463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5444EDF-BC41-B44A-BB5A-645C85F048EC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</p:spTree>
    <p:extLst>
      <p:ext uri="{BB962C8B-B14F-4D97-AF65-F5344CB8AC3E}">
        <p14:creationId xmlns:p14="http://schemas.microsoft.com/office/powerpoint/2010/main" val="23681454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insight?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cxnSpLocks/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0410" y="4393714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pic>
        <p:nvPicPr>
          <p:cNvPr id="31" name="Graphic 30" descr="Badge Tick1 outline">
            <a:extLst>
              <a:ext uri="{FF2B5EF4-FFF2-40B4-BE49-F238E27FC236}">
                <a16:creationId xmlns:a16="http://schemas.microsoft.com/office/drawing/2014/main" id="{4734E222-3098-B84A-921E-064F39CC8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7563" y="6276038"/>
            <a:ext cx="369333" cy="369333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B7562106-6EF6-D247-A819-C201B83668AA}"/>
              </a:ext>
            </a:extLst>
          </p:cNvPr>
          <p:cNvSpPr/>
          <p:nvPr/>
        </p:nvSpPr>
        <p:spPr>
          <a:xfrm rot="16200000">
            <a:off x="1445526" y="2770949"/>
            <a:ext cx="1514840" cy="1553112"/>
          </a:xfrm>
          <a:prstGeom prst="bentArrow">
            <a:avLst>
              <a:gd name="adj1" fmla="val 1256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9C434567-521B-7841-BB67-B8F40BC62E83}"/>
              </a:ext>
            </a:extLst>
          </p:cNvPr>
          <p:cNvSpPr/>
          <p:nvPr/>
        </p:nvSpPr>
        <p:spPr>
          <a:xfrm rot="16200000" flipH="1">
            <a:off x="1445523" y="4361134"/>
            <a:ext cx="1514845" cy="1553114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100CD4-144C-8044-8504-FA2A2F7D736E}"/>
              </a:ext>
            </a:extLst>
          </p:cNvPr>
          <p:cNvCxnSpPr>
            <a:stCxn id="7" idx="2"/>
          </p:cNvCxnSpPr>
          <p:nvPr/>
        </p:nvCxnSpPr>
        <p:spPr>
          <a:xfrm>
            <a:off x="2979502" y="4295412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ent Arrow 45">
            <a:extLst>
              <a:ext uri="{FF2B5EF4-FFF2-40B4-BE49-F238E27FC236}">
                <a16:creationId xmlns:a16="http://schemas.microsoft.com/office/drawing/2014/main" id="{277411A2-C0C0-FD47-B5AA-BEFD9CA52EA8}"/>
              </a:ext>
            </a:extLst>
          </p:cNvPr>
          <p:cNvSpPr/>
          <p:nvPr/>
        </p:nvSpPr>
        <p:spPr>
          <a:xfrm rot="16200000" flipV="1">
            <a:off x="9230590" y="2779267"/>
            <a:ext cx="1514840" cy="1555200"/>
          </a:xfrm>
          <a:prstGeom prst="bentArrow">
            <a:avLst>
              <a:gd name="adj1" fmla="val 1560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27B22-1769-7E44-83BA-190BB2A3012D}"/>
              </a:ext>
            </a:extLst>
          </p:cNvPr>
          <p:cNvCxnSpPr/>
          <p:nvPr/>
        </p:nvCxnSpPr>
        <p:spPr>
          <a:xfrm>
            <a:off x="2976109" y="4387104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EAA68377-A327-6A4E-B14B-65B5D93A2397}"/>
              </a:ext>
            </a:extLst>
          </p:cNvPr>
          <p:cNvSpPr/>
          <p:nvPr/>
        </p:nvSpPr>
        <p:spPr>
          <a:xfrm rot="16200000" flipH="1" flipV="1">
            <a:off x="9229283" y="4368702"/>
            <a:ext cx="1514845" cy="1555200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B0D620-5D8E-D742-AC15-F9E60666B3E3}"/>
              </a:ext>
            </a:extLst>
          </p:cNvPr>
          <p:cNvSpPr txBox="1"/>
          <p:nvPr/>
        </p:nvSpPr>
        <p:spPr>
          <a:xfrm>
            <a:off x="139666" y="3414978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</a:t>
            </a:r>
            <a:r>
              <a:rPr lang="en-PT" sz="1400" b="1" dirty="0">
                <a:latin typeface="Avenir Next LT Pro" panose="020B0504020202020204" pitchFamily="34" charset="77"/>
              </a:rPr>
              <a:t>in</a:t>
            </a:r>
            <a:r>
              <a:rPr lang="en-PT" sz="1400" dirty="0">
                <a:latin typeface="Avenir Next LT Pro" panose="020B0504020202020204" pitchFamily="34" charset="77"/>
              </a:rPr>
              <a:t>dependent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DB9C16-6A46-CE4B-80C7-03CBF5BDB05A}"/>
              </a:ext>
            </a:extLst>
          </p:cNvPr>
          <p:cNvSpPr txBox="1"/>
          <p:nvPr/>
        </p:nvSpPr>
        <p:spPr>
          <a:xfrm>
            <a:off x="210783" y="4623082"/>
            <a:ext cx="118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dependent</a:t>
            </a:r>
          </a:p>
        </p:txBody>
      </p:sp>
    </p:spTree>
    <p:extLst>
      <p:ext uri="{BB962C8B-B14F-4D97-AF65-F5344CB8AC3E}">
        <p14:creationId xmlns:p14="http://schemas.microsoft.com/office/powerpoint/2010/main" val="1082649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998A1C8-D174-4246-A6F4-388C8A934BFA}"/>
              </a:ext>
            </a:extLst>
          </p:cNvPr>
          <p:cNvCxnSpPr>
            <a:cxnSpLocks/>
          </p:cNvCxnSpPr>
          <p:nvPr/>
        </p:nvCxnSpPr>
        <p:spPr>
          <a:xfrm>
            <a:off x="6096000" y="2373330"/>
            <a:ext cx="0" cy="320553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2494650" y="2003998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8324235" y="2003998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31F4C-1911-A249-8A61-71A7F21B49C3}"/>
              </a:ext>
            </a:extLst>
          </p:cNvPr>
          <p:cNvSpPr txBox="1"/>
          <p:nvPr/>
        </p:nvSpPr>
        <p:spPr>
          <a:xfrm>
            <a:off x="3086318" y="5638119"/>
            <a:ext cx="594305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Comparable structure? </a:t>
            </a:r>
          </a:p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Corresponding phases with same technology?</a:t>
            </a:r>
          </a:p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Any practical insight?</a:t>
            </a:r>
          </a:p>
        </p:txBody>
      </p:sp>
      <p:pic>
        <p:nvPicPr>
          <p:cNvPr id="33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69681086-7459-C549-A352-2814962D4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B92FF7-8C24-1641-A5B0-F6DD1E93C659}"/>
              </a:ext>
            </a:extLst>
          </p:cNvPr>
          <p:cNvSpPr/>
          <p:nvPr/>
        </p:nvSpPr>
        <p:spPr>
          <a:xfrm>
            <a:off x="1592491" y="3055003"/>
            <a:ext cx="1387011" cy="1243173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31E169-CD40-F143-9C19-D67632DA8F5D}"/>
              </a:ext>
            </a:extLst>
          </p:cNvPr>
          <p:cNvSpPr/>
          <p:nvPr/>
        </p:nvSpPr>
        <p:spPr>
          <a:xfrm>
            <a:off x="1592491" y="4384497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2494649" y="2350412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4BA643-8865-D046-9A5C-7F783D35FA4A}"/>
              </a:ext>
            </a:extLst>
          </p:cNvPr>
          <p:cNvSpPr txBox="1"/>
          <p:nvPr/>
        </p:nvSpPr>
        <p:spPr>
          <a:xfrm>
            <a:off x="1462224" y="3507312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846A2B-B76A-1A46-A3B3-4C045219F79B}"/>
              </a:ext>
            </a:extLst>
          </p:cNvPr>
          <p:cNvSpPr txBox="1"/>
          <p:nvPr/>
        </p:nvSpPr>
        <p:spPr>
          <a:xfrm>
            <a:off x="1462223" y="4398214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1357839-AD25-B54B-9179-3578C107222C}"/>
              </a:ext>
            </a:extLst>
          </p:cNvPr>
          <p:cNvCxnSpPr>
            <a:stCxn id="34" idx="3"/>
          </p:cNvCxnSpPr>
          <p:nvPr/>
        </p:nvCxnSpPr>
        <p:spPr>
          <a:xfrm>
            <a:off x="3109765" y="3676589"/>
            <a:ext cx="681399" cy="0"/>
          </a:xfrm>
          <a:prstGeom prst="straightConnector1">
            <a:avLst/>
          </a:prstGeom>
          <a:ln>
            <a:solidFill>
              <a:srgbClr val="E97E4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0A15B99-6A11-6A41-878A-4C91A95B0317}"/>
              </a:ext>
            </a:extLst>
          </p:cNvPr>
          <p:cNvSpPr txBox="1"/>
          <p:nvPr/>
        </p:nvSpPr>
        <p:spPr>
          <a:xfrm>
            <a:off x="3791164" y="3493836"/>
            <a:ext cx="1743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(Oblivious) key</a:t>
            </a:r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F8CE7C34-6DD0-0943-8F52-F75CEB4DC42C}"/>
              </a:ext>
            </a:extLst>
          </p:cNvPr>
          <p:cNvCxnSpPr>
            <a:cxnSpLocks/>
            <a:stCxn id="36" idx="2"/>
            <a:endCxn id="35" idx="3"/>
          </p:cNvCxnSpPr>
          <p:nvPr/>
        </p:nvCxnSpPr>
        <p:spPr>
          <a:xfrm rot="5400000">
            <a:off x="3534160" y="3438772"/>
            <a:ext cx="704323" cy="1553114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6B6DDF7-A89D-8A4C-9EA4-4BB285659CD2}"/>
              </a:ext>
            </a:extLst>
          </p:cNvPr>
          <p:cNvSpPr/>
          <p:nvPr/>
        </p:nvSpPr>
        <p:spPr>
          <a:xfrm>
            <a:off x="9212498" y="3055002"/>
            <a:ext cx="1387011" cy="1243173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8FF90A9-D701-244B-9ED9-BE6DCC829A57}"/>
              </a:ext>
            </a:extLst>
          </p:cNvPr>
          <p:cNvSpPr/>
          <p:nvPr/>
        </p:nvSpPr>
        <p:spPr>
          <a:xfrm>
            <a:off x="9210410" y="4393714"/>
            <a:ext cx="1387008" cy="359596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1F337F-39CD-2F43-B37C-7FE3B3D8851B}"/>
              </a:ext>
            </a:extLst>
          </p:cNvPr>
          <p:cNvSpPr txBox="1"/>
          <p:nvPr/>
        </p:nvSpPr>
        <p:spPr>
          <a:xfrm>
            <a:off x="9082231" y="3507311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Offline phase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0CDD57-942F-4240-825E-BD2A88699576}"/>
              </a:ext>
            </a:extLst>
          </p:cNvPr>
          <p:cNvSpPr txBox="1"/>
          <p:nvPr/>
        </p:nvSpPr>
        <p:spPr>
          <a:xfrm>
            <a:off x="9082230" y="4398213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Online phase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59ED0C-80C1-884B-9D70-59069E05641F}"/>
              </a:ext>
            </a:extLst>
          </p:cNvPr>
          <p:cNvCxnSpPr>
            <a:cxnSpLocks/>
          </p:cNvCxnSpPr>
          <p:nvPr/>
        </p:nvCxnSpPr>
        <p:spPr>
          <a:xfrm flipH="1">
            <a:off x="8341769" y="3676589"/>
            <a:ext cx="687600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5FBEDA1-5C93-F847-97C3-5B745317586F}"/>
              </a:ext>
            </a:extLst>
          </p:cNvPr>
          <p:cNvSpPr txBox="1"/>
          <p:nvPr/>
        </p:nvSpPr>
        <p:spPr>
          <a:xfrm>
            <a:off x="7779376" y="3493836"/>
            <a:ext cx="56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Key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FC0EAF20-EA5E-D340-9D3B-223B4E856727}"/>
              </a:ext>
            </a:extLst>
          </p:cNvPr>
          <p:cNvCxnSpPr>
            <a:stCxn id="42" idx="2"/>
            <a:endCxn id="40" idx="1"/>
          </p:cNvCxnSpPr>
          <p:nvPr/>
        </p:nvCxnSpPr>
        <p:spPr>
          <a:xfrm rot="16200000" flipH="1">
            <a:off x="8220075" y="3705335"/>
            <a:ext cx="704322" cy="1019988"/>
          </a:xfrm>
          <a:prstGeom prst="bentConnector2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7379639" y="2345355"/>
            <a:ext cx="3299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          OT Extension</a:t>
            </a:r>
          </a:p>
        </p:txBody>
      </p:sp>
      <p:pic>
        <p:nvPicPr>
          <p:cNvPr id="44" name="Graphic 43" descr="Badge Tick1 outline">
            <a:extLst>
              <a:ext uri="{FF2B5EF4-FFF2-40B4-BE49-F238E27FC236}">
                <a16:creationId xmlns:a16="http://schemas.microsoft.com/office/drawing/2014/main" id="{8D58A5D7-3457-B44E-B525-8723417169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8389" y="5638118"/>
            <a:ext cx="369333" cy="369333"/>
          </a:xfrm>
          <a:prstGeom prst="rect">
            <a:avLst/>
          </a:prstGeom>
        </p:spPr>
      </p:pic>
      <p:pic>
        <p:nvPicPr>
          <p:cNvPr id="29" name="Graphic 28" descr="Badge Tick1 outline">
            <a:extLst>
              <a:ext uri="{FF2B5EF4-FFF2-40B4-BE49-F238E27FC236}">
                <a16:creationId xmlns:a16="http://schemas.microsoft.com/office/drawing/2014/main" id="{2AD048D0-6E0B-F541-B999-BB5480795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7563" y="5961283"/>
            <a:ext cx="369333" cy="369333"/>
          </a:xfrm>
          <a:prstGeom prst="rect">
            <a:avLst/>
          </a:prstGeom>
        </p:spPr>
      </p:pic>
      <p:pic>
        <p:nvPicPr>
          <p:cNvPr id="31" name="Graphic 30" descr="Badge Tick1 outline">
            <a:extLst>
              <a:ext uri="{FF2B5EF4-FFF2-40B4-BE49-F238E27FC236}">
                <a16:creationId xmlns:a16="http://schemas.microsoft.com/office/drawing/2014/main" id="{4734E222-3098-B84A-921E-064F39CC82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97563" y="6276038"/>
            <a:ext cx="369333" cy="369333"/>
          </a:xfrm>
          <a:prstGeom prst="rect">
            <a:avLst/>
          </a:prstGeom>
        </p:spPr>
      </p:pic>
      <p:sp>
        <p:nvSpPr>
          <p:cNvPr id="7" name="Bent Arrow 6">
            <a:extLst>
              <a:ext uri="{FF2B5EF4-FFF2-40B4-BE49-F238E27FC236}">
                <a16:creationId xmlns:a16="http://schemas.microsoft.com/office/drawing/2014/main" id="{B7562106-6EF6-D247-A819-C201B83668AA}"/>
              </a:ext>
            </a:extLst>
          </p:cNvPr>
          <p:cNvSpPr/>
          <p:nvPr/>
        </p:nvSpPr>
        <p:spPr>
          <a:xfrm rot="16200000">
            <a:off x="1445526" y="2770949"/>
            <a:ext cx="1514840" cy="1553112"/>
          </a:xfrm>
          <a:prstGeom prst="bentArrow">
            <a:avLst>
              <a:gd name="adj1" fmla="val 1256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5" name="Bent Arrow 44">
            <a:extLst>
              <a:ext uri="{FF2B5EF4-FFF2-40B4-BE49-F238E27FC236}">
                <a16:creationId xmlns:a16="http://schemas.microsoft.com/office/drawing/2014/main" id="{9C434567-521B-7841-BB67-B8F40BC62E83}"/>
              </a:ext>
            </a:extLst>
          </p:cNvPr>
          <p:cNvSpPr/>
          <p:nvPr/>
        </p:nvSpPr>
        <p:spPr>
          <a:xfrm rot="16200000" flipH="1">
            <a:off x="1445523" y="4361134"/>
            <a:ext cx="1514845" cy="1553114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100CD4-144C-8044-8504-FA2A2F7D736E}"/>
              </a:ext>
            </a:extLst>
          </p:cNvPr>
          <p:cNvCxnSpPr>
            <a:stCxn id="7" idx="2"/>
          </p:cNvCxnSpPr>
          <p:nvPr/>
        </p:nvCxnSpPr>
        <p:spPr>
          <a:xfrm>
            <a:off x="2979502" y="4295412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ent Arrow 45">
            <a:extLst>
              <a:ext uri="{FF2B5EF4-FFF2-40B4-BE49-F238E27FC236}">
                <a16:creationId xmlns:a16="http://schemas.microsoft.com/office/drawing/2014/main" id="{277411A2-C0C0-FD47-B5AA-BEFD9CA52EA8}"/>
              </a:ext>
            </a:extLst>
          </p:cNvPr>
          <p:cNvSpPr/>
          <p:nvPr/>
        </p:nvSpPr>
        <p:spPr>
          <a:xfrm rot="16200000" flipV="1">
            <a:off x="9230590" y="2779267"/>
            <a:ext cx="1514840" cy="1555200"/>
          </a:xfrm>
          <a:prstGeom prst="bentArrow">
            <a:avLst>
              <a:gd name="adj1" fmla="val 1560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F827B22-1769-7E44-83BA-190BB2A3012D}"/>
              </a:ext>
            </a:extLst>
          </p:cNvPr>
          <p:cNvCxnSpPr/>
          <p:nvPr/>
        </p:nvCxnSpPr>
        <p:spPr>
          <a:xfrm>
            <a:off x="2976109" y="4387104"/>
            <a:ext cx="6232996" cy="951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Bent Arrow 47">
            <a:extLst>
              <a:ext uri="{FF2B5EF4-FFF2-40B4-BE49-F238E27FC236}">
                <a16:creationId xmlns:a16="http://schemas.microsoft.com/office/drawing/2014/main" id="{EAA68377-A327-6A4E-B14B-65B5D93A2397}"/>
              </a:ext>
            </a:extLst>
          </p:cNvPr>
          <p:cNvSpPr/>
          <p:nvPr/>
        </p:nvSpPr>
        <p:spPr>
          <a:xfrm rot="16200000" flipH="1" flipV="1">
            <a:off x="9229283" y="4368702"/>
            <a:ext cx="1514845" cy="1555200"/>
          </a:xfrm>
          <a:prstGeom prst="bentArrow">
            <a:avLst>
              <a:gd name="adj1" fmla="val 1375"/>
              <a:gd name="adj2" fmla="val 2038"/>
              <a:gd name="adj3" fmla="val 5687"/>
              <a:gd name="adj4" fmla="val 1070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9B0D620-5D8E-D742-AC15-F9E60666B3E3}"/>
              </a:ext>
            </a:extLst>
          </p:cNvPr>
          <p:cNvSpPr txBox="1"/>
          <p:nvPr/>
        </p:nvSpPr>
        <p:spPr>
          <a:xfrm>
            <a:off x="139666" y="3414978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</a:t>
            </a:r>
            <a:r>
              <a:rPr lang="en-PT" sz="1400" b="1" dirty="0">
                <a:latin typeface="Avenir Next LT Pro" panose="020B0504020202020204" pitchFamily="34" charset="77"/>
              </a:rPr>
              <a:t>in</a:t>
            </a:r>
            <a:r>
              <a:rPr lang="en-PT" sz="1400" dirty="0">
                <a:latin typeface="Avenir Next LT Pro" panose="020B0504020202020204" pitchFamily="34" charset="77"/>
              </a:rPr>
              <a:t>dependent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8DB9C16-6A46-CE4B-80C7-03CBF5BDB05A}"/>
              </a:ext>
            </a:extLst>
          </p:cNvPr>
          <p:cNvSpPr txBox="1"/>
          <p:nvPr/>
        </p:nvSpPr>
        <p:spPr>
          <a:xfrm>
            <a:off x="210783" y="4623082"/>
            <a:ext cx="1186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Input dependent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7B2A56-E297-AC4A-887E-5C1B9B6DE195}"/>
              </a:ext>
            </a:extLst>
          </p:cNvPr>
          <p:cNvSpPr txBox="1"/>
          <p:nvPr/>
        </p:nvSpPr>
        <p:spPr>
          <a:xfrm>
            <a:off x="796954" y="2220975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”No” time constraint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6A95EC1-19C1-F146-8F02-E24FF4CE7362}"/>
              </a:ext>
            </a:extLst>
          </p:cNvPr>
          <p:cNvSpPr txBox="1"/>
          <p:nvPr/>
        </p:nvSpPr>
        <p:spPr>
          <a:xfrm>
            <a:off x="593565" y="5935933"/>
            <a:ext cx="13305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Time</a:t>
            </a:r>
          </a:p>
          <a:p>
            <a:pPr algn="ctr"/>
            <a:r>
              <a:rPr lang="en-PT" sz="1400" dirty="0">
                <a:latin typeface="Avenir Next LT Pro" panose="020B0504020202020204" pitchFamily="34" charset="77"/>
              </a:rPr>
              <a:t>constraint</a:t>
            </a:r>
          </a:p>
        </p:txBody>
      </p:sp>
    </p:spTree>
    <p:extLst>
      <p:ext uri="{BB962C8B-B14F-4D97-AF65-F5344CB8AC3E}">
        <p14:creationId xmlns:p14="http://schemas.microsoft.com/office/powerpoint/2010/main" val="350021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347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82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7E815D-5D9D-8041-A01F-42248846B806}"/>
              </a:ext>
            </a:extLst>
          </p:cNvPr>
          <p:cNvSpPr txBox="1"/>
          <p:nvPr/>
        </p:nvSpPr>
        <p:spPr>
          <a:xfrm>
            <a:off x="393859" y="3427590"/>
            <a:ext cx="23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800" b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Issue: </a:t>
            </a:r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PK operations</a:t>
            </a:r>
            <a:endParaRPr lang="en-PT" sz="1800" b="1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567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56FCCE5-D5A8-CA4C-A644-BAA3ABB65A28}"/>
              </a:ext>
            </a:extLst>
          </p:cNvPr>
          <p:cNvGrpSpPr/>
          <p:nvPr/>
        </p:nvGrpSpPr>
        <p:grpSpPr>
          <a:xfrm>
            <a:off x="4430106" y="3429000"/>
            <a:ext cx="1746406" cy="556404"/>
            <a:chOff x="4438733" y="3429000"/>
            <a:chExt cx="1746406" cy="556404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F1120415-09A9-5747-94B7-50BA494557F9}"/>
                </a:ext>
              </a:extLst>
            </p:cNvPr>
            <p:cNvSpPr/>
            <p:nvPr/>
          </p:nvSpPr>
          <p:spPr>
            <a:xfrm>
              <a:off x="4438733" y="3429000"/>
              <a:ext cx="253312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C2BB0EB-3B7E-D145-938D-575CD05EF909}"/>
                </a:ext>
              </a:extLst>
            </p:cNvPr>
            <p:cNvSpPr/>
            <p:nvPr/>
          </p:nvSpPr>
          <p:spPr>
            <a:xfrm>
              <a:off x="5151849" y="3429000"/>
              <a:ext cx="1033290" cy="5564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17" name="Right Arrow 16">
              <a:extLst>
                <a:ext uri="{FF2B5EF4-FFF2-40B4-BE49-F238E27FC236}">
                  <a16:creationId xmlns:a16="http://schemas.microsoft.com/office/drawing/2014/main" id="{B3D3908D-3BCB-4A41-90B1-FC471742EE39}"/>
                </a:ext>
              </a:extLst>
            </p:cNvPr>
            <p:cNvSpPr/>
            <p:nvPr/>
          </p:nvSpPr>
          <p:spPr>
            <a:xfrm>
              <a:off x="4788237" y="3640292"/>
              <a:ext cx="267419" cy="133819"/>
            </a:xfrm>
            <a:prstGeom prst="rightArrow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F7E815D-5D9D-8041-A01F-42248846B806}"/>
              </a:ext>
            </a:extLst>
          </p:cNvPr>
          <p:cNvSpPr txBox="1"/>
          <p:nvPr/>
        </p:nvSpPr>
        <p:spPr>
          <a:xfrm>
            <a:off x="393859" y="3427590"/>
            <a:ext cx="2353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800" b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Issue: </a:t>
            </a:r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PK operations</a:t>
            </a:r>
            <a:endParaRPr lang="en-PT" sz="1800" b="1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D9CA81-E4BC-B641-9E85-35ECCA4FEFB5}"/>
              </a:ext>
            </a:extLst>
          </p:cNvPr>
          <p:cNvSpPr txBox="1"/>
          <p:nvPr/>
        </p:nvSpPr>
        <p:spPr>
          <a:xfrm>
            <a:off x="4169348" y="4027754"/>
            <a:ext cx="774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128 </a:t>
            </a:r>
          </a:p>
          <a:p>
            <a:pPr algn="ctr"/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B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ase OT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27570DA-AD14-C340-8F32-4E6CB1E40B92}"/>
              </a:ext>
            </a:extLst>
          </p:cNvPr>
          <p:cNvSpPr txBox="1"/>
          <p:nvPr/>
        </p:nvSpPr>
        <p:spPr>
          <a:xfrm>
            <a:off x="5335771" y="4022081"/>
            <a:ext cx="64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~10M </a:t>
            </a:r>
          </a:p>
          <a:p>
            <a:pPr algn="ct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3649C4-E560-8245-BC12-32C753D3947C}"/>
              </a:ext>
            </a:extLst>
          </p:cNvPr>
          <p:cNvSpPr txBox="1"/>
          <p:nvPr/>
        </p:nvSpPr>
        <p:spPr>
          <a:xfrm>
            <a:off x="4683418" y="3401835"/>
            <a:ext cx="4587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050" dirty="0">
                <a:solidFill>
                  <a:srgbClr val="5EA5C7"/>
                </a:solidFill>
                <a:latin typeface="Avenir Next LT Pro" panose="020B0504020202020204" pitchFamily="34" charset="77"/>
              </a:rPr>
              <a:t>Sym</a:t>
            </a:r>
          </a:p>
        </p:txBody>
      </p:sp>
      <p:pic>
        <p:nvPicPr>
          <p:cNvPr id="7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F823DD3-E491-F246-A779-B57E64E67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680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31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2B8FCA1E-9944-3B4A-A2F4-A7FA04420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0433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57D3A2A-CAFD-F54F-86D9-A52A3C76AC8E}"/>
              </a:ext>
            </a:extLst>
          </p:cNvPr>
          <p:cNvGrpSpPr/>
          <p:nvPr/>
        </p:nvGrpSpPr>
        <p:grpSpPr>
          <a:xfrm>
            <a:off x="9087902" y="441284"/>
            <a:ext cx="2671055" cy="1348247"/>
            <a:chOff x="9087902" y="441284"/>
            <a:chExt cx="2671055" cy="1348247"/>
          </a:xfrm>
        </p:grpSpPr>
        <p:pic>
          <p:nvPicPr>
            <p:cNvPr id="11" name="Picture 10" descr="Timeline&#10;&#10;Description automatically generated">
              <a:extLst>
                <a:ext uri="{FF2B5EF4-FFF2-40B4-BE49-F238E27FC236}">
                  <a16:creationId xmlns:a16="http://schemas.microsoft.com/office/drawing/2014/main" id="{22857E76-189D-E845-A231-F0B91A64A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5061" y="441284"/>
              <a:ext cx="2523896" cy="117324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80A6C3-A694-064C-82F5-D3A8DC21F167}"/>
                </a:ext>
              </a:extLst>
            </p:cNvPr>
            <p:cNvSpPr/>
            <p:nvPr/>
          </p:nvSpPr>
          <p:spPr>
            <a:xfrm>
              <a:off x="9087902" y="650875"/>
              <a:ext cx="2671055" cy="1138656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6705103-D220-9948-93CF-83BE3E6AC958}"/>
                </a:ext>
              </a:extLst>
            </p:cNvPr>
            <p:cNvSpPr/>
            <p:nvPr/>
          </p:nvSpPr>
          <p:spPr>
            <a:xfrm>
              <a:off x="10296526" y="475872"/>
              <a:ext cx="1130300" cy="117475"/>
            </a:xfrm>
            <a:prstGeom prst="rect">
              <a:avLst/>
            </a:prstGeom>
            <a:solidFill>
              <a:srgbClr val="FFFFFF">
                <a:alpha val="61569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2855E93-CC2B-A04E-8AF5-D701AC18AB0F}"/>
              </a:ext>
            </a:extLst>
          </p:cNvPr>
          <p:cNvSpPr txBox="1"/>
          <p:nvPr/>
        </p:nvSpPr>
        <p:spPr>
          <a:xfrm>
            <a:off x="8496233" y="1791772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6E093D-AEC8-C043-A8F2-88B39DD88163}"/>
              </a:ext>
            </a:extLst>
          </p:cNvPr>
          <p:cNvSpPr txBox="1"/>
          <p:nvPr/>
        </p:nvSpPr>
        <p:spPr>
          <a:xfrm>
            <a:off x="2784942" y="1791772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5A21BE-BC07-1C44-B4DD-9F78D6EA664A}"/>
              </a:ext>
            </a:extLst>
          </p:cNvPr>
          <p:cNvSpPr txBox="1"/>
          <p:nvPr/>
        </p:nvSpPr>
        <p:spPr>
          <a:xfrm>
            <a:off x="8496232" y="2138186"/>
            <a:ext cx="1183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7A2D53-4C64-0D47-93D3-96FC01C58A28}"/>
              </a:ext>
            </a:extLst>
          </p:cNvPr>
          <p:cNvSpPr txBox="1"/>
          <p:nvPr/>
        </p:nvSpPr>
        <p:spPr>
          <a:xfrm>
            <a:off x="838200" y="2161104"/>
            <a:ext cx="125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Base OT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20C345F-C648-DF4E-BCDB-92AAFDF77269}"/>
              </a:ext>
            </a:extLst>
          </p:cNvPr>
          <p:cNvSpPr txBox="1"/>
          <p:nvPr/>
        </p:nvSpPr>
        <p:spPr>
          <a:xfrm>
            <a:off x="4504427" y="2161104"/>
            <a:ext cx="1591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OT Extension</a:t>
            </a:r>
            <a:endParaRPr lang="en-PT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4AB830F-6B76-B042-9123-1EB366851DD3}"/>
              </a:ext>
            </a:extLst>
          </p:cNvPr>
          <p:cNvSpPr txBox="1"/>
          <p:nvPr/>
        </p:nvSpPr>
        <p:spPr>
          <a:xfrm>
            <a:off x="359354" y="3286139"/>
            <a:ext cx="9302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[NP’01]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SimpleOT</a:t>
            </a:r>
          </a:p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NTRU-OT</a:t>
            </a:r>
          </a:p>
          <a:p>
            <a:r>
              <a:rPr lang="en-GB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yber-OT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A3834-3A93-6845-913A-E49BCB01813D}"/>
              </a:ext>
            </a:extLst>
          </p:cNvPr>
          <p:cNvSpPr txBox="1"/>
          <p:nvPr/>
        </p:nvSpPr>
        <p:spPr>
          <a:xfrm>
            <a:off x="1675603" y="3292554"/>
            <a:ext cx="736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56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1 375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728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41</a:t>
            </a: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  <a:p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02DF7E-DB10-CB46-BF71-68BF6FB9DFF7}"/>
              </a:ext>
            </a:extLst>
          </p:cNvPr>
          <p:cNvSpPr txBox="1"/>
          <p:nvPr/>
        </p:nvSpPr>
        <p:spPr>
          <a:xfrm>
            <a:off x="1450597" y="3015555"/>
            <a:ext cx="852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OT/s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C53341A-91E5-3F46-8C32-DE041A6FB4A4}"/>
              </a:ext>
            </a:extLst>
          </p:cNvPr>
          <p:cNvCxnSpPr>
            <a:cxnSpLocks/>
          </p:cNvCxnSpPr>
          <p:nvPr/>
        </p:nvCxnSpPr>
        <p:spPr>
          <a:xfrm>
            <a:off x="1450597" y="3469974"/>
            <a:ext cx="0" cy="473451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B48E0F1-F901-0B43-9496-505770D440DC}"/>
              </a:ext>
            </a:extLst>
          </p:cNvPr>
          <p:cNvSpPr txBox="1"/>
          <p:nvPr/>
        </p:nvSpPr>
        <p:spPr>
          <a:xfrm>
            <a:off x="3036573" y="34229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dirty="0">
                <a:latin typeface="Avenir Next LT Pro" panose="020B0504020202020204" pitchFamily="34" charset="77"/>
              </a:rPr>
              <a:t>&lt;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3B37DA7-6107-D64F-9B7C-F2B7C5347038}"/>
              </a:ext>
            </a:extLst>
          </p:cNvPr>
          <p:cNvSpPr txBox="1"/>
          <p:nvPr/>
        </p:nvSpPr>
        <p:spPr>
          <a:xfrm>
            <a:off x="4113719" y="3285800"/>
            <a:ext cx="930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  <a:p>
            <a:r>
              <a:rPr lang="pt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  <a:endParaRPr lang="en-PT" sz="1200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8BA8B65-FED4-1843-85CA-B828EA58F36F}"/>
              </a:ext>
            </a:extLst>
          </p:cNvPr>
          <p:cNvSpPr txBox="1"/>
          <p:nvPr/>
        </p:nvSpPr>
        <p:spPr>
          <a:xfrm>
            <a:off x="5429968" y="3292215"/>
            <a:ext cx="736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2.68 s</a:t>
            </a:r>
          </a:p>
          <a:p>
            <a:pPr algn="r"/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3.35 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23897B8-FEC2-3A4F-A358-59AF9E95EC13}"/>
              </a:ext>
            </a:extLst>
          </p:cNvPr>
          <p:cNvSpPr txBox="1"/>
          <p:nvPr/>
        </p:nvSpPr>
        <p:spPr>
          <a:xfrm>
            <a:off x="5187709" y="3009140"/>
            <a:ext cx="873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200" dirty="0">
                <a:solidFill>
                  <a:srgbClr val="5EA5C7"/>
                </a:solidFill>
                <a:latin typeface="Avenir Next LT Pro" panose="020B0504020202020204" pitchFamily="34" charset="77"/>
              </a:rPr>
              <a:t>10M OT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8175CE5-3588-0041-B08D-92622C879BC0}"/>
              </a:ext>
            </a:extLst>
          </p:cNvPr>
          <p:cNvCxnSpPr>
            <a:cxnSpLocks/>
          </p:cNvCxnSpPr>
          <p:nvPr/>
        </p:nvCxnSpPr>
        <p:spPr>
          <a:xfrm>
            <a:off x="5187709" y="3413614"/>
            <a:ext cx="0" cy="145072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B963849-FBC8-BD41-8EFA-04F8141EBD1B}"/>
              </a:ext>
            </a:extLst>
          </p:cNvPr>
          <p:cNvSpPr/>
          <p:nvPr/>
        </p:nvSpPr>
        <p:spPr>
          <a:xfrm>
            <a:off x="260991" y="2736218"/>
            <a:ext cx="6228272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093BF30-07C4-0F41-AE1A-FFA4C2DE4EFB}"/>
              </a:ext>
            </a:extLst>
          </p:cNvPr>
          <p:cNvSpPr/>
          <p:nvPr/>
        </p:nvSpPr>
        <p:spPr>
          <a:xfrm>
            <a:off x="4068254" y="4660080"/>
            <a:ext cx="7189218" cy="199387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4DDB9347-F4C1-EF44-B759-569784BBA9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0D8AA0C-9EE8-7B44-9D98-85191BE1EDBF}"/>
              </a:ext>
            </a:extLst>
          </p:cNvPr>
          <p:cNvSpPr txBox="1"/>
          <p:nvPr/>
        </p:nvSpPr>
        <p:spPr>
          <a:xfrm>
            <a:off x="7350155" y="4290748"/>
            <a:ext cx="28124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Online phase for </a:t>
            </a:r>
            <a:r>
              <a:rPr lang="en-PT" i="1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m</a:t>
            </a:r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 OTs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0CAADA-8EA5-BB47-B626-FD3C244DF013}"/>
              </a:ext>
            </a:extLst>
          </p:cNvPr>
          <p:cNvSpPr txBox="1"/>
          <p:nvPr/>
        </p:nvSpPr>
        <p:spPr>
          <a:xfrm>
            <a:off x="4165477" y="5315162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[ALSZ’13]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3EC10C-354A-AD46-B678-179BB99FB9D1}"/>
              </a:ext>
            </a:extLst>
          </p:cNvPr>
          <p:cNvSpPr txBox="1"/>
          <p:nvPr/>
        </p:nvSpPr>
        <p:spPr>
          <a:xfrm>
            <a:off x="5501553" y="5315162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F5C56C-3910-8B44-9D9D-E24CB7EE262F}"/>
              </a:ext>
            </a:extLst>
          </p:cNvPr>
          <p:cNvSpPr txBox="1"/>
          <p:nvPr/>
        </p:nvSpPr>
        <p:spPr>
          <a:xfrm>
            <a:off x="4165477" y="6156688"/>
            <a:ext cx="11728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[KOS’15]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B8F6A5-CE04-974A-9AA5-91152AE2C295}"/>
              </a:ext>
            </a:extLst>
          </p:cNvPr>
          <p:cNvSpPr txBox="1"/>
          <p:nvPr/>
        </p:nvSpPr>
        <p:spPr>
          <a:xfrm>
            <a:off x="10296526" y="5684494"/>
            <a:ext cx="822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8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endParaRPr lang="en-PT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C0B6BC-8FC6-E446-8107-9FF30D01C4B7}"/>
              </a:ext>
            </a:extLst>
          </p:cNvPr>
          <p:cNvSpPr txBox="1"/>
          <p:nvPr/>
        </p:nvSpPr>
        <p:spPr>
          <a:xfrm>
            <a:off x="5540344" y="6185098"/>
            <a:ext cx="2626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i="1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K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OS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O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&gt; </a:t>
            </a:r>
            <a:r>
              <a:rPr lang="en-PT" sz="1400" i="1" dirty="0">
                <a:latin typeface="Avenir Next LT Pro" panose="020B0504020202020204" pitchFamily="34" charset="77"/>
              </a:rPr>
              <a:t>m</a:t>
            </a:r>
            <a:r>
              <a:rPr lang="en-PT" sz="1400" dirty="0">
                <a:latin typeface="Avenir Next LT Pro" panose="020B0504020202020204" pitchFamily="34" charset="77"/>
              </a:rPr>
              <a:t> log </a:t>
            </a:r>
            <a:r>
              <a:rPr lang="en-PT" sz="1400" i="1" dirty="0">
                <a:latin typeface="Avenir Next LT Pro" panose="020B0504020202020204" pitchFamily="34" charset="77"/>
              </a:rPr>
              <a:t>m + </a:t>
            </a:r>
            <a:r>
              <a:rPr lang="en-PT" sz="1400" dirty="0">
                <a:latin typeface="Avenir Next LT Pro" panose="020B0504020202020204" pitchFamily="34" charset="77"/>
              </a:rPr>
              <a:t>5</a:t>
            </a:r>
            <a:r>
              <a:rPr lang="en-PT" sz="1400" i="1" dirty="0">
                <a:latin typeface="Avenir Next LT Pro" panose="020B0504020202020204" pitchFamily="34" charset="77"/>
              </a:rPr>
              <a:t>ml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A60970-81AA-6244-87D0-BF79A0C3E3D0}"/>
              </a:ext>
            </a:extLst>
          </p:cNvPr>
          <p:cNvSpPr txBox="1"/>
          <p:nvPr/>
        </p:nvSpPr>
        <p:spPr>
          <a:xfrm>
            <a:off x="5973432" y="4802955"/>
            <a:ext cx="15746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Computation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504CD6-156F-3B4E-B425-43B17685B4D6}"/>
              </a:ext>
            </a:extLst>
          </p:cNvPr>
          <p:cNvSpPr txBox="1"/>
          <p:nvPr/>
        </p:nvSpPr>
        <p:spPr>
          <a:xfrm>
            <a:off x="8415236" y="4802955"/>
            <a:ext cx="18812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T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Communication</a:t>
            </a:r>
            <a:endParaRPr lang="en-PT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6B566A5-D90A-1B44-A0F8-DBD8BDF66A26}"/>
              </a:ext>
            </a:extLst>
          </p:cNvPr>
          <p:cNvSpPr txBox="1"/>
          <p:nvPr/>
        </p:nvSpPr>
        <p:spPr>
          <a:xfrm>
            <a:off x="8291563" y="5315161"/>
            <a:ext cx="16805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T" sz="1400" i="1" dirty="0">
                <a:solidFill>
                  <a:srgbClr val="5EA5C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5EA5C7"/>
                </a:solidFill>
                <a:latin typeface="Avenir Next LT Pro" panose="020B0504020202020204" pitchFamily="34" charset="77"/>
              </a:rPr>
              <a:t>ALSZ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latin typeface="Avenir Next LT Pro" panose="020B0504020202020204" pitchFamily="34" charset="77"/>
              </a:rPr>
              <a:t>–</a:t>
            </a:r>
            <a:r>
              <a:rPr lang="en-PT" sz="1400" dirty="0">
                <a:solidFill>
                  <a:srgbClr val="5EA5C7"/>
                </a:solidFill>
                <a:latin typeface="Avenir Next LT Pro" panose="020B0504020202020204" pitchFamily="34" charset="77"/>
              </a:rPr>
              <a:t> </a:t>
            </a:r>
            <a:r>
              <a:rPr lang="en-PT" sz="1400" dirty="0">
                <a:solidFill>
                  <a:srgbClr val="E97E47"/>
                </a:solidFill>
                <a:latin typeface="Avenir Next LT Pro" panose="020B0504020202020204" pitchFamily="34" charset="77"/>
              </a:rPr>
              <a:t>C</a:t>
            </a:r>
            <a:r>
              <a:rPr lang="en-PT" sz="1400" baseline="30000" dirty="0">
                <a:solidFill>
                  <a:srgbClr val="E97E47"/>
                </a:solidFill>
                <a:latin typeface="Avenir Next LT Pro" panose="020B0504020202020204" pitchFamily="34" charset="77"/>
              </a:rPr>
              <a:t>BBCS</a:t>
            </a:r>
            <a:r>
              <a:rPr lang="en-PT" sz="1400" dirty="0">
                <a:latin typeface="Avenir Next LT Pro" panose="020B0504020202020204" pitchFamily="34" charset="77"/>
              </a:rPr>
              <a:t> = 0</a:t>
            </a:r>
            <a:endParaRPr lang="en-PT" sz="1400" b="1" i="1" dirty="0">
              <a:latin typeface="Avenir Next LT Pro" panose="020B0504020202020204" pitchFamily="34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/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T" sz="1400" i="1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KOS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–</a:t>
                </a:r>
                <a:r>
                  <a:rPr lang="en-PT" sz="1400" dirty="0">
                    <a:solidFill>
                      <a:srgbClr val="5EA5C7"/>
                    </a:solidFill>
                    <a:latin typeface="Avenir Next LT Pro" panose="020B0504020202020204" pitchFamily="34" charset="77"/>
                  </a:rPr>
                  <a:t> </a:t>
                </a:r>
                <a:r>
                  <a:rPr lang="en-PT" sz="14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C</a:t>
                </a:r>
                <a:r>
                  <a:rPr lang="en-PT" sz="1400" baseline="30000" dirty="0">
                    <a:solidFill>
                      <a:srgbClr val="E97E47"/>
                    </a:solidFill>
                    <a:latin typeface="Avenir Next LT Pro" panose="020B0504020202020204" pitchFamily="34" charset="77"/>
                  </a:rPr>
                  <a:t>BBCS</a:t>
                </a:r>
                <a:r>
                  <a:rPr lang="en-PT" sz="1400" dirty="0">
                    <a:latin typeface="Avenir Next LT Pro" panose="020B0504020202020204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PT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≳</m:t>
                    </m:r>
                  </m:oMath>
                </a14:m>
                <a:r>
                  <a:rPr lang="en-PT" sz="1400" dirty="0">
                    <a:latin typeface="Avenir Next LT Pro" panose="020B0504020202020204" pitchFamily="34" charset="77"/>
                  </a:rPr>
                  <a:t> 0</a:t>
                </a:r>
                <a:endParaRPr lang="en-PT" sz="1400" b="1" i="1" dirty="0">
                  <a:latin typeface="Avenir Next LT Pro" panose="020B0504020202020204" pitchFamily="34" charset="77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39ACBBB-E4EA-8146-98DE-E387A902DA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9145" y="6185097"/>
                <a:ext cx="1680573" cy="307777"/>
              </a:xfrm>
              <a:prstGeom prst="rect">
                <a:avLst/>
              </a:prstGeom>
              <a:blipFill>
                <a:blip r:embed="rId5"/>
                <a:stretch>
                  <a:fillRect l="-1504" t="-4000" b="-16000"/>
                </a:stretch>
              </a:blipFill>
            </p:spPr>
            <p:txBody>
              <a:bodyPr/>
              <a:lstStyle/>
              <a:p>
                <a:r>
                  <a:rPr lang="en-P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B63E47-6571-8347-A3C5-032BFE773ECC}"/>
              </a:ext>
            </a:extLst>
          </p:cNvPr>
          <p:cNvCxnSpPr>
            <a:cxnSpLocks/>
          </p:cNvCxnSpPr>
          <p:nvPr/>
        </p:nvCxnSpPr>
        <p:spPr>
          <a:xfrm flipH="1">
            <a:off x="4250626" y="5869160"/>
            <a:ext cx="5324695" cy="0"/>
          </a:xfrm>
          <a:prstGeom prst="line">
            <a:avLst/>
          </a:prstGeom>
          <a:ln w="12700">
            <a:gradFill flip="none" rotWithShape="1">
              <a:gsLst>
                <a:gs pos="43000">
                  <a:schemeClr val="accent1">
                    <a:lumMod val="5000"/>
                    <a:lumOff val="95000"/>
                    <a:alpha val="60000"/>
                  </a:schemeClr>
                </a:gs>
                <a:gs pos="98000">
                  <a:schemeClr val="accent1">
                    <a:lumMod val="45000"/>
                    <a:lumOff val="55000"/>
                  </a:schemeClr>
                </a:gs>
                <a:gs pos="92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2700000" scaled="1"/>
              <a:tileRect/>
            </a:gra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2591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and classical OT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09567" y="642726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12860" y="6055844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109695" y="1637516"/>
            <a:ext cx="12277815" cy="5154939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0849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475855"/>
            <a:ext cx="12132091" cy="5316599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35891681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D75ABB7D-87BF-8846-8AE3-16EFF78C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682" y="2277285"/>
            <a:ext cx="8460631" cy="409987"/>
          </a:xfrm>
        </p:spPr>
        <p:txBody>
          <a:bodyPr>
            <a:normAutofit/>
          </a:bodyPr>
          <a:lstStyle/>
          <a:p>
            <a:pPr marL="0" indent="0" algn="ctr">
              <a:buSzPct val="100000"/>
              <a:buNone/>
            </a:pP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Shows the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evolutionary relationship 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between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DNA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sequences in a </a:t>
            </a:r>
            <a:r>
              <a:rPr lang="en-US" sz="1800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tree</a:t>
            </a:r>
            <a:r>
              <a:rPr lang="en-US" sz="1800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.</a:t>
            </a:r>
          </a:p>
          <a:p>
            <a:pPr>
              <a:buSzPct val="100000"/>
              <a:buFont typeface="Arial" charset="0"/>
              <a:buChar char="•"/>
            </a:pPr>
            <a:endParaRPr lang="en-US" sz="1800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47A156F9-1DA2-D94C-9A33-A2CE5139BA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30" y="2966274"/>
            <a:ext cx="4388133" cy="352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3354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</p:txBody>
      </p:sp>
    </p:spTree>
    <p:extLst>
      <p:ext uri="{BB962C8B-B14F-4D97-AF65-F5344CB8AC3E}">
        <p14:creationId xmlns:p14="http://schemas.microsoft.com/office/powerpoint/2010/main" val="16219584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PHYLIP: phylogeny analysis</a:t>
            </a:r>
          </a:p>
        </p:txBody>
      </p:sp>
    </p:spTree>
    <p:extLst>
      <p:ext uri="{BB962C8B-B14F-4D97-AF65-F5344CB8AC3E}">
        <p14:creationId xmlns:p14="http://schemas.microsoft.com/office/powerpoint/2010/main" val="410950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Outline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1BDD77-4919-5345-956E-01739D43E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 and outcomes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and classical oblivious transfer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r>
              <a:rPr lang="en-PT" dirty="0">
                <a:latin typeface="Avenir Next LT Pro" panose="020B0504020202020204" pitchFamily="34" charset="77"/>
              </a:rPr>
              <a:t>Quantum oblivious linear evaluation</a:t>
            </a:r>
          </a:p>
          <a:p>
            <a:endParaRPr lang="en-PT" dirty="0">
              <a:latin typeface="Avenir Next LT Pro" panose="020B0504020202020204" pitchFamily="34" charset="77"/>
            </a:endParaRPr>
          </a:p>
          <a:p>
            <a:endParaRPr lang="en-PT" dirty="0"/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6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255454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PHYLIP: phylogeny analysis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Integrate BBCS based protocol into Libscapi</a:t>
            </a:r>
          </a:p>
        </p:txBody>
      </p:sp>
    </p:spTree>
    <p:extLst>
      <p:ext uri="{BB962C8B-B14F-4D97-AF65-F5344CB8AC3E}">
        <p14:creationId xmlns:p14="http://schemas.microsoft.com/office/powerpoint/2010/main" val="107499993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02260272-07A4-4D44-8D98-0AD15888349E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FB0DB10-EEEF-904A-844E-F783B2B65905}"/>
              </a:ext>
            </a:extLst>
          </p:cNvPr>
          <p:cNvSpPr txBox="1"/>
          <p:nvPr/>
        </p:nvSpPr>
        <p:spPr>
          <a:xfrm>
            <a:off x="1614506" y="2671515"/>
            <a:ext cx="8545285" cy="31700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Tailored SMC protocol for phylogenetic trees algorithms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Classical implementation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CBMC-GC: circuit generation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MPC-Benchmark: yao protocol based on Libscapi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PHYLIP: phylogeny analysis</a:t>
            </a:r>
          </a:p>
          <a:p>
            <a:pPr marL="800100" lvl="1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Integrate BBCS based protocol into Libscapi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endParaRPr lang="en-PT" sz="2000" dirty="0">
              <a:latin typeface="Avenir Next LT Pro" panose="020B0504020202020204" pitchFamily="34" charset="77"/>
            </a:endParaRP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Benchmark classical and quantum approaches</a:t>
            </a:r>
          </a:p>
        </p:txBody>
      </p:sp>
    </p:spTree>
    <p:extLst>
      <p:ext uri="{BB962C8B-B14F-4D97-AF65-F5344CB8AC3E}">
        <p14:creationId xmlns:p14="http://schemas.microsoft.com/office/powerpoint/2010/main" val="13082101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63F44D5-5A40-0042-A487-0DE803A94736}"/>
              </a:ext>
            </a:extLst>
          </p:cNvPr>
          <p:cNvSpPr txBox="1"/>
          <p:nvPr/>
        </p:nvSpPr>
        <p:spPr>
          <a:xfrm>
            <a:off x="838200" y="1859339"/>
            <a:ext cx="97490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Boolean circuit: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~3 minutes (CBMC-GC)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~2.2 million gates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128 000 input wires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D1444C-3907-FD46-BB2D-B135A0F47182}"/>
              </a:ext>
            </a:extLst>
          </p:cNvPr>
          <p:cNvSpPr txBox="1"/>
          <p:nvPr/>
        </p:nvSpPr>
        <p:spPr>
          <a:xfrm>
            <a:off x="9448800" y="6338986"/>
            <a:ext cx="1657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1400" dirty="0">
                <a:solidFill>
                  <a:schemeClr val="bg1">
                    <a:lumMod val="75000"/>
                  </a:schemeClr>
                </a:solidFill>
                <a:latin typeface="Avenir Next LT Pro" panose="020B0504020202020204" pitchFamily="34" charset="77"/>
              </a:rPr>
              <a:t>*GISAID database</a:t>
            </a:r>
          </a:p>
        </p:txBody>
      </p:sp>
    </p:spTree>
    <p:extLst>
      <p:ext uri="{BB962C8B-B14F-4D97-AF65-F5344CB8AC3E}">
        <p14:creationId xmlns:p14="http://schemas.microsoft.com/office/powerpoint/2010/main" val="9096003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FDFA117-72CF-E544-A554-27ACCF816C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9277" y="2951320"/>
            <a:ext cx="4173446" cy="36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40734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Performance evaluation</a:t>
            </a:r>
          </a:p>
        </p:txBody>
      </p:sp>
      <p:pic>
        <p:nvPicPr>
          <p:cNvPr id="5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DC49A94-533B-844C-BCEA-6CF84EE6A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62" name="Picture 61" descr="A picture containing diagram&#10;&#10;Description automatically generated">
            <a:extLst>
              <a:ext uri="{FF2B5EF4-FFF2-40B4-BE49-F238E27FC236}">
                <a16:creationId xmlns:a16="http://schemas.microsoft.com/office/drawing/2014/main" id="{407B66A2-8C1B-E247-A7B4-8EF2D7159D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7649" y="439043"/>
            <a:ext cx="2457962" cy="11759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3362A2-6D0A-4947-B663-E03071E43370}"/>
              </a:ext>
            </a:extLst>
          </p:cNvPr>
          <p:cNvSpPr txBox="1"/>
          <p:nvPr/>
        </p:nvSpPr>
        <p:spPr>
          <a:xfrm>
            <a:off x="838200" y="1859339"/>
            <a:ext cx="97490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Setup: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 parties: 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VMs running Ubuntu 16.04.3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30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 SARS-CoV-2 genome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sequences</a:t>
            </a:r>
            <a:r>
              <a:rPr lang="en-US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* with </a:t>
            </a:r>
            <a:r>
              <a:rPr lang="en-US" b="1" dirty="0">
                <a:latin typeface="Avenir Next LT Pro" panose="020B0504020202020204" pitchFamily="34" charset="77"/>
                <a:ea typeface="Abadi MT Condensed Light" charset="0"/>
                <a:cs typeface="Abadi MT Condensed Light" charset="0"/>
              </a:rPr>
              <a:t>32 000 length</a:t>
            </a:r>
            <a:endParaRPr lang="en-US" dirty="0">
              <a:latin typeface="Avenir Next LT Pro" panose="020B0504020202020204" pitchFamily="34" charset="77"/>
              <a:ea typeface="Abadi MT Condensed Light" charset="0"/>
              <a:cs typeface="Abadi MT Condensed Light" charset="0"/>
            </a:endParaRP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137EC3A0-5DB2-5047-9A11-EDE02CA2D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6570" y="3188529"/>
            <a:ext cx="3641460" cy="3320106"/>
          </a:xfrm>
          <a:prstGeom prst="rect">
            <a:avLst/>
          </a:prstGeom>
        </p:spPr>
      </p:pic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9CFF6719-814A-FE44-AF75-92C8C60E4C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3312" y="3204290"/>
            <a:ext cx="3806053" cy="328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4207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Private phylogenetic trees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475855"/>
            <a:ext cx="12132091" cy="5316600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</p:spTree>
    <p:extLst>
      <p:ext uri="{BB962C8B-B14F-4D97-AF65-F5344CB8AC3E}">
        <p14:creationId xmlns:p14="http://schemas.microsoft.com/office/powerpoint/2010/main" val="23967994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ircular Arrow 117">
            <a:extLst>
              <a:ext uri="{FF2B5EF4-FFF2-40B4-BE49-F238E27FC236}">
                <a16:creationId xmlns:a16="http://schemas.microsoft.com/office/drawing/2014/main" id="{B0328F6B-A814-F149-A774-2FF69A96BBA7}"/>
              </a:ext>
            </a:extLst>
          </p:cNvPr>
          <p:cNvSpPr/>
          <p:nvPr/>
        </p:nvSpPr>
        <p:spPr>
          <a:xfrm>
            <a:off x="2992591" y="1475855"/>
            <a:ext cx="1787226" cy="1726156"/>
          </a:xfrm>
          <a:prstGeom prst="circularArrow">
            <a:avLst>
              <a:gd name="adj1" fmla="val 6535"/>
              <a:gd name="adj2" fmla="val 1034925"/>
              <a:gd name="adj3" fmla="val 20457680"/>
              <a:gd name="adj4" fmla="val 10800000"/>
              <a:gd name="adj5" fmla="val 1250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00F9D7E-2005-F24A-BF0F-BD21F0ACC760}"/>
              </a:ext>
            </a:extLst>
          </p:cNvPr>
          <p:cNvSpPr txBox="1"/>
          <p:nvPr/>
        </p:nvSpPr>
        <p:spPr>
          <a:xfrm>
            <a:off x="3423719" y="1894635"/>
            <a:ext cx="888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PM’21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9FC0D2A-5605-6B4F-8D59-FAAE8871731E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35B883A-F358-1746-BE82-C6E4DE7D4144}"/>
              </a:ext>
            </a:extLst>
          </p:cNvPr>
          <p:cNvGrpSpPr/>
          <p:nvPr/>
        </p:nvGrpSpPr>
        <p:grpSpPr>
          <a:xfrm>
            <a:off x="3423854" y="4544502"/>
            <a:ext cx="932820" cy="932820"/>
            <a:chOff x="2955279" y="2965308"/>
            <a:chExt cx="1872000" cy="1872000"/>
          </a:xfrm>
        </p:grpSpPr>
        <p:pic>
          <p:nvPicPr>
            <p:cNvPr id="82" name="Picture 81" descr="Diagram, schematic&#10;&#10;Description automatically generated">
              <a:extLst>
                <a:ext uri="{FF2B5EF4-FFF2-40B4-BE49-F238E27FC236}">
                  <a16:creationId xmlns:a16="http://schemas.microsoft.com/office/drawing/2014/main" id="{0BD1381B-5502-C947-93FC-BFB6DC0452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7FECA25-92E5-1F49-800C-3F15BF12A627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AB00DCF-AEBA-2943-AEC1-89B3CB739CC9}"/>
              </a:ext>
            </a:extLst>
          </p:cNvPr>
          <p:cNvGrpSpPr/>
          <p:nvPr/>
        </p:nvGrpSpPr>
        <p:grpSpPr>
          <a:xfrm>
            <a:off x="7833292" y="4544502"/>
            <a:ext cx="932820" cy="932820"/>
            <a:chOff x="7364721" y="2983387"/>
            <a:chExt cx="1872000" cy="1872000"/>
          </a:xfrm>
        </p:grpSpPr>
        <p:pic>
          <p:nvPicPr>
            <p:cNvPr id="85" name="Picture 8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6F21647A-7E29-2541-B5F5-9EAB11DF83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82235" y="3429000"/>
              <a:ext cx="1036971" cy="944616"/>
            </a:xfrm>
            <a:prstGeom prst="rect">
              <a:avLst/>
            </a:prstGeom>
          </p:spPr>
        </p:pic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466853D-4CA9-0349-97E0-949F1277B66D}"/>
                </a:ext>
              </a:extLst>
            </p:cNvPr>
            <p:cNvSpPr/>
            <p:nvPr/>
          </p:nvSpPr>
          <p:spPr>
            <a:xfrm>
              <a:off x="7364721" y="2983387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</p:grpSp>
      <p:sp>
        <p:nvSpPr>
          <p:cNvPr id="87" name="TextBox 86">
            <a:extLst>
              <a:ext uri="{FF2B5EF4-FFF2-40B4-BE49-F238E27FC236}">
                <a16:creationId xmlns:a16="http://schemas.microsoft.com/office/drawing/2014/main" id="{938D42A0-F40A-2445-A556-93F4B7363F88}"/>
              </a:ext>
            </a:extLst>
          </p:cNvPr>
          <p:cNvSpPr txBox="1"/>
          <p:nvPr/>
        </p:nvSpPr>
        <p:spPr>
          <a:xfrm>
            <a:off x="432817" y="4820374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Circuit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C2D0180-4848-0C49-9FC1-6DBCF9BB5CFD}"/>
              </a:ext>
            </a:extLst>
          </p:cNvPr>
          <p:cNvCxnSpPr/>
          <p:nvPr/>
        </p:nvCxnSpPr>
        <p:spPr>
          <a:xfrm>
            <a:off x="447039" y="4416552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5C0391E-1CC9-A14B-A1B7-89A5246CAA09}"/>
              </a:ext>
            </a:extLst>
          </p:cNvPr>
          <p:cNvCxnSpPr/>
          <p:nvPr/>
        </p:nvCxnSpPr>
        <p:spPr>
          <a:xfrm>
            <a:off x="432817" y="5605338"/>
            <a:ext cx="10597896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BCFCF30-FC21-3F4C-8331-115143845919}"/>
              </a:ext>
            </a:extLst>
          </p:cNvPr>
          <p:cNvCxnSpPr>
            <a:cxnSpLocks/>
          </p:cNvCxnSpPr>
          <p:nvPr/>
        </p:nvCxnSpPr>
        <p:spPr>
          <a:xfrm>
            <a:off x="3867912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3670B5D-8483-4F44-829F-88645EF775CD}"/>
              </a:ext>
            </a:extLst>
          </p:cNvPr>
          <p:cNvSpPr txBox="1"/>
          <p:nvPr/>
        </p:nvSpPr>
        <p:spPr>
          <a:xfrm>
            <a:off x="3088585" y="3044999"/>
            <a:ext cx="1605391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Transfer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D2D865B-304C-2E45-A7FA-A84CBF50E297}"/>
              </a:ext>
            </a:extLst>
          </p:cNvPr>
          <p:cNvCxnSpPr>
            <a:cxnSpLocks/>
          </p:cNvCxnSpPr>
          <p:nvPr/>
        </p:nvCxnSpPr>
        <p:spPr>
          <a:xfrm>
            <a:off x="8306580" y="2459736"/>
            <a:ext cx="0" cy="1819656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510D7B0-0883-F641-ACAD-6B6A7CDE36B0}"/>
              </a:ext>
            </a:extLst>
          </p:cNvPr>
          <p:cNvSpPr txBox="1"/>
          <p:nvPr/>
        </p:nvSpPr>
        <p:spPr>
          <a:xfrm>
            <a:off x="7498023" y="2891110"/>
            <a:ext cx="160539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AFB388-2B8A-B94E-B5F4-EE806754BE55}"/>
              </a:ext>
            </a:extLst>
          </p:cNvPr>
          <p:cNvSpPr txBox="1"/>
          <p:nvPr/>
        </p:nvSpPr>
        <p:spPr>
          <a:xfrm>
            <a:off x="2280296" y="233382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005CC38-3AE3-1C4E-9774-3E922B9517ED}"/>
              </a:ext>
            </a:extLst>
          </p:cNvPr>
          <p:cNvSpPr txBox="1"/>
          <p:nvPr/>
        </p:nvSpPr>
        <p:spPr>
          <a:xfrm>
            <a:off x="6718964" y="2338933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E97E47"/>
                </a:solidFill>
                <a:latin typeface="Avenir Next LT Pro" panose="020B0504020202020204" pitchFamily="34" charset="77"/>
              </a:rPr>
              <a:t>Quantum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2E65DED-067E-FE4F-8D69-191205D83D5B}"/>
              </a:ext>
            </a:extLst>
          </p:cNvPr>
          <p:cNvSpPr txBox="1"/>
          <p:nvPr/>
        </p:nvSpPr>
        <p:spPr>
          <a:xfrm>
            <a:off x="4324404" y="234249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8F0091C-A505-B945-B33E-ADC8E7F1A23B}"/>
              </a:ext>
            </a:extLst>
          </p:cNvPr>
          <p:cNvSpPr txBox="1"/>
          <p:nvPr/>
        </p:nvSpPr>
        <p:spPr>
          <a:xfrm>
            <a:off x="8710858" y="2333825"/>
            <a:ext cx="910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Classic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8F638B-C20E-8A48-8CC8-03B5D1D909A6}"/>
              </a:ext>
            </a:extLst>
          </p:cNvPr>
          <p:cNvSpPr txBox="1"/>
          <p:nvPr/>
        </p:nvSpPr>
        <p:spPr>
          <a:xfrm>
            <a:off x="1676400" y="2844875"/>
            <a:ext cx="17872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[BBCS’91] 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[FS’09]</a:t>
            </a:r>
          </a:p>
          <a:p>
            <a:r>
              <a:rPr lang="en-PT" sz="1600" dirty="0">
                <a:solidFill>
                  <a:srgbClr val="E97E47"/>
                </a:solidFill>
                <a:latin typeface="Avenir Next LT Pro" panose="020B0504020202020204" pitchFamily="34" charset="77"/>
              </a:rPr>
              <a:t>[DFS+05] [WST’08] …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50E8B9D-E864-B044-A080-C69E6B07E488}"/>
              </a:ext>
            </a:extLst>
          </p:cNvPr>
          <p:cNvSpPr txBox="1"/>
          <p:nvPr/>
        </p:nvSpPr>
        <p:spPr>
          <a:xfrm>
            <a:off x="4533710" y="2840462"/>
            <a:ext cx="14030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[EGL’85] SimpleOT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  <a:endParaRPr lang="en-PT" dirty="0">
              <a:solidFill>
                <a:srgbClr val="5EA5C7"/>
              </a:solidFill>
              <a:latin typeface="Avenir Next LT Pro" panose="020B0504020202020204" pitchFamily="34" charset="77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32C76597-AB29-4141-BCD8-8B30458F6FEA}"/>
              </a:ext>
            </a:extLst>
          </p:cNvPr>
          <p:cNvSpPr/>
          <p:nvPr/>
        </p:nvSpPr>
        <p:spPr>
          <a:xfrm>
            <a:off x="1756664" y="3968715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3D43593-7081-504F-81B0-830C86D1CC24}"/>
              </a:ext>
            </a:extLst>
          </p:cNvPr>
          <p:cNvSpPr txBox="1"/>
          <p:nvPr/>
        </p:nvSpPr>
        <p:spPr>
          <a:xfrm>
            <a:off x="4533710" y="3964191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[YAV’22]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CD11511-DC93-9342-8A30-8210C306F288}"/>
              </a:ext>
            </a:extLst>
          </p:cNvPr>
          <p:cNvSpPr txBox="1"/>
          <p:nvPr/>
        </p:nvSpPr>
        <p:spPr>
          <a:xfrm>
            <a:off x="3068471" y="3994871"/>
            <a:ext cx="160539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Review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C5EBE7E-C688-094A-B03A-6FBBBF8EEF34}"/>
              </a:ext>
            </a:extLst>
          </p:cNvPr>
          <p:cNvSpPr txBox="1"/>
          <p:nvPr/>
        </p:nvSpPr>
        <p:spPr>
          <a:xfrm>
            <a:off x="447039" y="590021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Application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FCF1DC6-3240-CA4D-82B6-D8C67C68486F}"/>
              </a:ext>
            </a:extLst>
          </p:cNvPr>
          <p:cNvSpPr txBox="1"/>
          <p:nvPr/>
        </p:nvSpPr>
        <p:spPr>
          <a:xfrm>
            <a:off x="433833" y="3218527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Primitive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FC285AF-56DD-FE43-9F87-F4894E5D55AA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Bent Arrow 107">
            <a:extLst>
              <a:ext uri="{FF2B5EF4-FFF2-40B4-BE49-F238E27FC236}">
                <a16:creationId xmlns:a16="http://schemas.microsoft.com/office/drawing/2014/main" id="{FAF9AEA8-9430-D847-B3F7-7D2C5BC7FA29}"/>
              </a:ext>
            </a:extLst>
          </p:cNvPr>
          <p:cNvSpPr/>
          <p:nvPr/>
        </p:nvSpPr>
        <p:spPr>
          <a:xfrm rot="16200000" flipH="1">
            <a:off x="3840618" y="3898097"/>
            <a:ext cx="1734233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9" name="Down Arrow 108">
            <a:extLst>
              <a:ext uri="{FF2B5EF4-FFF2-40B4-BE49-F238E27FC236}">
                <a16:creationId xmlns:a16="http://schemas.microsoft.com/office/drawing/2014/main" id="{163B9B57-A1DD-0240-A7DC-E358D62E5BB5}"/>
              </a:ext>
            </a:extLst>
          </p:cNvPr>
          <p:cNvSpPr/>
          <p:nvPr/>
        </p:nvSpPr>
        <p:spPr>
          <a:xfrm>
            <a:off x="4546089" y="5082866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01E255B-6695-0649-B1B9-EEC0ACBC2DAE}"/>
              </a:ext>
            </a:extLst>
          </p:cNvPr>
          <p:cNvSpPr txBox="1"/>
          <p:nvPr/>
        </p:nvSpPr>
        <p:spPr>
          <a:xfrm>
            <a:off x="9112560" y="2847424"/>
            <a:ext cx="1403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[NP’99] 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TinyOLE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…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35493F-24CC-7B47-8E74-817F77815817}"/>
              </a:ext>
            </a:extLst>
          </p:cNvPr>
          <p:cNvSpPr txBox="1"/>
          <p:nvPr/>
        </p:nvSpPr>
        <p:spPr>
          <a:xfrm>
            <a:off x="9112560" y="4853083"/>
            <a:ext cx="1403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MASCOT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7D4E725-A94B-DF4B-A3A0-2141BED47DDA}"/>
              </a:ext>
            </a:extLst>
          </p:cNvPr>
          <p:cNvSpPr txBox="1"/>
          <p:nvPr/>
        </p:nvSpPr>
        <p:spPr>
          <a:xfrm>
            <a:off x="10605108" y="4789088"/>
            <a:ext cx="116984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OT reduction</a:t>
            </a:r>
          </a:p>
          <a:p>
            <a:pPr algn="ctr"/>
            <a:r>
              <a:rPr lang="en-GB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</a:t>
            </a:r>
            <a:r>
              <a:rPr lang="en-PT" sz="12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nto SPDZ</a:t>
            </a:r>
          </a:p>
        </p:txBody>
      </p:sp>
      <p:sp>
        <p:nvSpPr>
          <p:cNvPr id="113" name="Bent Arrow 112">
            <a:extLst>
              <a:ext uri="{FF2B5EF4-FFF2-40B4-BE49-F238E27FC236}">
                <a16:creationId xmlns:a16="http://schemas.microsoft.com/office/drawing/2014/main" id="{BBCAA2A4-D600-424A-B26E-D8366968EFA8}"/>
              </a:ext>
            </a:extLst>
          </p:cNvPr>
          <p:cNvSpPr/>
          <p:nvPr/>
        </p:nvSpPr>
        <p:spPr>
          <a:xfrm rot="5400000">
            <a:off x="7048321" y="2097439"/>
            <a:ext cx="1663331" cy="3868183"/>
          </a:xfrm>
          <a:prstGeom prst="bentArrow">
            <a:avLst>
              <a:gd name="adj1" fmla="val 4379"/>
              <a:gd name="adj2" fmla="val 6956"/>
              <a:gd name="adj3" fmla="val 9919"/>
              <a:gd name="adj4" fmla="val 43750"/>
            </a:avLst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4" name="Bent Arrow 113">
            <a:extLst>
              <a:ext uri="{FF2B5EF4-FFF2-40B4-BE49-F238E27FC236}">
                <a16:creationId xmlns:a16="http://schemas.microsoft.com/office/drawing/2014/main" id="{FDF2B201-CAF2-AE49-B3AF-E75F4FED1D70}"/>
              </a:ext>
            </a:extLst>
          </p:cNvPr>
          <p:cNvSpPr/>
          <p:nvPr/>
        </p:nvSpPr>
        <p:spPr>
          <a:xfrm rot="5400000">
            <a:off x="5687914" y="362082"/>
            <a:ext cx="1902894" cy="7099337"/>
          </a:xfrm>
          <a:prstGeom prst="bentArrow">
            <a:avLst>
              <a:gd name="adj1" fmla="val 4138"/>
              <a:gd name="adj2" fmla="val 6966"/>
              <a:gd name="adj3" fmla="val 9007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7BC5C182-E51F-5343-BD38-99D623F32604}"/>
              </a:ext>
            </a:extLst>
          </p:cNvPr>
          <p:cNvSpPr/>
          <p:nvPr/>
        </p:nvSpPr>
        <p:spPr>
          <a:xfrm>
            <a:off x="9584733" y="5191637"/>
            <a:ext cx="229345" cy="828123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A5C7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6" name="Down Arrow 115">
            <a:extLst>
              <a:ext uri="{FF2B5EF4-FFF2-40B4-BE49-F238E27FC236}">
                <a16:creationId xmlns:a16="http://schemas.microsoft.com/office/drawing/2014/main" id="{1A10211A-686E-1A4D-BE22-1C12BBF0F8F4}"/>
              </a:ext>
            </a:extLst>
          </p:cNvPr>
          <p:cNvSpPr/>
          <p:nvPr/>
        </p:nvSpPr>
        <p:spPr>
          <a:xfrm>
            <a:off x="9946078" y="5185844"/>
            <a:ext cx="256937" cy="828119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9F33064-BAA1-7E43-8B1E-A7B716469C41}"/>
              </a:ext>
            </a:extLst>
          </p:cNvPr>
          <p:cNvSpPr txBox="1"/>
          <p:nvPr/>
        </p:nvSpPr>
        <p:spPr>
          <a:xfrm>
            <a:off x="1736847" y="3949499"/>
            <a:ext cx="1005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PM’22]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7B3EC21E-E9F7-6345-ACED-F4C61541C948}"/>
              </a:ext>
            </a:extLst>
          </p:cNvPr>
          <p:cNvSpPr txBox="1"/>
          <p:nvPr/>
        </p:nvSpPr>
        <p:spPr>
          <a:xfrm>
            <a:off x="10093120" y="3690456"/>
            <a:ext cx="13087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QMP-SPDZ*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EC68FA4-A19B-EB44-87F4-520DFA581C48}"/>
              </a:ext>
            </a:extLst>
          </p:cNvPr>
          <p:cNvSpPr/>
          <p:nvPr/>
        </p:nvSpPr>
        <p:spPr>
          <a:xfrm>
            <a:off x="9485288" y="6074871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0AF8D37-BAFD-1149-8040-9FB47086FBB7}"/>
              </a:ext>
            </a:extLst>
          </p:cNvPr>
          <p:cNvSpPr txBox="1"/>
          <p:nvPr/>
        </p:nvSpPr>
        <p:spPr>
          <a:xfrm>
            <a:off x="9445646" y="605565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[T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SP’23]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EE5F378-B905-BF4F-9B68-F41457382F33}"/>
              </a:ext>
            </a:extLst>
          </p:cNvPr>
          <p:cNvSpPr txBox="1"/>
          <p:nvPr/>
        </p:nvSpPr>
        <p:spPr>
          <a:xfrm>
            <a:off x="4669594" y="3692324"/>
            <a:ext cx="9046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libscapi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DDCC06-2722-6142-8D05-D5EFC9297E6E}"/>
              </a:ext>
            </a:extLst>
          </p:cNvPr>
          <p:cNvSpPr txBox="1"/>
          <p:nvPr/>
        </p:nvSpPr>
        <p:spPr>
          <a:xfrm>
            <a:off x="8548325" y="3891047"/>
            <a:ext cx="11181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MP-SPDZ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00E316E-2486-B244-A394-5E3617DE655C}"/>
              </a:ext>
            </a:extLst>
          </p:cNvPr>
          <p:cNvSpPr txBox="1"/>
          <p:nvPr/>
        </p:nvSpPr>
        <p:spPr>
          <a:xfrm>
            <a:off x="6138965" y="6515456"/>
            <a:ext cx="19509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200" dirty="0">
                <a:solidFill>
                  <a:srgbClr val="5E7E47"/>
                </a:solidFill>
                <a:latin typeface="Avenir Next LT Pro" panose="020B0504020202020204" pitchFamily="34" charset="77"/>
              </a:rPr>
              <a:t>* github.com/manel1874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A198E51-22B0-FD4F-8D07-2A16024826BB}"/>
              </a:ext>
            </a:extLst>
          </p:cNvPr>
          <p:cNvSpPr txBox="1"/>
          <p:nvPr/>
        </p:nvSpPr>
        <p:spPr>
          <a:xfrm>
            <a:off x="4324404" y="6041921"/>
            <a:ext cx="17286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auctions</a:t>
            </a:r>
          </a:p>
          <a:p>
            <a:pPr algn="r"/>
            <a:r>
              <a:rPr lang="en-PT" sz="1600" dirty="0">
                <a:solidFill>
                  <a:srgbClr val="5EA5C7"/>
                </a:solidFill>
                <a:latin typeface="Avenir Next LT Pro" panose="020B0504020202020204" pitchFamily="34" charset="77"/>
              </a:rPr>
              <a:t>Secure voting</a:t>
            </a:r>
          </a:p>
        </p:txBody>
      </p:sp>
      <p:sp>
        <p:nvSpPr>
          <p:cNvPr id="103" name="Bent Arrow 102">
            <a:extLst>
              <a:ext uri="{FF2B5EF4-FFF2-40B4-BE49-F238E27FC236}">
                <a16:creationId xmlns:a16="http://schemas.microsoft.com/office/drawing/2014/main" id="{7060E618-4443-2E4D-B8ED-E619498ADE91}"/>
              </a:ext>
            </a:extLst>
          </p:cNvPr>
          <p:cNvSpPr/>
          <p:nvPr/>
        </p:nvSpPr>
        <p:spPr>
          <a:xfrm rot="5400000">
            <a:off x="1947428" y="3775263"/>
            <a:ext cx="1979895" cy="358638"/>
          </a:xfrm>
          <a:prstGeom prst="bentArrow">
            <a:avLst>
              <a:gd name="adj1" fmla="val 25000"/>
              <a:gd name="adj2" fmla="val 37964"/>
              <a:gd name="adj3" fmla="val 50000"/>
              <a:gd name="adj4" fmla="val 43750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>
              <a:solidFill>
                <a:schemeClr val="tx1"/>
              </a:solidFill>
            </a:endParaRPr>
          </a:p>
        </p:txBody>
      </p:sp>
      <p:sp>
        <p:nvSpPr>
          <p:cNvPr id="107" name="Down Arrow 106">
            <a:extLst>
              <a:ext uri="{FF2B5EF4-FFF2-40B4-BE49-F238E27FC236}">
                <a16:creationId xmlns:a16="http://schemas.microsoft.com/office/drawing/2014/main" id="{057AE1A5-6AB8-A043-9814-A9CD67ABF216}"/>
              </a:ext>
            </a:extLst>
          </p:cNvPr>
          <p:cNvSpPr/>
          <p:nvPr/>
        </p:nvSpPr>
        <p:spPr>
          <a:xfrm>
            <a:off x="2865001" y="5089212"/>
            <a:ext cx="256937" cy="932818"/>
          </a:xfrm>
          <a:prstGeom prst="downArrow">
            <a:avLst>
              <a:gd name="adj1" fmla="val 40801"/>
              <a:gd name="adj2" fmla="val 57267"/>
            </a:avLst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0A6344-0E0E-2148-845C-03FB19FC1726}"/>
              </a:ext>
            </a:extLst>
          </p:cNvPr>
          <p:cNvSpPr/>
          <p:nvPr/>
        </p:nvSpPr>
        <p:spPr>
          <a:xfrm>
            <a:off x="2449209" y="6446478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D8073896-C4DB-1D4C-893A-A3A1EFB3D701}"/>
              </a:ext>
            </a:extLst>
          </p:cNvPr>
          <p:cNvSpPr txBox="1"/>
          <p:nvPr/>
        </p:nvSpPr>
        <p:spPr>
          <a:xfrm>
            <a:off x="2420271" y="6418602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CPM’22]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9E6EF98-06D1-BE4A-B3CE-0596D75A0D33}"/>
              </a:ext>
            </a:extLst>
          </p:cNvPr>
          <p:cNvSpPr/>
          <p:nvPr/>
        </p:nvSpPr>
        <p:spPr>
          <a:xfrm>
            <a:off x="2452502" y="6075060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7ACEBCC-30A7-E64C-821E-5D634C85854C}"/>
              </a:ext>
            </a:extLst>
          </p:cNvPr>
          <p:cNvSpPr txBox="1"/>
          <p:nvPr/>
        </p:nvSpPr>
        <p:spPr>
          <a:xfrm>
            <a:off x="2420271" y="6050185"/>
            <a:ext cx="1159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CPM’21]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A9B7034-E0DA-2443-90BA-215D8269E0B3}"/>
              </a:ext>
            </a:extLst>
          </p:cNvPr>
          <p:cNvSpPr txBox="1"/>
          <p:nvPr/>
        </p:nvSpPr>
        <p:spPr>
          <a:xfrm>
            <a:off x="3010737" y="3692976"/>
            <a:ext cx="991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O</a:t>
            </a:r>
            <a:r>
              <a:rPr lang="en-GB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T</a:t>
            </a:r>
            <a:r>
              <a:rPr lang="en-PT" sz="1600" dirty="0">
                <a:solidFill>
                  <a:srgbClr val="5E7E47"/>
                </a:solidFill>
                <a:latin typeface="Avenir Next LT Pro" panose="020B0504020202020204" pitchFamily="34" charset="77"/>
              </a:rPr>
              <a:t>Keys*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0EF0FF8-AA65-2C46-AE19-8AFED641EB4C}"/>
              </a:ext>
            </a:extLst>
          </p:cNvPr>
          <p:cNvSpPr/>
          <p:nvPr/>
        </p:nvSpPr>
        <p:spPr>
          <a:xfrm>
            <a:off x="255419" y="1475855"/>
            <a:ext cx="11489541" cy="5316599"/>
          </a:xfrm>
          <a:prstGeom prst="rect">
            <a:avLst/>
          </a:prstGeom>
          <a:solidFill>
            <a:srgbClr val="FFFFFF">
              <a:alpha val="6156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554D9A4D-CB19-1345-9CFD-9220CBA18AA8}"/>
              </a:ext>
            </a:extLst>
          </p:cNvPr>
          <p:cNvSpPr/>
          <p:nvPr/>
        </p:nvSpPr>
        <p:spPr>
          <a:xfrm>
            <a:off x="6398526" y="3466817"/>
            <a:ext cx="1080179" cy="310678"/>
          </a:xfrm>
          <a:prstGeom prst="rect">
            <a:avLst/>
          </a:prstGeom>
          <a:solidFill>
            <a:srgbClr val="5E7E47"/>
          </a:solidFill>
          <a:ln>
            <a:solidFill>
              <a:srgbClr val="5E7E47"/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90D6BA3-9548-4748-B50D-A82DD45BE247}"/>
              </a:ext>
            </a:extLst>
          </p:cNvPr>
          <p:cNvSpPr txBox="1"/>
          <p:nvPr/>
        </p:nvSpPr>
        <p:spPr>
          <a:xfrm>
            <a:off x="6358884" y="3447601"/>
            <a:ext cx="1030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[</a:t>
            </a:r>
            <a:r>
              <a:rPr lang="en-PT" sz="1600" b="1" dirty="0">
                <a:solidFill>
                  <a:schemeClr val="bg1"/>
                </a:solidFill>
                <a:latin typeface="Avenir Next LT Pro" panose="020B0504020202020204" pitchFamily="34" charset="77"/>
              </a:rPr>
              <a:t>S</a:t>
            </a:r>
            <a:r>
              <a:rPr lang="en-PT" sz="1600" dirty="0">
                <a:solidFill>
                  <a:schemeClr val="bg1"/>
                </a:solidFill>
                <a:latin typeface="Avenir Next LT Pro" panose="020B0504020202020204" pitchFamily="34" charset="77"/>
              </a:rPr>
              <a:t>VM’22]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77530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6463889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5F736-FF34-3848-BC28-F6EFE32055BD}"/>
              </a:ext>
            </a:extLst>
          </p:cNvPr>
          <p:cNvGrpSpPr/>
          <p:nvPr/>
        </p:nvGrpSpPr>
        <p:grpSpPr>
          <a:xfrm>
            <a:off x="2124854" y="3766224"/>
            <a:ext cx="1481642" cy="359596"/>
            <a:chOff x="5355179" y="3089490"/>
            <a:chExt cx="1481642" cy="3595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93028B-17E2-7945-8DCB-7BF2A491F27A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79E6FE-13F3-1B41-960C-ECDD0021453E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OLE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BAEFBD-8E17-464D-B994-82CDC7AAA0E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606496" y="3935501"/>
            <a:ext cx="1054146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FE8FB-1294-1E49-9D53-9B5DA457A67D}"/>
              </a:ext>
            </a:extLst>
          </p:cNvPr>
          <p:cNvSpPr txBox="1"/>
          <p:nvPr/>
        </p:nvSpPr>
        <p:spPr>
          <a:xfrm>
            <a:off x="4660642" y="3622885"/>
            <a:ext cx="16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Multiplication</a:t>
            </a:r>
          </a:p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triples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1A4F73-A39C-8241-B219-923CD81DD042}"/>
              </a:ext>
            </a:extLst>
          </p:cNvPr>
          <p:cNvGrpSpPr/>
          <p:nvPr/>
        </p:nvGrpSpPr>
        <p:grpSpPr>
          <a:xfrm>
            <a:off x="7367766" y="3766224"/>
            <a:ext cx="1481642" cy="359596"/>
            <a:chOff x="5355179" y="3089490"/>
            <a:chExt cx="1481642" cy="3595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394B75-670A-C749-8E5F-B6737116C4F5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681118-35CE-3946-923D-B00CA9B2A79F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SPDZ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079425-EF73-234E-B3A4-1DDFDB2D5AA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279354" y="3935501"/>
            <a:ext cx="1088412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99356-83F1-3049-A8CF-DE96A372AAE2}"/>
              </a:ext>
            </a:extLst>
          </p:cNvPr>
          <p:cNvGrpSpPr/>
          <p:nvPr/>
        </p:nvGrpSpPr>
        <p:grpSpPr>
          <a:xfrm>
            <a:off x="7367766" y="4578631"/>
            <a:ext cx="1481642" cy="359596"/>
            <a:chOff x="5355179" y="3089490"/>
            <a:chExt cx="1481642" cy="3595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BF6276-F6A6-1648-BC89-1AA6A66BCABF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389B5D-E535-DE4B-AF33-D1C0E021534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PSI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25167-3B86-AF4B-A7D6-8AEE21EF686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65675" y="4747908"/>
            <a:ext cx="4502091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5CF0B4-9E96-C045-9B3A-07637E2CB5B2}"/>
              </a:ext>
            </a:extLst>
          </p:cNvPr>
          <p:cNvCxnSpPr>
            <a:stCxn id="20" idx="2"/>
          </p:cNvCxnSpPr>
          <p:nvPr/>
        </p:nvCxnSpPr>
        <p:spPr>
          <a:xfrm flipH="1">
            <a:off x="2867635" y="4125820"/>
            <a:ext cx="0" cy="63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2778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D5F736-FF34-3848-BC28-F6EFE32055BD}"/>
              </a:ext>
            </a:extLst>
          </p:cNvPr>
          <p:cNvGrpSpPr/>
          <p:nvPr/>
        </p:nvGrpSpPr>
        <p:grpSpPr>
          <a:xfrm>
            <a:off x="2124854" y="3766224"/>
            <a:ext cx="1481642" cy="359596"/>
            <a:chOff x="5355179" y="3089490"/>
            <a:chExt cx="1481642" cy="3595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893028B-17E2-7945-8DCB-7BF2A491F27A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79E6FE-13F3-1B41-960C-ECDD0021453E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OLE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4BAEFBD-8E17-464D-B994-82CDC7AAA0E3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606496" y="3935501"/>
            <a:ext cx="1054146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D4FE8FB-1294-1E49-9D53-9B5DA457A67D}"/>
              </a:ext>
            </a:extLst>
          </p:cNvPr>
          <p:cNvSpPr txBox="1"/>
          <p:nvPr/>
        </p:nvSpPr>
        <p:spPr>
          <a:xfrm>
            <a:off x="4660642" y="3622885"/>
            <a:ext cx="1618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Multiplication</a:t>
            </a:r>
          </a:p>
          <a:p>
            <a:pPr algn="ctr"/>
            <a:r>
              <a:rPr lang="en-PT" dirty="0">
                <a:solidFill>
                  <a:srgbClr val="5EA5C7"/>
                </a:solidFill>
                <a:latin typeface="Avenir Next LT Pro" panose="020B0504020202020204" pitchFamily="34" charset="77"/>
              </a:rPr>
              <a:t>triples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1A4F73-A39C-8241-B219-923CD81DD042}"/>
              </a:ext>
            </a:extLst>
          </p:cNvPr>
          <p:cNvGrpSpPr/>
          <p:nvPr/>
        </p:nvGrpSpPr>
        <p:grpSpPr>
          <a:xfrm>
            <a:off x="7367766" y="3766224"/>
            <a:ext cx="1481642" cy="359596"/>
            <a:chOff x="5355179" y="3089490"/>
            <a:chExt cx="1481642" cy="35959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6394B75-670A-C749-8E5F-B6737116C4F5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8681118-35CE-3946-923D-B00CA9B2A79F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SPDZ</a:t>
              </a: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079425-EF73-234E-B3A4-1DDFDB2D5AA9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6279354" y="3935501"/>
            <a:ext cx="1088412" cy="1055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D99356-83F1-3049-A8CF-DE96A372AAE2}"/>
              </a:ext>
            </a:extLst>
          </p:cNvPr>
          <p:cNvGrpSpPr/>
          <p:nvPr/>
        </p:nvGrpSpPr>
        <p:grpSpPr>
          <a:xfrm>
            <a:off x="7367766" y="4578631"/>
            <a:ext cx="1481642" cy="359596"/>
            <a:chOff x="5355179" y="3089490"/>
            <a:chExt cx="1481642" cy="359596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BF6276-F6A6-1648-BC89-1AA6A66BCABF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6389B5D-E535-DE4B-AF33-D1C0E021534A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PSI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325167-3B86-AF4B-A7D6-8AEE21EF686F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865675" y="4747908"/>
            <a:ext cx="4502091" cy="0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25CF0B4-9E96-C045-9B3A-07637E2CB5B2}"/>
              </a:ext>
            </a:extLst>
          </p:cNvPr>
          <p:cNvCxnSpPr>
            <a:stCxn id="20" idx="2"/>
          </p:cNvCxnSpPr>
          <p:nvPr/>
        </p:nvCxnSpPr>
        <p:spPr>
          <a:xfrm flipH="1">
            <a:off x="2867635" y="4125820"/>
            <a:ext cx="0" cy="632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31E77A7-AF14-2645-BE8C-BDEE0A3EF9E4}"/>
              </a:ext>
            </a:extLst>
          </p:cNvPr>
          <p:cNvGrpSpPr/>
          <p:nvPr/>
        </p:nvGrpSpPr>
        <p:grpSpPr>
          <a:xfrm>
            <a:off x="2090588" y="5237298"/>
            <a:ext cx="1481642" cy="359596"/>
            <a:chOff x="5355179" y="3089490"/>
            <a:chExt cx="1481642" cy="359596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44C90B1-24BE-DF46-A3F8-AFE19E701837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DF91CE5-4907-4C49-927B-C4DDBBD2CAF8}"/>
                </a:ext>
              </a:extLst>
            </p:cNvPr>
            <p:cNvSpPr txBox="1"/>
            <p:nvPr/>
          </p:nvSpPr>
          <p:spPr>
            <a:xfrm>
              <a:off x="5355179" y="3089490"/>
              <a:ext cx="14816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VOLE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6733C4F-8A20-5948-91BC-8E0F4DCE4FD2}"/>
              </a:ext>
            </a:extLst>
          </p:cNvPr>
          <p:cNvGrpSpPr/>
          <p:nvPr/>
        </p:nvGrpSpPr>
        <p:grpSpPr>
          <a:xfrm>
            <a:off x="7447172" y="5238991"/>
            <a:ext cx="3013170" cy="368981"/>
            <a:chOff x="5415547" y="3080105"/>
            <a:chExt cx="1387008" cy="36898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1E44197-E00B-0848-9F98-565206A48B83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ED79AD4-FE14-0F42-9490-2A00B3E5BEFB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Matrix-vector multiplication</a:t>
              </a:r>
            </a:p>
          </p:txBody>
        </p:sp>
      </p:grp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170768-69AC-ED4B-888C-22927277700A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572230" y="5396054"/>
            <a:ext cx="3795536" cy="10521"/>
          </a:xfrm>
          <a:prstGeom prst="straightConnector1">
            <a:avLst/>
          </a:prstGeom>
          <a:ln>
            <a:solidFill>
              <a:srgbClr val="5EA5C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23F216F-F604-354F-A3C4-C9C58578D6EE}"/>
              </a:ext>
            </a:extLst>
          </p:cNvPr>
          <p:cNvGrpSpPr/>
          <p:nvPr/>
        </p:nvGrpSpPr>
        <p:grpSpPr>
          <a:xfrm>
            <a:off x="7461246" y="5767084"/>
            <a:ext cx="3013170" cy="368981"/>
            <a:chOff x="5415547" y="3080105"/>
            <a:chExt cx="1387008" cy="368981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7A88723-F42D-4D47-921B-C848EE1A51B3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1BE990-ABF0-C743-A725-6A764A2F39AC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Nearest neighbor search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E1FFA9B-A61F-054A-9281-611E0EC9AA17}"/>
              </a:ext>
            </a:extLst>
          </p:cNvPr>
          <p:cNvGrpSpPr/>
          <p:nvPr/>
        </p:nvGrpSpPr>
        <p:grpSpPr>
          <a:xfrm>
            <a:off x="7461246" y="6295177"/>
            <a:ext cx="3013170" cy="368981"/>
            <a:chOff x="5415547" y="3080105"/>
            <a:chExt cx="1387008" cy="368981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CAFEBB-EFA8-2B4B-B336-DBE10AC18CCB}"/>
                </a:ext>
              </a:extLst>
            </p:cNvPr>
            <p:cNvSpPr/>
            <p:nvPr/>
          </p:nvSpPr>
          <p:spPr>
            <a:xfrm>
              <a:off x="5415547" y="3089490"/>
              <a:ext cx="1387008" cy="359596"/>
            </a:xfrm>
            <a:prstGeom prst="rect">
              <a:avLst/>
            </a:prstGeom>
            <a:solidFill>
              <a:srgbClr val="5EA5C7"/>
            </a:solidFill>
            <a:ln>
              <a:solidFill>
                <a:srgbClr val="5EA5C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6212721-3A5A-F447-A2E1-A447A309F8E6}"/>
                </a:ext>
              </a:extLst>
            </p:cNvPr>
            <p:cNvSpPr txBox="1"/>
            <p:nvPr/>
          </p:nvSpPr>
          <p:spPr>
            <a:xfrm>
              <a:off x="5415547" y="3080105"/>
              <a:ext cx="138700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T" sz="1600" dirty="0">
                  <a:solidFill>
                    <a:schemeClr val="bg1">
                      <a:lumMod val="95000"/>
                    </a:schemeClr>
                  </a:solidFill>
                  <a:latin typeface="Avenir Next LT Pro" panose="020B0504020202020204" pitchFamily="34" charset="77"/>
                </a:rPr>
                <a:t>OT extension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364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</p:spTree>
    <p:extLst>
      <p:ext uri="{BB962C8B-B14F-4D97-AF65-F5344CB8AC3E}">
        <p14:creationId xmlns:p14="http://schemas.microsoft.com/office/powerpoint/2010/main" val="31843968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1476E-8DC2-4F4D-BBAA-591536200D54}"/>
              </a:ext>
            </a:extLst>
          </p:cNvPr>
          <p:cNvSpPr/>
          <p:nvPr/>
        </p:nvSpPr>
        <p:spPr>
          <a:xfrm>
            <a:off x="4593820" y="3865351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B16B4-070F-284E-B6E6-24ACDE9B50F1}"/>
              </a:ext>
            </a:extLst>
          </p:cNvPr>
          <p:cNvCxnSpPr/>
          <p:nvPr/>
        </p:nvCxnSpPr>
        <p:spPr>
          <a:xfrm>
            <a:off x="2057816" y="415302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15076-D05E-6D45-86C9-8CDC2DE57E6F}"/>
              </a:ext>
            </a:extLst>
          </p:cNvPr>
          <p:cNvCxnSpPr/>
          <p:nvPr/>
        </p:nvCxnSpPr>
        <p:spPr>
          <a:xfrm>
            <a:off x="2057816" y="474721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255D-66E3-694F-ABED-8F1BBFA24CCE}"/>
              </a:ext>
            </a:extLst>
          </p:cNvPr>
          <p:cNvCxnSpPr>
            <a:cxnSpLocks/>
          </p:cNvCxnSpPr>
          <p:nvPr/>
        </p:nvCxnSpPr>
        <p:spPr>
          <a:xfrm flipH="1">
            <a:off x="8066383" y="4153026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BBB1D-9FA3-1F41-A016-FAE82A2C5C48}"/>
              </a:ext>
            </a:extLst>
          </p:cNvPr>
          <p:cNvSpPr txBox="1"/>
          <p:nvPr/>
        </p:nvSpPr>
        <p:spPr>
          <a:xfrm>
            <a:off x="5823326" y="4898172"/>
            <a:ext cx="633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76B01-0FA7-C94B-A6FD-CEBECD80E3CE}"/>
              </a:ext>
            </a:extLst>
          </p:cNvPr>
          <p:cNvSpPr txBox="1"/>
          <p:nvPr/>
        </p:nvSpPr>
        <p:spPr>
          <a:xfrm>
            <a:off x="527857" y="368068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3D6B6-420B-BF41-BBE4-A32B0759E37A}"/>
              </a:ext>
            </a:extLst>
          </p:cNvPr>
          <p:cNvSpPr txBox="1"/>
          <p:nvPr/>
        </p:nvSpPr>
        <p:spPr>
          <a:xfrm>
            <a:off x="10733115" y="3610772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7145F-AE3C-B74E-9935-19F280510D64}"/>
              </a:ext>
            </a:extLst>
          </p:cNvPr>
          <p:cNvSpPr txBox="1"/>
          <p:nvPr/>
        </p:nvSpPr>
        <p:spPr>
          <a:xfrm>
            <a:off x="2049143" y="372378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2696C-A3F2-3D44-9381-001D48AC6C97}"/>
              </a:ext>
            </a:extLst>
          </p:cNvPr>
          <p:cNvSpPr txBox="1"/>
          <p:nvPr/>
        </p:nvSpPr>
        <p:spPr>
          <a:xfrm>
            <a:off x="2038658" y="4328533"/>
            <a:ext cx="332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F897C-A150-D446-80A0-4900C4566C50}"/>
              </a:ext>
            </a:extLst>
          </p:cNvPr>
          <p:cNvSpPr txBox="1"/>
          <p:nvPr/>
        </p:nvSpPr>
        <p:spPr>
          <a:xfrm>
            <a:off x="8066383" y="5462392"/>
            <a:ext cx="1423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venir Next LT Pro" panose="020B0504020202020204" pitchFamily="34" charset="77"/>
              </a:rPr>
              <a:t>f</a:t>
            </a:r>
            <a:r>
              <a:rPr lang="en-PT" dirty="0">
                <a:latin typeface="Avenir Next LT Pro" panose="020B0504020202020204" pitchFamily="34" charset="77"/>
              </a:rPr>
              <a:t>(x) = ax + 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53E3E-5AE5-9E45-AAD1-2D8D6CB5F26C}"/>
              </a:ext>
            </a:extLst>
          </p:cNvPr>
          <p:cNvCxnSpPr/>
          <p:nvPr/>
        </p:nvCxnSpPr>
        <p:spPr>
          <a:xfrm>
            <a:off x="8085430" y="5930994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0DE185-B1BD-DB4F-8FA0-AE4495ECCEF6}"/>
              </a:ext>
            </a:extLst>
          </p:cNvPr>
          <p:cNvSpPr txBox="1"/>
          <p:nvPr/>
        </p:nvSpPr>
        <p:spPr>
          <a:xfrm>
            <a:off x="9907837" y="37954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73033100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01476E-8DC2-4F4D-BBAA-591536200D54}"/>
              </a:ext>
            </a:extLst>
          </p:cNvPr>
          <p:cNvSpPr/>
          <p:nvPr/>
        </p:nvSpPr>
        <p:spPr>
          <a:xfrm>
            <a:off x="4593820" y="3865351"/>
            <a:ext cx="3092521" cy="24349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1B16B4-070F-284E-B6E6-24ACDE9B50F1}"/>
              </a:ext>
            </a:extLst>
          </p:cNvPr>
          <p:cNvCxnSpPr/>
          <p:nvPr/>
        </p:nvCxnSpPr>
        <p:spPr>
          <a:xfrm>
            <a:off x="2057816" y="415302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B15076-D05E-6D45-86C9-8CDC2DE57E6F}"/>
              </a:ext>
            </a:extLst>
          </p:cNvPr>
          <p:cNvCxnSpPr/>
          <p:nvPr/>
        </p:nvCxnSpPr>
        <p:spPr>
          <a:xfrm>
            <a:off x="2057816" y="4747216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BE255D-66E3-694F-ABED-8F1BBFA24CCE}"/>
              </a:ext>
            </a:extLst>
          </p:cNvPr>
          <p:cNvCxnSpPr>
            <a:cxnSpLocks/>
          </p:cNvCxnSpPr>
          <p:nvPr/>
        </p:nvCxnSpPr>
        <p:spPr>
          <a:xfrm flipH="1">
            <a:off x="8066383" y="4153026"/>
            <a:ext cx="21312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4BBB1D-9FA3-1F41-A016-FAE82A2C5C48}"/>
              </a:ext>
            </a:extLst>
          </p:cNvPr>
          <p:cNvSpPr txBox="1"/>
          <p:nvPr/>
        </p:nvSpPr>
        <p:spPr>
          <a:xfrm>
            <a:off x="5752601" y="4898172"/>
            <a:ext cx="77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VOLE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976B01-0FA7-C94B-A6FD-CEBECD80E3CE}"/>
              </a:ext>
            </a:extLst>
          </p:cNvPr>
          <p:cNvSpPr txBox="1"/>
          <p:nvPr/>
        </p:nvSpPr>
        <p:spPr>
          <a:xfrm>
            <a:off x="527857" y="368068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B3D6B6-420B-BF41-BBE4-A32B0759E37A}"/>
              </a:ext>
            </a:extLst>
          </p:cNvPr>
          <p:cNvSpPr txBox="1"/>
          <p:nvPr/>
        </p:nvSpPr>
        <p:spPr>
          <a:xfrm>
            <a:off x="10733115" y="3610772"/>
            <a:ext cx="620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37145F-AE3C-B74E-9935-19F280510D64}"/>
              </a:ext>
            </a:extLst>
          </p:cNvPr>
          <p:cNvSpPr txBox="1"/>
          <p:nvPr/>
        </p:nvSpPr>
        <p:spPr>
          <a:xfrm>
            <a:off x="2045937" y="372378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b="1" dirty="0">
                <a:latin typeface="Avenir Next LT Pro" panose="020B0504020202020204" pitchFamily="34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2696C-A3F2-3D44-9381-001D48AC6C97}"/>
              </a:ext>
            </a:extLst>
          </p:cNvPr>
          <p:cNvSpPr txBox="1"/>
          <p:nvPr/>
        </p:nvSpPr>
        <p:spPr>
          <a:xfrm>
            <a:off x="2036254" y="432853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b="1" dirty="0">
                <a:latin typeface="Avenir Next LT Pro" panose="020B0504020202020204" pitchFamily="34" charset="77"/>
              </a:rPr>
              <a:t>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3F897C-A150-D446-80A0-4900C4566C50}"/>
              </a:ext>
            </a:extLst>
          </p:cNvPr>
          <p:cNvSpPr txBox="1"/>
          <p:nvPr/>
        </p:nvSpPr>
        <p:spPr>
          <a:xfrm>
            <a:off x="8052758" y="546239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latin typeface="Avenir Next LT Pro" panose="020B0504020202020204" pitchFamily="34" charset="77"/>
              </a:rPr>
              <a:t>f</a:t>
            </a:r>
            <a:r>
              <a:rPr lang="en-PT" dirty="0">
                <a:latin typeface="Avenir Next LT Pro" panose="020B0504020202020204" pitchFamily="34" charset="77"/>
              </a:rPr>
              <a:t>(x) = </a:t>
            </a:r>
            <a:r>
              <a:rPr lang="en-PT" b="1" dirty="0">
                <a:latin typeface="Avenir Next LT Pro" panose="020B0504020202020204" pitchFamily="34" charset="77"/>
              </a:rPr>
              <a:t>a</a:t>
            </a:r>
            <a:r>
              <a:rPr lang="en-PT" dirty="0">
                <a:latin typeface="Avenir Next LT Pro" panose="020B0504020202020204" pitchFamily="34" charset="77"/>
              </a:rPr>
              <a:t>x + </a:t>
            </a:r>
            <a:r>
              <a:rPr lang="en-PT" b="1" dirty="0">
                <a:latin typeface="Avenir Next LT Pro" panose="020B0504020202020204" pitchFamily="34" charset="77"/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053E3E-5AE5-9E45-AAD1-2D8D6CB5F26C}"/>
              </a:ext>
            </a:extLst>
          </p:cNvPr>
          <p:cNvCxnSpPr/>
          <p:nvPr/>
        </p:nvCxnSpPr>
        <p:spPr>
          <a:xfrm>
            <a:off x="8085430" y="5930994"/>
            <a:ext cx="212675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C0DE185-B1BD-DB4F-8FA0-AE4495ECCEF6}"/>
              </a:ext>
            </a:extLst>
          </p:cNvPr>
          <p:cNvSpPr txBox="1"/>
          <p:nvPr/>
        </p:nvSpPr>
        <p:spPr>
          <a:xfrm>
            <a:off x="9907837" y="37954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317EE6-7CEE-2B4C-A4FD-8431398810ED}"/>
              </a:ext>
            </a:extLst>
          </p:cNvPr>
          <p:cNvSpPr txBox="1"/>
          <p:nvPr/>
        </p:nvSpPr>
        <p:spPr>
          <a:xfrm>
            <a:off x="838200" y="1690688"/>
            <a:ext cx="504894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36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Results summary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AA9E5E-E41B-AC46-9E3F-6128D42658ED}"/>
              </a:ext>
            </a:extLst>
          </p:cNvPr>
          <p:cNvSpPr txBox="1"/>
          <p:nvPr/>
        </p:nvSpPr>
        <p:spPr>
          <a:xfrm>
            <a:off x="1614506" y="2671515"/>
            <a:ext cx="8545285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Oblivious Linear Evaluation (OLE)</a:t>
            </a:r>
          </a:p>
          <a:p>
            <a:pPr marL="342900" indent="-342900">
              <a:buFont typeface="Arial Unicode MS" panose="020B0604020202020204" pitchFamily="34" charset="-128"/>
              <a:buChar char="∙"/>
            </a:pPr>
            <a:r>
              <a:rPr lang="en-PT" sz="2000" dirty="0">
                <a:latin typeface="Avenir Next LT Pro" panose="020B0504020202020204" pitchFamily="34" charset="77"/>
              </a:rPr>
              <a:t>Vector OLE</a:t>
            </a:r>
          </a:p>
        </p:txBody>
      </p:sp>
    </p:spTree>
    <p:extLst>
      <p:ext uri="{BB962C8B-B14F-4D97-AF65-F5344CB8AC3E}">
        <p14:creationId xmlns:p14="http://schemas.microsoft.com/office/powerpoint/2010/main" val="19568831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endParaRPr lang="en-PT" sz="2000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156603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 </a:t>
            </a:r>
          </a:p>
        </p:txBody>
      </p:sp>
      <p:pic>
        <p:nvPicPr>
          <p:cNvPr id="12" name="Picture 11" descr="Text&#10;&#10;Description automatically generated with medium confidence">
            <a:extLst>
              <a:ext uri="{FF2B5EF4-FFF2-40B4-BE49-F238E27FC236}">
                <a16:creationId xmlns:a16="http://schemas.microsoft.com/office/drawing/2014/main" id="{3E7B0697-20B6-C342-B3E8-F919441FFB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07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, there exists a set of </a:t>
            </a:r>
            <a:r>
              <a:rPr lang="en-PT" sz="2000" dirty="0">
                <a:latin typeface="Avenir Next LT Pro" panose="020B0504020202020204" pitchFamily="34" charset="77"/>
              </a:rPr>
              <a:t>MUBs </a:t>
            </a:r>
          </a:p>
        </p:txBody>
      </p:sp>
      <p:pic>
        <p:nvPicPr>
          <p:cNvPr id="6" name="Picture 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28BE9F6B-4E97-E047-B749-4BA2283B94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7E9E43-7278-E843-ABA9-C60D77D5F8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C7DCCA4D-FDB2-5D41-913C-498B47B82F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CD2E63-9AB2-DF42-A88D-A45866E10EB4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69AB4B-A039-2E47-976B-B1A6C434AD0A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9" name="Picture 18" descr="Text&#10;&#10;Description automatically generated with medium confidence">
            <a:extLst>
              <a:ext uri="{FF2B5EF4-FFF2-40B4-BE49-F238E27FC236}">
                <a16:creationId xmlns:a16="http://schemas.microsoft.com/office/drawing/2014/main" id="{CB79870D-31AA-A641-802A-DB36AF594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C42D031-91ED-3042-BCBF-0637C7EA9151}"/>
              </a:ext>
            </a:extLst>
          </p:cNvPr>
          <p:cNvSpPr/>
          <p:nvPr/>
        </p:nvSpPr>
        <p:spPr>
          <a:xfrm>
            <a:off x="3819054" y="2586678"/>
            <a:ext cx="1418916" cy="46656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8811979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</p:txBody>
      </p:sp>
      <p:pic>
        <p:nvPicPr>
          <p:cNvPr id="16" name="Picture 15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DC83186D-0F2A-9B4E-B595-3A22FAF47E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5D4A0DC-4D57-FC43-B35E-CBE7752094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8" name="Picture 17" descr="A picture containing clock&#10;&#10;Description automatically generated">
            <a:extLst>
              <a:ext uri="{FF2B5EF4-FFF2-40B4-BE49-F238E27FC236}">
                <a16:creationId xmlns:a16="http://schemas.microsoft.com/office/drawing/2014/main" id="{7BA720CD-2BC1-4140-80D9-EFB6F66FA4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90C286-BCA6-D44D-9692-1F91412B6133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3B35557-6EF6-BE44-B341-0EC163F99E11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5AD92-6871-5A4F-AE7C-8C6AF1BC44A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2" name="Picture 21" descr="Text&#10;&#10;Description automatically generated with medium confidence">
            <a:extLst>
              <a:ext uri="{FF2B5EF4-FFF2-40B4-BE49-F238E27FC236}">
                <a16:creationId xmlns:a16="http://schemas.microsoft.com/office/drawing/2014/main" id="{9D76368A-527B-374E-8B9D-12E5A2EE68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2531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6" name="Picture 25" descr="Text&#10;&#10;Description automatically generated with medium confidence">
            <a:extLst>
              <a:ext uri="{FF2B5EF4-FFF2-40B4-BE49-F238E27FC236}">
                <a16:creationId xmlns:a16="http://schemas.microsoft.com/office/drawing/2014/main" id="{C7AE8CAE-442A-D545-8344-ABD30F4C99B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5045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solidFill>
                <a:schemeClr val="bg1">
                  <a:lumMod val="85000"/>
                </a:schemeClr>
              </a:solidFill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hich, upon the action of the </a:t>
            </a:r>
            <a:r>
              <a:rPr lang="en-PT" sz="2000" dirty="0">
                <a:latin typeface="Avenir Next LT Pro" panose="020B0504020202020204" pitchFamily="34" charset="77"/>
              </a:rPr>
              <a:t>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5" y="2138151"/>
            <a:ext cx="3302000" cy="1961866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7" name="Picture 26" descr="Text&#10;&#10;Description automatically generated with medium confidence">
            <a:extLst>
              <a:ext uri="{FF2B5EF4-FFF2-40B4-BE49-F238E27FC236}">
                <a16:creationId xmlns:a16="http://schemas.microsoft.com/office/drawing/2014/main" id="{EAC21F8A-0E34-BB48-9B38-8E7DE00BE7B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A505870-C214-5F49-A8B5-5B32A950AFD8}"/>
              </a:ext>
            </a:extLst>
          </p:cNvPr>
          <p:cNvSpPr/>
          <p:nvPr/>
        </p:nvSpPr>
        <p:spPr>
          <a:xfrm>
            <a:off x="3819054" y="2586678"/>
            <a:ext cx="1418916" cy="46656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9354620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42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88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13910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64380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86147149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16" name="Picture 15" descr="A picture containing icon&#10;&#10;Description automatically generated">
            <a:extLst>
              <a:ext uri="{FF2B5EF4-FFF2-40B4-BE49-F238E27FC236}">
                <a16:creationId xmlns:a16="http://schemas.microsoft.com/office/drawing/2014/main" id="{3FD19254-4AF4-4D4C-986B-CE1ED4D704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4887" y="5275262"/>
            <a:ext cx="398974" cy="40711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69793268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45110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31751944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CBF804-20CE-3C46-9EEB-9EDB5675D475}"/>
              </a:ext>
            </a:extLst>
          </p:cNvPr>
          <p:cNvSpPr/>
          <p:nvPr/>
        </p:nvSpPr>
        <p:spPr>
          <a:xfrm>
            <a:off x="2491152" y="5285376"/>
            <a:ext cx="5049284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7D4938-A22A-F74C-82DA-1BF4B92A698A}"/>
              </a:ext>
            </a:extLst>
          </p:cNvPr>
          <p:cNvSpPr/>
          <p:nvPr/>
        </p:nvSpPr>
        <p:spPr>
          <a:xfrm>
            <a:off x="3107668" y="4668820"/>
            <a:ext cx="2768318" cy="98263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3" name="Picture 4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3D9073-1EC2-D340-9742-70BBB6C640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685" y="5014096"/>
            <a:ext cx="2491654" cy="37552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8303CD-E85C-BA40-9E75-53725664B657}"/>
              </a:ext>
            </a:extLst>
          </p:cNvPr>
          <p:cNvSpPr txBox="1"/>
          <p:nvPr/>
        </p:nvSpPr>
        <p:spPr>
          <a:xfrm>
            <a:off x="3257426" y="4447210"/>
            <a:ext cx="11474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b="1" dirty="0">
                <a:solidFill>
                  <a:srgbClr val="C00000"/>
                </a:solidFill>
                <a:latin typeface="Avenir Next LT Pro" panose="020B0504020202020204" pitchFamily="34" charset="77"/>
              </a:rPr>
              <a:t>Attack:</a:t>
            </a:r>
          </a:p>
        </p:txBody>
      </p:sp>
    </p:spTree>
    <p:extLst>
      <p:ext uri="{BB962C8B-B14F-4D97-AF65-F5344CB8AC3E}">
        <p14:creationId xmlns:p14="http://schemas.microsoft.com/office/powerpoint/2010/main" val="15004709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75D103-CB51-6645-92D9-4610DA88E3C0}"/>
              </a:ext>
            </a:extLst>
          </p:cNvPr>
          <p:cNvCxnSpPr>
            <a:cxnSpLocks/>
          </p:cNvCxnSpPr>
          <p:nvPr/>
        </p:nvCxnSpPr>
        <p:spPr>
          <a:xfrm flipV="1">
            <a:off x="2552721" y="5463251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4F45D8-DBCD-D64C-9814-C35FD5DFF975}"/>
              </a:ext>
            </a:extLst>
          </p:cNvPr>
          <p:cNvCxnSpPr/>
          <p:nvPr/>
        </p:nvCxnSpPr>
        <p:spPr>
          <a:xfrm flipH="1">
            <a:off x="2552722" y="4924214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Main tool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D41831-8900-F14B-B29A-4D46AE65F72E}"/>
              </a:ext>
            </a:extLst>
          </p:cNvPr>
          <p:cNvSpPr txBox="1"/>
          <p:nvPr/>
        </p:nvSpPr>
        <p:spPr>
          <a:xfrm>
            <a:off x="1030941" y="292249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72F25E-3319-0D40-9E1D-8FC6CB86B77C}"/>
              </a:ext>
            </a:extLst>
          </p:cNvPr>
          <p:cNvSpPr txBox="1"/>
          <p:nvPr/>
        </p:nvSpPr>
        <p:spPr>
          <a:xfrm>
            <a:off x="744929" y="2188724"/>
            <a:ext cx="8545285" cy="132343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dirty="0">
                <a:latin typeface="Avenir Next LT Pro" panose="020B0504020202020204" pitchFamily="34" charset="77"/>
              </a:rPr>
              <a:t>In an Hilbert space of dimension </a:t>
            </a:r>
            <a:r>
              <a:rPr lang="en-PT" sz="2000" i="1" dirty="0">
                <a:latin typeface="Avenir Next LT Pro" panose="020B0504020202020204" pitchFamily="34" charset="77"/>
              </a:rPr>
              <a:t>d</a:t>
            </a:r>
            <a:r>
              <a:rPr lang="en-PT" sz="2000" dirty="0">
                <a:latin typeface="Avenir Next LT Pro" panose="020B0504020202020204" pitchFamily="34" charset="77"/>
              </a:rPr>
              <a:t>, there exists a set of MUBs</a:t>
            </a: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endParaRPr lang="en-PT" sz="2000" dirty="0">
              <a:latin typeface="Avenir Next LT Pro" panose="020B0504020202020204" pitchFamily="34" charset="77"/>
            </a:endParaRPr>
          </a:p>
          <a:p>
            <a:r>
              <a:rPr lang="en-GB" sz="2000" dirty="0">
                <a:latin typeface="Avenir Next LT Pro" panose="020B0504020202020204" pitchFamily="34" charset="77"/>
              </a:rPr>
              <a:t>w</a:t>
            </a:r>
            <a:r>
              <a:rPr lang="en-PT" sz="2000" dirty="0">
                <a:latin typeface="Avenir Next LT Pro" panose="020B0504020202020204" pitchFamily="34" charset="77"/>
              </a:rPr>
              <a:t>hich, upon the action of the Heisenberg-Weyl operators,  </a:t>
            </a:r>
          </a:p>
        </p:txBody>
      </p:sp>
      <p:pic>
        <p:nvPicPr>
          <p:cNvPr id="6" name="Picture 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E67F42D-7D13-354F-8745-02FA58F48D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0519" y="4436530"/>
            <a:ext cx="3306062" cy="652329"/>
          </a:xfrm>
          <a:prstGeom prst="rect">
            <a:avLst/>
          </a:prstGeom>
        </p:spPr>
      </p:pic>
      <p:pic>
        <p:nvPicPr>
          <p:cNvPr id="7" name="Picture 6" descr="A picture containing icon&#10;&#10;Description automatically generated">
            <a:extLst>
              <a:ext uri="{FF2B5EF4-FFF2-40B4-BE49-F238E27FC236}">
                <a16:creationId xmlns:a16="http://schemas.microsoft.com/office/drawing/2014/main" id="{73CBD472-5FB3-0442-BB09-2BEB18C732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8196" y="3114812"/>
            <a:ext cx="392891" cy="400909"/>
          </a:xfrm>
          <a:prstGeom prst="rect">
            <a:avLst/>
          </a:prstGeom>
        </p:spPr>
      </p:pic>
      <p:pic>
        <p:nvPicPr>
          <p:cNvPr id="17" name="Picture 16" descr="A picture containing text, clock, watch&#10;&#10;Description automatically generated">
            <a:extLst>
              <a:ext uri="{FF2B5EF4-FFF2-40B4-BE49-F238E27FC236}">
                <a16:creationId xmlns:a16="http://schemas.microsoft.com/office/drawing/2014/main" id="{077F9665-7F3B-6D4B-A999-77C4999AF6A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4904" y="2716897"/>
            <a:ext cx="2034658" cy="26407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5535E6-CC6E-A543-8968-DE494B628E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4904" y="3119084"/>
            <a:ext cx="2069290" cy="255415"/>
          </a:xfrm>
          <a:prstGeom prst="rect">
            <a:avLst/>
          </a:prstGeom>
        </p:spPr>
      </p:pic>
      <p:pic>
        <p:nvPicPr>
          <p:cNvPr id="19" name="Picture 18" descr="A picture containing clock&#10;&#10;Description automatically generated">
            <a:extLst>
              <a:ext uri="{FF2B5EF4-FFF2-40B4-BE49-F238E27FC236}">
                <a16:creationId xmlns:a16="http://schemas.microsoft.com/office/drawing/2014/main" id="{EE54B9DC-6533-6048-9CFF-93FF4520557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42087" y="3498291"/>
            <a:ext cx="1463223" cy="32467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904C54-AF24-704E-9C6D-BB23438B5A5C}"/>
              </a:ext>
            </a:extLst>
          </p:cNvPr>
          <p:cNvSpPr txBox="1"/>
          <p:nvPr/>
        </p:nvSpPr>
        <p:spPr>
          <a:xfrm>
            <a:off x="8475501" y="2192996"/>
            <a:ext cx="152689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EA497C9-AAC7-3449-82FE-F1EC35B291BB}"/>
              </a:ext>
            </a:extLst>
          </p:cNvPr>
          <p:cNvSpPr/>
          <p:nvPr/>
        </p:nvSpPr>
        <p:spPr>
          <a:xfrm>
            <a:off x="8475501" y="2194717"/>
            <a:ext cx="2685558" cy="175666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7922EE-DBA9-D64F-8CA8-01693A053AA6}"/>
              </a:ext>
            </a:extLst>
          </p:cNvPr>
          <p:cNvSpPr txBox="1"/>
          <p:nvPr/>
        </p:nvSpPr>
        <p:spPr>
          <a:xfrm>
            <a:off x="8475501" y="4073452"/>
            <a:ext cx="200678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T" sz="2000" b="1" dirty="0">
                <a:latin typeface="Avenir Next LT Pro" panose="020B0504020202020204" pitchFamily="34" charset="77"/>
              </a:rPr>
              <a:t>Definition: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2615A4-1EB7-4341-B849-D620916CDEB3}"/>
              </a:ext>
            </a:extLst>
          </p:cNvPr>
          <p:cNvSpPr/>
          <p:nvPr/>
        </p:nvSpPr>
        <p:spPr>
          <a:xfrm>
            <a:off x="8475501" y="4075173"/>
            <a:ext cx="3529602" cy="105137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90F94C-D34A-134E-AD70-342B81C306BC}"/>
              </a:ext>
            </a:extLst>
          </p:cNvPr>
          <p:cNvSpPr/>
          <p:nvPr/>
        </p:nvSpPr>
        <p:spPr>
          <a:xfrm>
            <a:off x="8312094" y="2138150"/>
            <a:ext cx="3879905" cy="3170449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79CBF521-3341-CB41-A670-3E9A3D740D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72820" y="3569051"/>
            <a:ext cx="3111384" cy="437404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medium confidence">
            <a:extLst>
              <a:ext uri="{FF2B5EF4-FFF2-40B4-BE49-F238E27FC236}">
                <a16:creationId xmlns:a16="http://schemas.microsoft.com/office/drawing/2014/main" id="{6533A540-980C-3545-A8C3-FEE07BBC542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918892" y="2666616"/>
            <a:ext cx="1219240" cy="364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9532FED-B46E-BD4F-B728-5649EE8BFFA1}"/>
              </a:ext>
            </a:extLst>
          </p:cNvPr>
          <p:cNvSpPr txBox="1"/>
          <p:nvPr/>
        </p:nvSpPr>
        <p:spPr>
          <a:xfrm>
            <a:off x="739227" y="421862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09574F6-22FB-A745-96C1-C3C14DAC9D9E}"/>
              </a:ext>
            </a:extLst>
          </p:cNvPr>
          <p:cNvSpPr txBox="1"/>
          <p:nvPr/>
        </p:nvSpPr>
        <p:spPr>
          <a:xfrm>
            <a:off x="6695356" y="4218625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BE708D0-94BE-F843-9B84-831B5E2491BE}"/>
              </a:ext>
            </a:extLst>
          </p:cNvPr>
          <p:cNvSpPr/>
          <p:nvPr/>
        </p:nvSpPr>
        <p:spPr>
          <a:xfrm>
            <a:off x="689180" y="1697864"/>
            <a:ext cx="7283543" cy="2404078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8E2CF7-D2B0-1347-9148-1E7A0BB6361A}"/>
              </a:ext>
            </a:extLst>
          </p:cNvPr>
          <p:cNvSpPr/>
          <p:nvPr/>
        </p:nvSpPr>
        <p:spPr>
          <a:xfrm>
            <a:off x="655335" y="4101942"/>
            <a:ext cx="7317387" cy="239093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8" name="Picture 7" descr="A close-up of a stethoscope&#10;&#10;Description automatically generated">
            <a:extLst>
              <a:ext uri="{FF2B5EF4-FFF2-40B4-BE49-F238E27FC236}">
                <a16:creationId xmlns:a16="http://schemas.microsoft.com/office/drawing/2014/main" id="{3B142DDB-412B-9B45-B142-F4CC1DDE72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56297" y="4324763"/>
            <a:ext cx="177909" cy="155061"/>
          </a:xfrm>
          <a:prstGeom prst="rect">
            <a:avLst/>
          </a:prstGeom>
        </p:spPr>
      </p:pic>
      <p:pic>
        <p:nvPicPr>
          <p:cNvPr id="10" name="Picture 9" descr="A picture containing text&#10;&#10;Description automatically generated">
            <a:extLst>
              <a:ext uri="{FF2B5EF4-FFF2-40B4-BE49-F238E27FC236}">
                <a16:creationId xmlns:a16="http://schemas.microsoft.com/office/drawing/2014/main" id="{05F4A6E5-3256-114F-B9AA-728D2CA80E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4067" y="4276054"/>
            <a:ext cx="465317" cy="246933"/>
          </a:xfrm>
          <a:prstGeom prst="rect">
            <a:avLst/>
          </a:prstGeom>
        </p:spPr>
      </p:pic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23F5877E-4DF5-6442-A69F-C8E089287B5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4768033"/>
            <a:ext cx="398976" cy="295264"/>
          </a:xfrm>
          <a:prstGeom prst="rect">
            <a:avLst/>
          </a:prstGeom>
        </p:spPr>
      </p:pic>
      <p:pic>
        <p:nvPicPr>
          <p:cNvPr id="34" name="Picture 33" descr="A picture containing text&#10;&#10;Description automatically generated">
            <a:extLst>
              <a:ext uri="{FF2B5EF4-FFF2-40B4-BE49-F238E27FC236}">
                <a16:creationId xmlns:a16="http://schemas.microsoft.com/office/drawing/2014/main" id="{8E667F75-AC74-514D-8FCB-A92BEDF7F33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95868" y="4793595"/>
            <a:ext cx="398976" cy="29526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026855B-6D14-EE4A-B91F-B853A23CC27C}"/>
              </a:ext>
            </a:extLst>
          </p:cNvPr>
          <p:cNvSpPr/>
          <p:nvPr/>
        </p:nvSpPr>
        <p:spPr>
          <a:xfrm>
            <a:off x="6367060" y="4749268"/>
            <a:ext cx="676942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CC0B35-4419-3D4D-B5D0-877A8E5B7EF8}"/>
              </a:ext>
            </a:extLst>
          </p:cNvPr>
          <p:cNvSpPr/>
          <p:nvPr/>
        </p:nvSpPr>
        <p:spPr>
          <a:xfrm>
            <a:off x="1894658" y="4728538"/>
            <a:ext cx="4414313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pic>
        <p:nvPicPr>
          <p:cNvPr id="32" name="Picture 31" descr="A picture containing text&#10;&#10;Description automatically generated">
            <a:extLst>
              <a:ext uri="{FF2B5EF4-FFF2-40B4-BE49-F238E27FC236}">
                <a16:creationId xmlns:a16="http://schemas.microsoft.com/office/drawing/2014/main" id="{61A68EAC-C964-8743-9E87-AAE802B584F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13862" y="5331188"/>
            <a:ext cx="398976" cy="295264"/>
          </a:xfrm>
          <a:prstGeom prst="rect">
            <a:avLst/>
          </a:prstGeom>
        </p:spPr>
      </p:pic>
      <p:pic>
        <p:nvPicPr>
          <p:cNvPr id="36" name="Picture 35" descr="A picture containing shape&#10;&#10;Description automatically generated">
            <a:extLst>
              <a:ext uri="{FF2B5EF4-FFF2-40B4-BE49-F238E27FC236}">
                <a16:creationId xmlns:a16="http://schemas.microsoft.com/office/drawing/2014/main" id="{BA1F076A-7E98-744C-A285-0DEF8192E6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2374" y="5283825"/>
            <a:ext cx="1044568" cy="358852"/>
          </a:xfrm>
          <a:prstGeom prst="rect">
            <a:avLst/>
          </a:prstGeom>
        </p:spPr>
      </p:pic>
      <p:pic>
        <p:nvPicPr>
          <p:cNvPr id="37" name="Picture 36" descr="A picture containing shape&#10;&#10;Description automatically generated">
            <a:extLst>
              <a:ext uri="{FF2B5EF4-FFF2-40B4-BE49-F238E27FC236}">
                <a16:creationId xmlns:a16="http://schemas.microsoft.com/office/drawing/2014/main" id="{967A62B7-FC7A-9740-8551-C92EF6F07E9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95868" y="5279911"/>
            <a:ext cx="1044568" cy="35885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BCC149DA-E42A-E14A-80CC-C026B16BC5C2}"/>
              </a:ext>
            </a:extLst>
          </p:cNvPr>
          <p:cNvSpPr/>
          <p:nvPr/>
        </p:nvSpPr>
        <p:spPr>
          <a:xfrm>
            <a:off x="1294061" y="5214553"/>
            <a:ext cx="1118778" cy="450915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8CBF804-20CE-3C46-9EEB-9EDB5675D475}"/>
              </a:ext>
            </a:extLst>
          </p:cNvPr>
          <p:cNvSpPr/>
          <p:nvPr/>
        </p:nvSpPr>
        <p:spPr>
          <a:xfrm>
            <a:off x="2491152" y="5285376"/>
            <a:ext cx="5049284" cy="3693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7D4938-A22A-F74C-82DA-1BF4B92A698A}"/>
              </a:ext>
            </a:extLst>
          </p:cNvPr>
          <p:cNvSpPr/>
          <p:nvPr/>
        </p:nvSpPr>
        <p:spPr>
          <a:xfrm>
            <a:off x="3107668" y="4668820"/>
            <a:ext cx="2768318" cy="982631"/>
          </a:xfrm>
          <a:prstGeom prst="rect">
            <a:avLst/>
          </a:prstGeom>
          <a:solidFill>
            <a:srgbClr val="FFFFFF"/>
          </a:solidFill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43" name="Picture 42" descr="A picture containing diagram&#10;&#10;Description automatically generated">
            <a:extLst>
              <a:ext uri="{FF2B5EF4-FFF2-40B4-BE49-F238E27FC236}">
                <a16:creationId xmlns:a16="http://schemas.microsoft.com/office/drawing/2014/main" id="{313D9073-1EC2-D340-9742-70BBB6C6404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685" y="5014096"/>
            <a:ext cx="2491654" cy="37552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E8303CD-E85C-BA40-9E75-53725664B657}"/>
              </a:ext>
            </a:extLst>
          </p:cNvPr>
          <p:cNvSpPr txBox="1"/>
          <p:nvPr/>
        </p:nvSpPr>
        <p:spPr>
          <a:xfrm>
            <a:off x="3257426" y="4447210"/>
            <a:ext cx="1147441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PT" sz="2000" b="1" dirty="0">
                <a:solidFill>
                  <a:srgbClr val="C00000"/>
                </a:solidFill>
                <a:latin typeface="Avenir Next LT Pro" panose="020B0504020202020204" pitchFamily="34" charset="77"/>
              </a:rPr>
              <a:t>Attack: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6A30914-24DC-8642-AAE2-1CDAB4564472}"/>
              </a:ext>
            </a:extLst>
          </p:cNvPr>
          <p:cNvSpPr/>
          <p:nvPr/>
        </p:nvSpPr>
        <p:spPr>
          <a:xfrm>
            <a:off x="3103564" y="4473562"/>
            <a:ext cx="2772422" cy="132535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E0A1A-AF65-F745-BC1E-31CD9480EA4F}"/>
              </a:ext>
            </a:extLst>
          </p:cNvPr>
          <p:cNvSpPr txBox="1"/>
          <p:nvPr/>
        </p:nvSpPr>
        <p:spPr>
          <a:xfrm>
            <a:off x="3013056" y="4937737"/>
            <a:ext cx="295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</p:spTree>
    <p:extLst>
      <p:ext uri="{BB962C8B-B14F-4D97-AF65-F5344CB8AC3E}">
        <p14:creationId xmlns:p14="http://schemas.microsoft.com/office/powerpoint/2010/main" val="15822979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7777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0E4A74-026B-9B40-A562-3293CA3B38D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66519D0-9AF0-664A-9AAE-97703232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8F8935A1-2F45-C940-B6A9-8A7E70438C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CC23E4-79B4-C94E-A0FC-115FE066089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38186724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6" name="Picture 11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9DEA484-07CF-8A40-8A56-D9AE40D3D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87" y="2694755"/>
            <a:ext cx="681810" cy="373533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D7E87B-5D42-B94A-922B-59FC36A56DD1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0E4A74-026B-9B40-A562-3293CA3B38D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66519D0-9AF0-664A-9AAE-97703232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8F8935A1-2F45-C940-B6A9-8A7E70438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CC23E4-79B4-C94E-A0FC-115FE066089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2635909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Motivation</a:t>
            </a:r>
          </a:p>
        </p:txBody>
      </p:sp>
      <p:pic>
        <p:nvPicPr>
          <p:cNvPr id="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CE03CE94-B9D3-1E45-9515-DA7C13444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8BEAC99-8595-7E41-B721-EE11893C1F50}"/>
              </a:ext>
            </a:extLst>
          </p:cNvPr>
          <p:cNvSpPr txBox="1"/>
          <p:nvPr/>
        </p:nvSpPr>
        <p:spPr>
          <a:xfrm>
            <a:off x="5461000" y="1690688"/>
            <a:ext cx="127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latin typeface="Avenir Next LT Pro" panose="020B0504020202020204" pitchFamily="34" charset="77"/>
              </a:rPr>
              <a:t>SMC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8D7D61-6796-4D45-8E8D-09B9DA055F8F}"/>
              </a:ext>
            </a:extLst>
          </p:cNvPr>
          <p:cNvGrpSpPr/>
          <p:nvPr/>
        </p:nvGrpSpPr>
        <p:grpSpPr>
          <a:xfrm>
            <a:off x="2955279" y="3129900"/>
            <a:ext cx="1872000" cy="1872000"/>
            <a:chOff x="2955279" y="2965308"/>
            <a:chExt cx="1872000" cy="1872000"/>
          </a:xfrm>
        </p:grpSpPr>
        <p:pic>
          <p:nvPicPr>
            <p:cNvPr id="12" name="Picture 11" descr="Diagram, schematic&#10;&#10;Description automatically generated">
              <a:extLst>
                <a:ext uri="{FF2B5EF4-FFF2-40B4-BE49-F238E27FC236}">
                  <a16:creationId xmlns:a16="http://schemas.microsoft.com/office/drawing/2014/main" id="{78AC0627-7E7E-114C-86E9-440F5CC0C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2207" y="3446516"/>
              <a:ext cx="1605392" cy="945742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83B13A-C503-8F46-BFC2-AA36C1C07853}"/>
                </a:ext>
              </a:extLst>
            </p:cNvPr>
            <p:cNvSpPr/>
            <p:nvPr/>
          </p:nvSpPr>
          <p:spPr>
            <a:xfrm>
              <a:off x="2955279" y="2965308"/>
              <a:ext cx="1872000" cy="1872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T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B70DD96-29D5-B54D-8669-5DEE059C5856}"/>
              </a:ext>
            </a:extLst>
          </p:cNvPr>
          <p:cNvSpPr txBox="1"/>
          <p:nvPr/>
        </p:nvSpPr>
        <p:spPr>
          <a:xfrm>
            <a:off x="3088586" y="2459736"/>
            <a:ext cx="1605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000" dirty="0">
                <a:latin typeface="Avenir Next LT Pro" panose="020B0504020202020204" pitchFamily="34" charset="77"/>
              </a:rPr>
              <a:t>Boolean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3C69CE-E350-E34D-8C9D-33347D36C850}"/>
              </a:ext>
            </a:extLst>
          </p:cNvPr>
          <p:cNvCxnSpPr>
            <a:cxnSpLocks/>
          </p:cNvCxnSpPr>
          <p:nvPr/>
        </p:nvCxnSpPr>
        <p:spPr>
          <a:xfrm>
            <a:off x="6096000" y="2459736"/>
            <a:ext cx="0" cy="40164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861784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435A05D-4367-2A4E-8398-F6232E01E9DF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9C4E208-E4B6-6947-A571-8207328B2473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CAD6C69-BAAD-D342-99A2-A9B013D675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0E45F29-0650-6C4C-B761-39B63D7E4BAE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6" name="Picture 115" descr="A picture containing text, watch&#10;&#10;Description automatically generated">
            <a:extLst>
              <a:ext uri="{FF2B5EF4-FFF2-40B4-BE49-F238E27FC236}">
                <a16:creationId xmlns:a16="http://schemas.microsoft.com/office/drawing/2014/main" id="{F9DEA484-07CF-8A40-8A56-D9AE40D3D9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2587" y="2694755"/>
            <a:ext cx="681810" cy="373533"/>
          </a:xfrm>
          <a:prstGeom prst="rect">
            <a:avLst/>
          </a:prstGeom>
        </p:spPr>
      </p:pic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3D7E87B-5D42-B94A-922B-59FC36A56DD1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A0E4A74-026B-9B40-A562-3293CA3B38D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E66519D0-9AF0-664A-9AAE-97703232EF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20" name="Picture 119" descr="Icon&#10;&#10;Description automatically generated">
            <a:extLst>
              <a:ext uri="{FF2B5EF4-FFF2-40B4-BE49-F238E27FC236}">
                <a16:creationId xmlns:a16="http://schemas.microsoft.com/office/drawing/2014/main" id="{8F8935A1-2F45-C940-B6A9-8A7E70438C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E1351D94-AE19-854F-8CEF-C1CE3AEEDE38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2905FCE-F429-EF47-B897-DF2C653D2AF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127" name="Picture 126" descr="A close-up of a stethoscope&#10;&#10;Description automatically generated">
            <a:extLst>
              <a:ext uri="{FF2B5EF4-FFF2-40B4-BE49-F238E27FC236}">
                <a16:creationId xmlns:a16="http://schemas.microsoft.com/office/drawing/2014/main" id="{AD9AC288-7341-A046-B614-64C8A4F3F1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128" name="Picture 127" descr="A picture containing text&#10;&#10;Description automatically generated">
            <a:extLst>
              <a:ext uri="{FF2B5EF4-FFF2-40B4-BE49-F238E27FC236}">
                <a16:creationId xmlns:a16="http://schemas.microsoft.com/office/drawing/2014/main" id="{F2B5F569-CF91-6646-B134-3D1D59B075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5CC23E4-79B4-C94E-A0FC-115FE066089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82084121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94EA956-CB27-2541-B4AD-869D12A38F32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877427-0B33-A641-9943-507927052A3E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43" name="Picture 42" descr="A close-up of a stethoscope&#10;&#10;Description automatically generated">
            <a:extLst>
              <a:ext uri="{FF2B5EF4-FFF2-40B4-BE49-F238E27FC236}">
                <a16:creationId xmlns:a16="http://schemas.microsoft.com/office/drawing/2014/main" id="{E689C963-8030-CE44-9B0D-D60E42C9F1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D074C44A-C7BA-A544-B98B-0247F8D3C6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5AE00733-BF86-114E-9C95-563CDF2F0544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4611581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005190-BB0E-FB4C-8E8F-84535DE0BD2B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30300E-F98B-B14B-A5D2-9EDFCB2CA485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A7650520-E14E-574C-A284-50F1258270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3E96DA7B-E733-2B47-8785-5B26601F23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001C86E6-9853-3A4C-91B0-7CEA9BEEA6B1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99286507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3E4D63-00AC-F84F-8D69-B19A66485D1F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1AEC8FF-C4F7-424B-B74E-8CF9F24F2244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A5368EAB-258D-2441-AE18-39FE54DD2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E29F6BDB-F9ED-664D-8533-19C37E3507E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34512157-F85F-D54D-8029-5DCB82284208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01707072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D4ED8A-B5EC-ED46-84E4-055C713ED02C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03424EB-E645-9A4C-9F4C-CC8CD3BCED7C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8746575C-DAAD-364E-BCD2-A009AE431D4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7CC40E8A-4189-2E4F-97F5-52C7535BFBF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B1C534F-AB7E-C342-9D66-87B80DF08295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6876280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2EC575D-583C-004E-A517-0546F2320C56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4AD17A-23E9-1344-8EB2-5D7F0BD5DD20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1332BD24-9BC9-2A40-A354-F6E53B994C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A77858E8-746C-BF46-9CD9-A90300A8E1A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F3D21047-B5C5-334B-A912-79F06209807A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66408958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DA4D9E-0922-AC4D-BC5F-1A0CF8564F72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A0670E-F199-8E49-9C4F-A590AF77252D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2" name="Picture 31" descr="A close-up of a stethoscope&#10;&#10;Description automatically generated">
            <a:extLst>
              <a:ext uri="{FF2B5EF4-FFF2-40B4-BE49-F238E27FC236}">
                <a16:creationId xmlns:a16="http://schemas.microsoft.com/office/drawing/2014/main" id="{CB46B183-D5B5-C84B-BC97-1A25EF8BF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33" name="Picture 32" descr="A picture containing text&#10;&#10;Description automatically generated">
            <a:extLst>
              <a:ext uri="{FF2B5EF4-FFF2-40B4-BE49-F238E27FC236}">
                <a16:creationId xmlns:a16="http://schemas.microsoft.com/office/drawing/2014/main" id="{6EF6953F-3948-5F40-84CC-8377C21C1F6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86F4175-624B-2246-9A3B-B95562FE49B3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39271914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485847C-90F6-8D4D-832C-172C750FC057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74212B-21E7-304B-B96A-FB5C23C45A23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pic>
        <p:nvPicPr>
          <p:cNvPr id="39" name="Picture 38" descr="A close-up of a stethoscope&#10;&#10;Description automatically generated">
            <a:extLst>
              <a:ext uri="{FF2B5EF4-FFF2-40B4-BE49-F238E27FC236}">
                <a16:creationId xmlns:a16="http://schemas.microsoft.com/office/drawing/2014/main" id="{076CE983-F77C-894C-92EC-7B6F9C3A76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40" name="Picture 39" descr="A picture containing text&#10;&#10;Description automatically generated">
            <a:extLst>
              <a:ext uri="{FF2B5EF4-FFF2-40B4-BE49-F238E27FC236}">
                <a16:creationId xmlns:a16="http://schemas.microsoft.com/office/drawing/2014/main" id="{784D5AEC-43FE-0945-9659-C582FFD2FD0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72E2F06-9406-8048-B1D1-687A0F960FF2}"/>
              </a:ext>
            </a:extLst>
          </p:cNvPr>
          <p:cNvSpPr/>
          <p:nvPr/>
        </p:nvSpPr>
        <p:spPr>
          <a:xfrm>
            <a:off x="0" y="4660232"/>
            <a:ext cx="582783" cy="1998184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12012572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6253F93-F9BE-FE4D-A3CD-FFC3A1174471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95287E-92C8-EB45-AFF4-024D8A736524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1" name="Picture 50" descr="A close-up of a stethoscope&#10;&#10;Description automatically generated">
            <a:extLst>
              <a:ext uri="{FF2B5EF4-FFF2-40B4-BE49-F238E27FC236}">
                <a16:creationId xmlns:a16="http://schemas.microsoft.com/office/drawing/2014/main" id="{86521A1A-C67E-934B-BE6A-0478CBE56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4A18B51B-88A4-A64B-8D4D-00208D4CB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66A74E9-A8E2-9442-BBC6-2B25FFA60D7A}"/>
              </a:ext>
            </a:extLst>
          </p:cNvPr>
          <p:cNvSpPr/>
          <p:nvPr/>
        </p:nvSpPr>
        <p:spPr>
          <a:xfrm>
            <a:off x="0" y="1722080"/>
            <a:ext cx="10123713" cy="29301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56460B-A92F-7848-8CD3-9111EB38E2C3}"/>
              </a:ext>
            </a:extLst>
          </p:cNvPr>
          <p:cNvSpPr/>
          <p:nvPr/>
        </p:nvSpPr>
        <p:spPr>
          <a:xfrm>
            <a:off x="694481" y="4736157"/>
            <a:ext cx="8218025" cy="8780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0C343-78AD-CD46-A86B-33A53925E390}"/>
              </a:ext>
            </a:extLst>
          </p:cNvPr>
          <p:cNvSpPr txBox="1"/>
          <p:nvPr/>
        </p:nvSpPr>
        <p:spPr>
          <a:xfrm>
            <a:off x="694480" y="4741063"/>
            <a:ext cx="250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100" b="1" dirty="0">
                <a:latin typeface="Avenir Next LT Pro" panose="020B0504020202020204" pitchFamily="34" charset="77"/>
              </a:rPr>
              <a:t>Derandomization: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2CFD2-0D66-D749-9EF5-CCBD01A433FF}"/>
              </a:ext>
            </a:extLst>
          </p:cNvPr>
          <p:cNvSpPr txBox="1"/>
          <p:nvPr/>
        </p:nvSpPr>
        <p:spPr>
          <a:xfrm>
            <a:off x="992560" y="512316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ROLE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225EB6-E23E-D647-9B4E-E43F159C55A0}"/>
              </a:ext>
            </a:extLst>
          </p:cNvPr>
          <p:cNvCxnSpPr>
            <a:cxnSpLocks/>
          </p:cNvCxnSpPr>
          <p:nvPr/>
        </p:nvCxnSpPr>
        <p:spPr>
          <a:xfrm flipV="1">
            <a:off x="2333664" y="5307830"/>
            <a:ext cx="1580147" cy="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7CCD08-D40B-8B41-B5F0-00378F18C1DF}"/>
              </a:ext>
            </a:extLst>
          </p:cNvPr>
          <p:cNvSpPr txBox="1"/>
          <p:nvPr/>
        </p:nvSpPr>
        <p:spPr>
          <a:xfrm>
            <a:off x="4250229" y="512436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147115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AB58-1DC5-AB44-8CC9-9791D339E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PT" dirty="0">
                <a:latin typeface="Avenir Next LT Pro" panose="020B0504020202020204" pitchFamily="34" charset="77"/>
              </a:rPr>
              <a:t>Quantum OLE </a:t>
            </a:r>
            <a:r>
              <a:rPr lang="en-PT" dirty="0">
                <a:solidFill>
                  <a:schemeClr val="bg1">
                    <a:lumMod val="85000"/>
                  </a:schemeClr>
                </a:solidFill>
                <a:latin typeface="Avenir Next LT Pro" panose="020B0504020202020204" pitchFamily="34" charset="77"/>
              </a:rPr>
              <a:t>|</a:t>
            </a:r>
            <a:r>
              <a:rPr lang="en-PT" dirty="0">
                <a:latin typeface="Avenir Next LT Pro" panose="020B0504020202020204" pitchFamily="34" charset="77"/>
              </a:rPr>
              <a:t> Protocol</a:t>
            </a:r>
          </a:p>
        </p:txBody>
      </p:sp>
      <p:pic>
        <p:nvPicPr>
          <p:cNvPr id="79" name="Content Placeholder 5" descr="A blue sign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F1873EB7-1A38-B347-BDCD-7145AEA1E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99" y="5946696"/>
            <a:ext cx="582782" cy="707260"/>
          </a:xfrm>
          <a:prstGeom prst="rect">
            <a:avLst/>
          </a:prstGeom>
        </p:spPr>
      </p:pic>
      <p:pic>
        <p:nvPicPr>
          <p:cNvPr id="4" name="Picture 3" descr="A picture containing timeline&#10;&#10;Description automatically generated">
            <a:extLst>
              <a:ext uri="{FF2B5EF4-FFF2-40B4-BE49-F238E27FC236}">
                <a16:creationId xmlns:a16="http://schemas.microsoft.com/office/drawing/2014/main" id="{ABCDAC2C-C9DB-4740-AEF8-B322E6628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9674" y="447284"/>
            <a:ext cx="2529484" cy="115509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66253F93-F9BE-FE4D-A3CD-FFC3A1174471}"/>
              </a:ext>
            </a:extLst>
          </p:cNvPr>
          <p:cNvSpPr txBox="1"/>
          <p:nvPr/>
        </p:nvSpPr>
        <p:spPr>
          <a:xfrm>
            <a:off x="838200" y="1664650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Alice,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E95287E-92C8-EB45-AFF4-024D8A736524}"/>
              </a:ext>
            </a:extLst>
          </p:cNvPr>
          <p:cNvSpPr txBox="1"/>
          <p:nvPr/>
        </p:nvSpPr>
        <p:spPr>
          <a:xfrm>
            <a:off x="7831007" y="1664650"/>
            <a:ext cx="67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dirty="0">
                <a:latin typeface="Avenir Next LT Pro" panose="020B0504020202020204" pitchFamily="34" charset="77"/>
              </a:rPr>
              <a:t>Bob,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2DA2EAD-5382-4646-89D1-6A1259CB4B01}"/>
              </a:ext>
            </a:extLst>
          </p:cNvPr>
          <p:cNvSpPr/>
          <p:nvPr/>
        </p:nvSpPr>
        <p:spPr>
          <a:xfrm>
            <a:off x="694481" y="2106212"/>
            <a:ext cx="8218025" cy="108840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51" name="Picture 50" descr="A close-up of a stethoscope&#10;&#10;Description automatically generated">
            <a:extLst>
              <a:ext uri="{FF2B5EF4-FFF2-40B4-BE49-F238E27FC236}">
                <a16:creationId xmlns:a16="http://schemas.microsoft.com/office/drawing/2014/main" id="{86521A1A-C67E-934B-BE6A-0478CBE56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948" y="1770788"/>
            <a:ext cx="177909" cy="155061"/>
          </a:xfrm>
          <a:prstGeom prst="rect">
            <a:avLst/>
          </a:prstGeom>
        </p:spPr>
      </p:pic>
      <p:pic>
        <p:nvPicPr>
          <p:cNvPr id="52" name="Picture 51" descr="A picture containing text&#10;&#10;Description automatically generated">
            <a:extLst>
              <a:ext uri="{FF2B5EF4-FFF2-40B4-BE49-F238E27FC236}">
                <a16:creationId xmlns:a16="http://schemas.microsoft.com/office/drawing/2014/main" id="{4A18B51B-88A4-A64B-8D4D-00208D4CB6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3040" y="1722079"/>
            <a:ext cx="465317" cy="246933"/>
          </a:xfrm>
          <a:prstGeom prst="rect">
            <a:avLst/>
          </a:prstGeom>
        </p:spPr>
      </p:pic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65CA79B-6D2D-764F-B99C-E7415C18C6A9}"/>
              </a:ext>
            </a:extLst>
          </p:cNvPr>
          <p:cNvCxnSpPr>
            <a:cxnSpLocks/>
          </p:cNvCxnSpPr>
          <p:nvPr/>
        </p:nvCxnSpPr>
        <p:spPr>
          <a:xfrm flipH="1">
            <a:off x="2905243" y="239377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A718003B-5330-EF4C-ADF7-14D72C7A1646}"/>
              </a:ext>
            </a:extLst>
          </p:cNvPr>
          <p:cNvCxnSpPr>
            <a:cxnSpLocks/>
          </p:cNvCxnSpPr>
          <p:nvPr/>
        </p:nvCxnSpPr>
        <p:spPr>
          <a:xfrm flipV="1">
            <a:off x="2869475" y="4344273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1" name="Picture 110">
            <a:extLst>
              <a:ext uri="{FF2B5EF4-FFF2-40B4-BE49-F238E27FC236}">
                <a16:creationId xmlns:a16="http://schemas.microsoft.com/office/drawing/2014/main" id="{CDB21C9B-6D65-B640-8D91-766FE8C4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78236" y="2214345"/>
            <a:ext cx="382714" cy="358852"/>
          </a:xfrm>
          <a:prstGeom prst="rect">
            <a:avLst/>
          </a:prstGeom>
        </p:spPr>
      </p:pic>
      <p:pic>
        <p:nvPicPr>
          <p:cNvPr id="113" name="Picture 112" descr="Icon&#10;&#10;Description automatically generated">
            <a:extLst>
              <a:ext uri="{FF2B5EF4-FFF2-40B4-BE49-F238E27FC236}">
                <a16:creationId xmlns:a16="http://schemas.microsoft.com/office/drawing/2014/main" id="{29C69A29-7508-3449-8D0C-9BC6BBCC64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8009" y="1921887"/>
            <a:ext cx="780539" cy="358852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82D5E3EF-5971-1A40-9194-80C6A609AD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83" y="2222766"/>
            <a:ext cx="382714" cy="358852"/>
          </a:xfrm>
          <a:prstGeom prst="rect">
            <a:avLst/>
          </a:prstGeom>
        </p:spPr>
      </p:pic>
      <p:pic>
        <p:nvPicPr>
          <p:cNvPr id="118" name="Picture 117" descr="A picture containing logo&#10;&#10;Description automatically generated">
            <a:extLst>
              <a:ext uri="{FF2B5EF4-FFF2-40B4-BE49-F238E27FC236}">
                <a16:creationId xmlns:a16="http://schemas.microsoft.com/office/drawing/2014/main" id="{8E197A01-3AD4-DA44-9568-AC75B7E6674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045" y="2690046"/>
            <a:ext cx="1056653" cy="396138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8842B7F-F027-EE4F-B1CE-2E4FC738E657}"/>
              </a:ext>
            </a:extLst>
          </p:cNvPr>
          <p:cNvSpPr/>
          <p:nvPr/>
        </p:nvSpPr>
        <p:spPr>
          <a:xfrm>
            <a:off x="694481" y="3274492"/>
            <a:ext cx="8218025" cy="73035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390C61-2440-9141-9F3F-68E61B5A3F4E}"/>
              </a:ext>
            </a:extLst>
          </p:cNvPr>
          <p:cNvSpPr/>
          <p:nvPr/>
        </p:nvSpPr>
        <p:spPr>
          <a:xfrm>
            <a:off x="694481" y="4084721"/>
            <a:ext cx="8218025" cy="5104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pic>
        <p:nvPicPr>
          <p:cNvPr id="24" name="Picture 23" descr="A picture containing logo&#10;&#10;Description automatically generated">
            <a:extLst>
              <a:ext uri="{FF2B5EF4-FFF2-40B4-BE49-F238E27FC236}">
                <a16:creationId xmlns:a16="http://schemas.microsoft.com/office/drawing/2014/main" id="{7A40E959-D405-884F-9715-BFB43E704F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46" y="4152995"/>
            <a:ext cx="1056653" cy="396138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7408E8-F78E-0D45-8BF4-25E4679629F2}"/>
              </a:ext>
            </a:extLst>
          </p:cNvPr>
          <p:cNvCxnSpPr>
            <a:cxnSpLocks/>
          </p:cNvCxnSpPr>
          <p:nvPr/>
        </p:nvCxnSpPr>
        <p:spPr>
          <a:xfrm flipH="1">
            <a:off x="2905242" y="3487381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025876-5B48-5A45-BBA0-2948D94D9541}"/>
              </a:ext>
            </a:extLst>
          </p:cNvPr>
          <p:cNvCxnSpPr>
            <a:cxnSpLocks/>
          </p:cNvCxnSpPr>
          <p:nvPr/>
        </p:nvCxnSpPr>
        <p:spPr>
          <a:xfrm flipV="1">
            <a:off x="2905243" y="3647692"/>
            <a:ext cx="3697605" cy="1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C927B57-5766-3841-B338-4C0B70F2541C}"/>
              </a:ext>
            </a:extLst>
          </p:cNvPr>
          <p:cNvCxnSpPr>
            <a:cxnSpLocks/>
          </p:cNvCxnSpPr>
          <p:nvPr/>
        </p:nvCxnSpPr>
        <p:spPr>
          <a:xfrm flipH="1">
            <a:off x="2905242" y="3818692"/>
            <a:ext cx="36976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15ACA2-0A55-5741-8A31-C29870866AB4}"/>
              </a:ext>
            </a:extLst>
          </p:cNvPr>
          <p:cNvSpPr txBox="1"/>
          <p:nvPr/>
        </p:nvSpPr>
        <p:spPr>
          <a:xfrm>
            <a:off x="3241558" y="3469817"/>
            <a:ext cx="2953437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C</a:t>
            </a:r>
            <a:r>
              <a:rPr lang="en-PT" b="1" dirty="0">
                <a:solidFill>
                  <a:srgbClr val="5E7E47"/>
                </a:solidFill>
                <a:latin typeface="Avenir Next LT Pro" panose="020B0504020202020204" pitchFamily="34" charset="77"/>
              </a:rPr>
              <a:t>ommit-and-open phase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7656904-F060-1745-920B-38A0366DE27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75275" y="3350680"/>
            <a:ext cx="1690838" cy="265289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CB3FAB8E-6BCC-4F43-B1CD-E78D22B9B21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2560" y="3515047"/>
            <a:ext cx="807302" cy="265289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9099D7-EF49-234E-A2E4-7EB91109E62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72762" y="3656228"/>
            <a:ext cx="1535418" cy="25903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DFF76E2E-FD1D-CF40-B3E4-A5188330D03C}"/>
              </a:ext>
            </a:extLst>
          </p:cNvPr>
          <p:cNvSpPr/>
          <p:nvPr/>
        </p:nvSpPr>
        <p:spPr>
          <a:xfrm>
            <a:off x="130268" y="4736158"/>
            <a:ext cx="338555" cy="1851332"/>
          </a:xfrm>
          <a:prstGeom prst="rect">
            <a:avLst/>
          </a:prstGeom>
          <a:solidFill>
            <a:srgbClr val="5EA5C7"/>
          </a:solidFill>
          <a:ln>
            <a:solidFill>
              <a:srgbClr val="5EA5C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688A7-6A1A-5646-AD51-78C1A33841F2}"/>
              </a:ext>
            </a:extLst>
          </p:cNvPr>
          <p:cNvSpPr/>
          <p:nvPr/>
        </p:nvSpPr>
        <p:spPr>
          <a:xfrm>
            <a:off x="130268" y="2106212"/>
            <a:ext cx="338555" cy="2488937"/>
          </a:xfrm>
          <a:prstGeom prst="rect">
            <a:avLst/>
          </a:prstGeom>
          <a:solidFill>
            <a:srgbClr val="E97E47"/>
          </a:solidFill>
          <a:ln>
            <a:solidFill>
              <a:srgbClr val="E97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8EECC4-9D47-D542-8F4C-340D4AB9B1A0}"/>
              </a:ext>
            </a:extLst>
          </p:cNvPr>
          <p:cNvSpPr txBox="1"/>
          <p:nvPr/>
        </p:nvSpPr>
        <p:spPr>
          <a:xfrm rot="16200000">
            <a:off x="-626121" y="3181403"/>
            <a:ext cx="1851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Quantum phase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5A09D8-B980-DE41-8D2E-A02B4F7FE35A}"/>
              </a:ext>
            </a:extLst>
          </p:cNvPr>
          <p:cNvSpPr txBox="1"/>
          <p:nvPr/>
        </p:nvSpPr>
        <p:spPr>
          <a:xfrm rot="16200000">
            <a:off x="-524224" y="5492547"/>
            <a:ext cx="16475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1600" dirty="0">
                <a:solidFill>
                  <a:schemeClr val="bg1">
                    <a:lumMod val="95000"/>
                  </a:schemeClr>
                </a:solidFill>
                <a:latin typeface="Avenir Next LT Pro" panose="020B0504020202020204" pitchFamily="34" charset="77"/>
              </a:rPr>
              <a:t>Classical phase</a:t>
            </a:r>
          </a:p>
        </p:txBody>
      </p:sp>
      <p:pic>
        <p:nvPicPr>
          <p:cNvPr id="30" name="Picture 29" descr="A picture containing logo&#10;&#10;Description automatically generated">
            <a:extLst>
              <a:ext uri="{FF2B5EF4-FFF2-40B4-BE49-F238E27FC236}">
                <a16:creationId xmlns:a16="http://schemas.microsoft.com/office/drawing/2014/main" id="{9B86F382-6943-D145-AC46-0D9619C5490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08044" y="4152995"/>
            <a:ext cx="1056653" cy="396138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66A74E9-A8E2-9442-BBC6-2B25FFA60D7A}"/>
              </a:ext>
            </a:extLst>
          </p:cNvPr>
          <p:cNvSpPr/>
          <p:nvPr/>
        </p:nvSpPr>
        <p:spPr>
          <a:xfrm>
            <a:off x="0" y="1722080"/>
            <a:ext cx="9322525" cy="2930132"/>
          </a:xfrm>
          <a:prstGeom prst="rect">
            <a:avLst/>
          </a:prstGeom>
          <a:solidFill>
            <a:srgbClr val="FFFFFF">
              <a:alpha val="8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56460B-A92F-7848-8CD3-9111EB38E2C3}"/>
              </a:ext>
            </a:extLst>
          </p:cNvPr>
          <p:cNvSpPr/>
          <p:nvPr/>
        </p:nvSpPr>
        <p:spPr>
          <a:xfrm>
            <a:off x="694481" y="4736157"/>
            <a:ext cx="8218025" cy="8780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126EA1-E259-6D48-A98B-5BF350CBC9A8}"/>
              </a:ext>
            </a:extLst>
          </p:cNvPr>
          <p:cNvSpPr/>
          <p:nvPr/>
        </p:nvSpPr>
        <p:spPr>
          <a:xfrm>
            <a:off x="694481" y="5708777"/>
            <a:ext cx="8218025" cy="87802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970C343-78AD-CD46-A86B-33A53925E390}"/>
              </a:ext>
            </a:extLst>
          </p:cNvPr>
          <p:cNvSpPr txBox="1"/>
          <p:nvPr/>
        </p:nvSpPr>
        <p:spPr>
          <a:xfrm>
            <a:off x="694480" y="4741063"/>
            <a:ext cx="250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100" b="1" dirty="0">
                <a:latin typeface="Avenir Next LT Pro" panose="020B0504020202020204" pitchFamily="34" charset="77"/>
              </a:rPr>
              <a:t>Derandomization: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BDA487-1F95-0442-88CF-AE94DC7CAA0D}"/>
              </a:ext>
            </a:extLst>
          </p:cNvPr>
          <p:cNvSpPr txBox="1"/>
          <p:nvPr/>
        </p:nvSpPr>
        <p:spPr>
          <a:xfrm>
            <a:off x="696628" y="5708777"/>
            <a:ext cx="35889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T" sz="1100" b="1" dirty="0">
                <a:latin typeface="Avenir Next LT Pro" panose="020B0504020202020204" pitchFamily="34" charset="77"/>
              </a:rPr>
              <a:t>Extraction: </a:t>
            </a:r>
            <a:r>
              <a:rPr lang="en-PT" sz="1100" dirty="0">
                <a:latin typeface="Avenir Next LT Pro" panose="020B0504020202020204" pitchFamily="34" charset="77"/>
              </a:rPr>
              <a:t>Privacy amplification + Combiner</a:t>
            </a:r>
          </a:p>
          <a:p>
            <a:endParaRPr lang="en-PT" sz="1100" b="1" dirty="0">
              <a:latin typeface="Avenir Next LT Pro" panose="020B0504020202020204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2CFD2-0D66-D749-9EF5-CCBD01A433FF}"/>
              </a:ext>
            </a:extLst>
          </p:cNvPr>
          <p:cNvSpPr txBox="1"/>
          <p:nvPr/>
        </p:nvSpPr>
        <p:spPr>
          <a:xfrm>
            <a:off x="992560" y="5123164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ROLE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A225EB6-E23E-D647-9B4E-E43F159C55A0}"/>
              </a:ext>
            </a:extLst>
          </p:cNvPr>
          <p:cNvCxnSpPr>
            <a:cxnSpLocks/>
          </p:cNvCxnSpPr>
          <p:nvPr/>
        </p:nvCxnSpPr>
        <p:spPr>
          <a:xfrm flipV="1">
            <a:off x="2333664" y="5307830"/>
            <a:ext cx="1580147" cy="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47CCD08-D40B-8B41-B5F0-00378F18C1DF}"/>
              </a:ext>
            </a:extLst>
          </p:cNvPr>
          <p:cNvSpPr txBox="1"/>
          <p:nvPr/>
        </p:nvSpPr>
        <p:spPr>
          <a:xfrm>
            <a:off x="4250229" y="512436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8B49C6-9D69-4942-90D6-0BCE32B1480F}"/>
              </a:ext>
            </a:extLst>
          </p:cNvPr>
          <p:cNvSpPr txBox="1"/>
          <p:nvPr/>
        </p:nvSpPr>
        <p:spPr>
          <a:xfrm>
            <a:off x="4250229" y="6092902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n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705877B-605E-3141-897F-C5CAB53B40BF}"/>
              </a:ext>
            </a:extLst>
          </p:cNvPr>
          <p:cNvCxnSpPr>
            <a:cxnSpLocks/>
          </p:cNvCxnSpPr>
          <p:nvPr/>
        </p:nvCxnSpPr>
        <p:spPr>
          <a:xfrm flipV="1">
            <a:off x="5591333" y="6277568"/>
            <a:ext cx="1580147" cy="11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772E609-6604-014F-B644-5244073CDE35}"/>
              </a:ext>
            </a:extLst>
          </p:cNvPr>
          <p:cNvSpPr txBox="1"/>
          <p:nvPr/>
        </p:nvSpPr>
        <p:spPr>
          <a:xfrm>
            <a:off x="7507898" y="609409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>
                <a:latin typeface="Avenir Next LT Pro" panose="020B0504020202020204" pitchFamily="34" charset="77"/>
              </a:rPr>
              <a:t>1</a:t>
            </a:r>
            <a:r>
              <a:rPr lang="en-GB" dirty="0">
                <a:latin typeface="Avenir Next LT Pro" panose="020B0504020202020204" pitchFamily="34" charset="77"/>
              </a:rPr>
              <a:t> OLE</a:t>
            </a:r>
            <a:endParaRPr lang="en-PT" dirty="0">
              <a:latin typeface="Avenir Next LT Pro" panose="020B0504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4804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25927</TotalTime>
  <Words>7511</Words>
  <Application>Microsoft Macintosh PowerPoint</Application>
  <PresentationFormat>Widescreen</PresentationFormat>
  <Paragraphs>2166</Paragraphs>
  <Slides>104</Slides>
  <Notes>102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1" baseType="lpstr">
      <vt:lpstr>Arial Unicode MS</vt:lpstr>
      <vt:lpstr>Arial</vt:lpstr>
      <vt:lpstr>Avenir Next LT Pro</vt:lpstr>
      <vt:lpstr>Calibri</vt:lpstr>
      <vt:lpstr>Calibri Light</vt:lpstr>
      <vt:lpstr>Cambria Math</vt:lpstr>
      <vt:lpstr>Office Theme</vt:lpstr>
      <vt:lpstr>Quantum Assisted  Secure Multiparty Computation</vt:lpstr>
      <vt:lpstr>Outline</vt:lpstr>
      <vt:lpstr>Outline</vt:lpstr>
      <vt:lpstr>Outline</vt:lpstr>
      <vt:lpstr>Outline</vt:lpstr>
      <vt:lpstr>Outline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Outcomes</vt:lpstr>
      <vt:lpstr>Quantum and classical OT</vt:lpstr>
      <vt:lpstr>Oblivious Transfer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Quantum and classical OT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Private phylogenetic trees</vt:lpstr>
      <vt:lpstr>Performance evaluation</vt:lpstr>
      <vt:lpstr>Performance evaluation</vt:lpstr>
      <vt:lpstr>Performance evaluation</vt:lpstr>
      <vt:lpstr>Private phylogenetic trees</vt:lpstr>
      <vt:lpstr>Quantum OLE</vt:lpstr>
      <vt:lpstr>Quantum OLE</vt:lpstr>
      <vt:lpstr>Quantum OLE</vt:lpstr>
      <vt:lpstr>Quantum OLE</vt:lpstr>
      <vt:lpstr>Quantum OLE</vt:lpstr>
      <vt:lpstr>Quantum OLE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Main tool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Quantum OLE | Protocol</vt:lpstr>
      <vt:lpstr>Future work</vt:lpstr>
      <vt:lpstr>Future work</vt:lpstr>
      <vt:lpstr>Future work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assisted  Secure Multiparty Computation</dc:title>
  <dc:creator>Manuel Maria Trigueiros Sampaio Batalha dos Santos</dc:creator>
  <cp:lastModifiedBy>Manuel Maria Trigueiros Sampaio Batalha dos Santos</cp:lastModifiedBy>
  <cp:revision>247</cp:revision>
  <dcterms:created xsi:type="dcterms:W3CDTF">2023-04-06T12:48:13Z</dcterms:created>
  <dcterms:modified xsi:type="dcterms:W3CDTF">2025-01-08T01:02:17Z</dcterms:modified>
</cp:coreProperties>
</file>