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9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5" r:id="rId45"/>
    <p:sldId id="304" r:id="rId46"/>
    <p:sldId id="302" r:id="rId47"/>
    <p:sldId id="303" r:id="rId48"/>
    <p:sldId id="306" r:id="rId49"/>
    <p:sldId id="307" r:id="rId50"/>
    <p:sldId id="308" r:id="rId51"/>
    <p:sldId id="309" r:id="rId52"/>
    <p:sldId id="310" r:id="rId53"/>
    <p:sldId id="311" r:id="rId54"/>
    <p:sldId id="312" r:id="rId55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EA5C7"/>
    <a:srgbClr val="AECAAC"/>
    <a:srgbClr val="5E7E47"/>
    <a:srgbClr val="E97E4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5"/>
    <p:restoredTop sz="83720"/>
  </p:normalViewPr>
  <p:slideViewPr>
    <p:cSldViewPr snapToGrid="0" snapToObjects="1">
      <p:cViewPr>
        <p:scale>
          <a:sx n="150" d="100"/>
          <a:sy n="150" d="100"/>
        </p:scale>
        <p:origin x="1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0B4D0-AC14-8D41-B42F-CDF13317A85E}" type="datetimeFigureOut">
              <a:rPr lang="en-PT" smtClean="0"/>
              <a:t>13/04/2023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4931C-52E6-4C44-B1F4-F33C2160C3B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846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4361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05727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430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7911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849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24460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8259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From a security perspective it is easier to compare both approaches. And this is the main motivation to perform QOT. [Todo: Desenrolar esta ideia um pouco só por paralavras] intercept now decipher later attack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27112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16720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89979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810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50890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3795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74360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64414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Based on this comparison, let us see what are the consequences of using BBCS based protocol into an MPC system</a:t>
            </a:r>
            <a:r>
              <a:rPr lang="en-PT"/>
              <a:t>. 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8004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19944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69148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8900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07258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97919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532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22160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80732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7481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68719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5470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27584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OK é diferente de ROT porque Alice não tem a mesagem definida. De qualquer forma redução de OT a OK e a bit-ROT tem os mesmos passos (é igual em tudo).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57230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8230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72628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814201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0108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92995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23373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312033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Examples taken from compressing Vector 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20944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Examples taken from compressing Vector 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26222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Examples taken from compressing Vector OLE</a:t>
            </a:r>
          </a:p>
          <a:p>
            <a:endParaRPr lang="en-PT" dirty="0"/>
          </a:p>
          <a:p>
            <a:r>
              <a:rPr lang="en-PT" dirty="0"/>
              <a:t>VOLE -&gt; OT Ext from here </a:t>
            </a:r>
            <a:r>
              <a:rPr lang="en-GB" dirty="0"/>
              <a:t>https://</a:t>
            </a:r>
            <a:r>
              <a:rPr lang="en-GB" dirty="0" err="1"/>
              <a:t>eprint.iacr.org</a:t>
            </a:r>
            <a:r>
              <a:rPr lang="en-GB" dirty="0"/>
              <a:t>/2022/192.pdf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64740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74184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753719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841307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436322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3088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939450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847974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80494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888764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53229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0413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41020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8721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721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925-82A9-7644-A905-47A4069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896B1-143A-FD43-88E2-F6C5B3153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B1CE-7EA9-A24C-A08D-16500708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1BBA-0793-3145-BADC-A662D3CD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13A5-0574-6946-8E35-24A07D4F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DBE3-4931-594C-90D6-EB52D227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46BCB-7A85-6F4C-B54C-CF1C89E00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8C39-4A84-AB40-9E23-30918E4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61D6-D468-D14F-AB44-6CDE7A89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F35-C0CA-E842-915E-12851102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042DB-24CC-9E4F-856A-A164C098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88603-E688-2C48-800B-62727FB7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232A-9AB1-D843-8F0D-A596BE83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4D2A-EAF9-3144-94D6-93161DB7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11E0-B888-DA45-9168-0F33970C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4B86-CFDF-2746-A483-49C05B8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8733-1509-654D-9317-11838331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97FD-762C-7D45-A503-71FC0E4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58F6-FC98-0147-8B88-184172B9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1129-4736-4146-A6FC-8F9E5EF4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DAA3-B115-8B42-BCF3-C2C31797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37A60-73AE-8D4F-BFBB-5DA21712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88EB-98A4-2746-9D12-B415ED75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CFC2-0AF7-3D40-B761-541B7E88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B84A-3E3B-D540-A344-5937C981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DD76-DBF1-8849-B487-2186F2DD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EB5E-046D-1C4B-A916-4E6EA8E92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CCC8-56C4-1741-BAD2-64122EAF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1BAD-D24D-E94A-A940-6F030E55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6B42-DE37-BA4B-BB3F-4898A8D4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A4D3-E5D2-304C-8A8B-D6158A82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8F3A-21B8-2449-9E6F-9CD60749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F821-924B-434F-BA84-18727D4D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AE65-7911-694B-8026-ED2D7B02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AB60-4EAE-FE4C-AC66-3E6974CEF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3E3D-682A-674E-A973-CF409EBA8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7A0B3-D886-514F-A7F4-C321CB9A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D4BDF-A248-1E44-B15D-61BDE39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057BD-A2D4-FF40-92E7-DDE5BFE7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B54-6721-C244-A224-579BDA1F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D9FB0-FD60-EF4A-AF93-89B65875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4FB6C-EE96-6C4F-BEBB-63460BE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16001-9DF8-4A48-9303-03122398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8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38F20-F89F-CD4C-9366-F8F5BD4E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78229-CB17-264F-9CCC-29AAF037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CDAA-A9A6-2A48-B0BB-60010DCF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4D8D-4D09-6C49-B036-7285EAC4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D5F0-0F1C-1547-BAD3-F4957D9B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EFADD-2602-464A-A907-24BC304C8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8E259-0A89-8643-9BD8-D7B37B93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250D0-C390-AD4B-94D3-AB41802D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C895-159B-8E42-9C55-B49AF76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6481-39F1-C046-A1CE-898E711E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E7AAF-8B61-6F44-A457-67FDCC5D3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ACEB-F121-A645-931E-DBF0B3EC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8D72-8E9C-7D44-B0F8-4FE57944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FE20-1B3E-1041-B5FB-231313C7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698E4-0A6A-6C44-A6E4-7769DF5E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1DC72-2D28-2641-85E0-E7804723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88DC-5791-594E-A478-727CD0A1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F140-0BBB-824A-8A3D-4776C5623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D9F4-1539-CD4E-B776-9D1B61E7B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DFBF-4629-FB43-91A9-493A1615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2.jpg"/><Relationship Id="rId9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3.svg"/><Relationship Id="rId4" Type="http://schemas.openxmlformats.org/officeDocument/2006/relationships/image" Target="../media/image12.jpg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21.jpg"/><Relationship Id="rId5" Type="http://schemas.openxmlformats.org/officeDocument/2006/relationships/image" Target="../media/image24.png"/><Relationship Id="rId10" Type="http://schemas.openxmlformats.org/officeDocument/2006/relationships/image" Target="../media/image23.svg"/><Relationship Id="rId4" Type="http://schemas.openxmlformats.org/officeDocument/2006/relationships/image" Target="../media/image12.jpg"/><Relationship Id="rId9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12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1.jp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Relationship Id="rId9" Type="http://schemas.openxmlformats.org/officeDocument/2006/relationships/image" Target="../media/image35.jp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.pn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2.jpg"/><Relationship Id="rId10" Type="http://schemas.openxmlformats.org/officeDocument/2006/relationships/image" Target="../media/image35.jpg"/><Relationship Id="rId4" Type="http://schemas.openxmlformats.org/officeDocument/2006/relationships/image" Target="../media/image31.jpg"/><Relationship Id="rId9" Type="http://schemas.openxmlformats.org/officeDocument/2006/relationships/image" Target="../media/image34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.pn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2.jpg"/><Relationship Id="rId10" Type="http://schemas.openxmlformats.org/officeDocument/2006/relationships/image" Target="../media/image35.jpg"/><Relationship Id="rId4" Type="http://schemas.openxmlformats.org/officeDocument/2006/relationships/image" Target="../media/image31.jpg"/><Relationship Id="rId9" Type="http://schemas.openxmlformats.org/officeDocument/2006/relationships/image" Target="../media/image3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910F-AA63-024C-B558-8BB37103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159" y="414682"/>
            <a:ext cx="8777678" cy="2212848"/>
          </a:xfrm>
        </p:spPr>
        <p:txBody>
          <a:bodyPr>
            <a:normAutofit/>
          </a:bodyPr>
          <a:lstStyle/>
          <a:p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Quantum assisted </a:t>
            </a:r>
            <a:b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</a:br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Secure Multiparty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05CF3-9D1D-C849-96B9-21CCFA65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18" y="3571631"/>
            <a:ext cx="6409960" cy="1788375"/>
          </a:xfrm>
        </p:spPr>
        <p:txBody>
          <a:bodyPr>
            <a:normAutofit lnSpcReduction="10000"/>
          </a:bodyPr>
          <a:lstStyle/>
          <a:p>
            <a:r>
              <a:rPr lang="en-PT" sz="2800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Manuel Batalha dos Santos</a:t>
            </a:r>
          </a:p>
          <a:p>
            <a:endParaRPr lang="en-PT" dirty="0">
              <a:solidFill>
                <a:schemeClr val="bg1">
                  <a:alpha val="80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Thesis defence</a:t>
            </a: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17 October 2023</a:t>
            </a:r>
          </a:p>
        </p:txBody>
      </p: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F8B48BFA-E1BF-A34B-91D0-A8F5B421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35" y="5827311"/>
            <a:ext cx="2061530" cy="9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B5C21D-8D19-1C4B-AF6B-B1D06CE90CA6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3D6FE6-3D11-224E-8AFA-0FE9197386C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2CA908-21FF-3D42-9C45-F77F53AF841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670B62-6EC0-9149-B5D6-D5D7339D65F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404758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2748A3-8C33-F34C-BF57-BA8B0AC3684A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409AA4-B5F0-BD49-9E8D-D5D8EE20A4AC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7EE060-5E9A-DD42-8C1D-156E47D1D9A4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2346E2-5516-D247-96D1-2EE64109E906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6840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A4698-9C07-F048-A83E-8AEF6B4516B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EF0372-D027-194F-B67C-2B4DFDA30616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94C1C-5A0F-774D-8D55-15DB036A8CD5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1B1D50-F010-3746-A807-64918D6ED81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97890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82495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C3106D-B206-A747-893B-212037211F76}"/>
              </a:ext>
            </a:extLst>
          </p:cNvPr>
          <p:cNvSpPr/>
          <p:nvPr/>
        </p:nvSpPr>
        <p:spPr>
          <a:xfrm>
            <a:off x="346229" y="1380678"/>
            <a:ext cx="11590352" cy="5411777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01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6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360183"/>
            <a:ext cx="12277815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4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Oblivious Transfer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8E9D1F1-A0AA-524D-9E92-7F7F334D3AD3}"/>
              </a:ext>
            </a:extLst>
          </p:cNvPr>
          <p:cNvSpPr/>
          <p:nvPr/>
        </p:nvSpPr>
        <p:spPr>
          <a:xfrm>
            <a:off x="4549739" y="2712378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79BC5C-9B98-6641-9F76-066A0C024D6F}"/>
              </a:ext>
            </a:extLst>
          </p:cNvPr>
          <p:cNvCxnSpPr/>
          <p:nvPr/>
        </p:nvCxnSpPr>
        <p:spPr>
          <a:xfrm>
            <a:off x="2013735" y="300005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7E8A7F-F893-9D4B-9875-A5AEF6BE5B3A}"/>
              </a:ext>
            </a:extLst>
          </p:cNvPr>
          <p:cNvCxnSpPr/>
          <p:nvPr/>
        </p:nvCxnSpPr>
        <p:spPr>
          <a:xfrm>
            <a:off x="2013735" y="359424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C5EF95-D2B5-884D-BE70-90CCD3A4E488}"/>
              </a:ext>
            </a:extLst>
          </p:cNvPr>
          <p:cNvCxnSpPr>
            <a:cxnSpLocks/>
          </p:cNvCxnSpPr>
          <p:nvPr/>
        </p:nvCxnSpPr>
        <p:spPr>
          <a:xfrm flipH="1">
            <a:off x="8022302" y="3000053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7201E0-CC92-2240-8052-6F64881D3BA9}"/>
              </a:ext>
            </a:extLst>
          </p:cNvPr>
          <p:cNvSpPr txBox="1"/>
          <p:nvPr/>
        </p:nvSpPr>
        <p:spPr>
          <a:xfrm>
            <a:off x="5843590" y="3745199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F75FF-8570-0342-B7E3-8C23E11AC8FF}"/>
              </a:ext>
            </a:extLst>
          </p:cNvPr>
          <p:cNvSpPr txBox="1"/>
          <p:nvPr/>
        </p:nvSpPr>
        <p:spPr>
          <a:xfrm>
            <a:off x="483776" y="252771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D02B6-92CD-EB4B-8363-A66BD4714A86}"/>
              </a:ext>
            </a:extLst>
          </p:cNvPr>
          <p:cNvSpPr txBox="1"/>
          <p:nvPr/>
        </p:nvSpPr>
        <p:spPr>
          <a:xfrm>
            <a:off x="10689034" y="2457799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5BD33-F1AC-8B4A-A97E-989492B16BDE}"/>
              </a:ext>
            </a:extLst>
          </p:cNvPr>
          <p:cNvSpPr txBox="1"/>
          <p:nvPr/>
        </p:nvSpPr>
        <p:spPr>
          <a:xfrm>
            <a:off x="1920103" y="257081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0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42D19-FAD9-A542-AFFF-88DAEF85E94F}"/>
              </a:ext>
            </a:extLst>
          </p:cNvPr>
          <p:cNvSpPr txBox="1"/>
          <p:nvPr/>
        </p:nvSpPr>
        <p:spPr>
          <a:xfrm>
            <a:off x="1921641" y="3175560"/>
            <a:ext cx="4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1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97AAD-5BF0-AE48-A745-6A8163F2F97B}"/>
              </a:ext>
            </a:extLst>
          </p:cNvPr>
          <p:cNvSpPr txBox="1"/>
          <p:nvPr/>
        </p:nvSpPr>
        <p:spPr>
          <a:xfrm>
            <a:off x="8018295" y="430984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b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B5B504-25E5-C34F-87B2-8C89A84687A7}"/>
              </a:ext>
            </a:extLst>
          </p:cNvPr>
          <p:cNvCxnSpPr/>
          <p:nvPr/>
        </p:nvCxnSpPr>
        <p:spPr>
          <a:xfrm>
            <a:off x="8041349" y="4778021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6600E1-1660-6947-8E1B-C441EFC59F9D}"/>
              </a:ext>
            </a:extLst>
          </p:cNvPr>
          <p:cNvSpPr txBox="1"/>
          <p:nvPr/>
        </p:nvSpPr>
        <p:spPr>
          <a:xfrm>
            <a:off x="9846123" y="264246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C2435BA-4249-F04E-AF06-57C54417D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8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B391C-5E8E-9549-BC00-BCF1512F1262}"/>
              </a:ext>
            </a:extLst>
          </p:cNvPr>
          <p:cNvSpPr txBox="1"/>
          <p:nvPr/>
        </p:nvSpPr>
        <p:spPr>
          <a:xfrm>
            <a:off x="1299093" y="2686640"/>
            <a:ext cx="178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076D46-7A5D-1B4A-BC4F-7A1E1A358D2F}"/>
              </a:ext>
            </a:extLst>
          </p:cNvPr>
          <p:cNvSpPr txBox="1"/>
          <p:nvPr/>
        </p:nvSpPr>
        <p:spPr>
          <a:xfrm>
            <a:off x="9489867" y="2686640"/>
            <a:ext cx="1403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[BM’89]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BFB72A-8D37-A140-84DB-12B47778D395}"/>
              </a:ext>
            </a:extLst>
          </p:cNvPr>
          <p:cNvSpPr txBox="1"/>
          <p:nvPr/>
        </p:nvSpPr>
        <p:spPr>
          <a:xfrm>
            <a:off x="3571525" y="4669603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3600" dirty="0">
                <a:latin typeface="Avenir Next LT Pro" panose="020B0504020202020204" pitchFamily="34" charset="77"/>
              </a:rPr>
              <a:t>How can we compare?</a:t>
            </a: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729B5C20-B0D1-2E4B-8249-6621398503F7}"/>
              </a:ext>
            </a:extLst>
          </p:cNvPr>
          <p:cNvSpPr/>
          <p:nvPr/>
        </p:nvSpPr>
        <p:spPr>
          <a:xfrm rot="10800000">
            <a:off x="2677912" y="3359168"/>
            <a:ext cx="1787226" cy="1726156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1D8EFA52-F346-2C4B-A81C-21CC0D60E538}"/>
              </a:ext>
            </a:extLst>
          </p:cNvPr>
          <p:cNvSpPr/>
          <p:nvPr/>
        </p:nvSpPr>
        <p:spPr>
          <a:xfrm rot="10800000" flipH="1">
            <a:off x="7726863" y="3359168"/>
            <a:ext cx="1787712" cy="1726625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gain?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7558A-19E0-5749-9F23-4D6A7DA13519}"/>
              </a:ext>
            </a:extLst>
          </p:cNvPr>
          <p:cNvSpPr txBox="1"/>
          <p:nvPr/>
        </p:nvSpPr>
        <p:spPr>
          <a:xfrm>
            <a:off x="5078411" y="4231989"/>
            <a:ext cx="2035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No previous work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2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61C9854-414A-A644-B855-5D45C9FC179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321214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40CFD6-3967-9045-AF81-79C892DC02E6}"/>
              </a:ext>
            </a:extLst>
          </p:cNvPr>
          <p:cNvSpPr/>
          <p:nvPr/>
        </p:nvSpPr>
        <p:spPr>
          <a:xfrm>
            <a:off x="1547446" y="4353951"/>
            <a:ext cx="9094764" cy="4246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44EDF-BC41-B44A-BB5A-645C85F048E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236814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 and outcomes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and classical oblivious transfer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Oblivious Linear Evaluation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cxnSpLocks/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0410" y="4393714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pic>
        <p:nvPicPr>
          <p:cNvPr id="31" name="Graphic 30" descr="Badge Tick1 outline">
            <a:extLst>
              <a:ext uri="{FF2B5EF4-FFF2-40B4-BE49-F238E27FC236}">
                <a16:creationId xmlns:a16="http://schemas.microsoft.com/office/drawing/2014/main" id="{4734E222-3098-B84A-921E-064F39CC82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97563" y="6276038"/>
            <a:ext cx="369333" cy="369333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B7562106-6EF6-D247-A819-C201B83668AA}"/>
              </a:ext>
            </a:extLst>
          </p:cNvPr>
          <p:cNvSpPr/>
          <p:nvPr/>
        </p:nvSpPr>
        <p:spPr>
          <a:xfrm rot="16200000">
            <a:off x="1445526" y="2770949"/>
            <a:ext cx="1514840" cy="1553112"/>
          </a:xfrm>
          <a:prstGeom prst="bentArrow">
            <a:avLst>
              <a:gd name="adj1" fmla="val 1256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5" name="Bent Arrow 44">
            <a:extLst>
              <a:ext uri="{FF2B5EF4-FFF2-40B4-BE49-F238E27FC236}">
                <a16:creationId xmlns:a16="http://schemas.microsoft.com/office/drawing/2014/main" id="{9C434567-521B-7841-BB67-B8F40BC62E83}"/>
              </a:ext>
            </a:extLst>
          </p:cNvPr>
          <p:cNvSpPr/>
          <p:nvPr/>
        </p:nvSpPr>
        <p:spPr>
          <a:xfrm rot="16200000" flipH="1">
            <a:off x="1445523" y="4361134"/>
            <a:ext cx="1514845" cy="1553114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100CD4-144C-8044-8504-FA2A2F7D736E}"/>
              </a:ext>
            </a:extLst>
          </p:cNvPr>
          <p:cNvCxnSpPr>
            <a:stCxn id="7" idx="2"/>
          </p:cNvCxnSpPr>
          <p:nvPr/>
        </p:nvCxnSpPr>
        <p:spPr>
          <a:xfrm>
            <a:off x="2979502" y="4295412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ent Arrow 45">
            <a:extLst>
              <a:ext uri="{FF2B5EF4-FFF2-40B4-BE49-F238E27FC236}">
                <a16:creationId xmlns:a16="http://schemas.microsoft.com/office/drawing/2014/main" id="{277411A2-C0C0-FD47-B5AA-BEFD9CA52EA8}"/>
              </a:ext>
            </a:extLst>
          </p:cNvPr>
          <p:cNvSpPr/>
          <p:nvPr/>
        </p:nvSpPr>
        <p:spPr>
          <a:xfrm rot="16200000" flipV="1">
            <a:off x="9230590" y="2779267"/>
            <a:ext cx="1514840" cy="1555200"/>
          </a:xfrm>
          <a:prstGeom prst="bentArrow">
            <a:avLst>
              <a:gd name="adj1" fmla="val 1560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827B22-1769-7E44-83BA-190BB2A3012D}"/>
              </a:ext>
            </a:extLst>
          </p:cNvPr>
          <p:cNvCxnSpPr/>
          <p:nvPr/>
        </p:nvCxnSpPr>
        <p:spPr>
          <a:xfrm>
            <a:off x="2976109" y="4387104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>
            <a:extLst>
              <a:ext uri="{FF2B5EF4-FFF2-40B4-BE49-F238E27FC236}">
                <a16:creationId xmlns:a16="http://schemas.microsoft.com/office/drawing/2014/main" id="{EAA68377-A327-6A4E-B14B-65B5D93A2397}"/>
              </a:ext>
            </a:extLst>
          </p:cNvPr>
          <p:cNvSpPr/>
          <p:nvPr/>
        </p:nvSpPr>
        <p:spPr>
          <a:xfrm rot="16200000" flipH="1" flipV="1">
            <a:off x="9229283" y="4368702"/>
            <a:ext cx="1514845" cy="1555200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B0D620-5D8E-D742-AC15-F9E60666B3E3}"/>
              </a:ext>
            </a:extLst>
          </p:cNvPr>
          <p:cNvSpPr txBox="1"/>
          <p:nvPr/>
        </p:nvSpPr>
        <p:spPr>
          <a:xfrm>
            <a:off x="139666" y="3414978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</a:t>
            </a:r>
            <a:r>
              <a:rPr lang="en-PT" sz="1400" b="1" dirty="0">
                <a:latin typeface="Avenir Next LT Pro" panose="020B0504020202020204" pitchFamily="34" charset="77"/>
              </a:rPr>
              <a:t>in</a:t>
            </a:r>
            <a:r>
              <a:rPr lang="en-PT" sz="1400" dirty="0">
                <a:latin typeface="Avenir Next LT Pro" panose="020B0504020202020204" pitchFamily="34" charset="77"/>
              </a:rPr>
              <a:t>dependent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DB9C16-6A46-CE4B-80C7-03CBF5BDB05A}"/>
              </a:ext>
            </a:extLst>
          </p:cNvPr>
          <p:cNvSpPr txBox="1"/>
          <p:nvPr/>
        </p:nvSpPr>
        <p:spPr>
          <a:xfrm>
            <a:off x="210783" y="4623082"/>
            <a:ext cx="118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dependent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7B2A56-E297-AC4A-887E-5C1B9B6DE195}"/>
              </a:ext>
            </a:extLst>
          </p:cNvPr>
          <p:cNvSpPr txBox="1"/>
          <p:nvPr/>
        </p:nvSpPr>
        <p:spPr>
          <a:xfrm>
            <a:off x="796954" y="2220975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”No” time constraint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A95EC1-19C1-F146-8F02-E24FF4CE7362}"/>
              </a:ext>
            </a:extLst>
          </p:cNvPr>
          <p:cNvSpPr txBox="1"/>
          <p:nvPr/>
        </p:nvSpPr>
        <p:spPr>
          <a:xfrm>
            <a:off x="593565" y="5935933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Time</a:t>
            </a:r>
          </a:p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108264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6FCCE5-D5A8-CA4C-A644-BAA3ABB65A28}"/>
              </a:ext>
            </a:extLst>
          </p:cNvPr>
          <p:cNvGrpSpPr/>
          <p:nvPr/>
        </p:nvGrpSpPr>
        <p:grpSpPr>
          <a:xfrm>
            <a:off x="4430106" y="3429000"/>
            <a:ext cx="1746406" cy="556404"/>
            <a:chOff x="4438733" y="3429000"/>
            <a:chExt cx="1746406" cy="55640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120415-09A9-5747-94B7-50BA494557F9}"/>
                </a:ext>
              </a:extLst>
            </p:cNvPr>
            <p:cNvSpPr/>
            <p:nvPr/>
          </p:nvSpPr>
          <p:spPr>
            <a:xfrm>
              <a:off x="4438733" y="3429000"/>
              <a:ext cx="253312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C2BB0EB-3B7E-D145-938D-575CD05EF909}"/>
                </a:ext>
              </a:extLst>
            </p:cNvPr>
            <p:cNvSpPr/>
            <p:nvPr/>
          </p:nvSpPr>
          <p:spPr>
            <a:xfrm>
              <a:off x="5151849" y="3429000"/>
              <a:ext cx="1033290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B3D3908D-3BCB-4A41-90B1-FC471742EE39}"/>
                </a:ext>
              </a:extLst>
            </p:cNvPr>
            <p:cNvSpPr/>
            <p:nvPr/>
          </p:nvSpPr>
          <p:spPr>
            <a:xfrm>
              <a:off x="4788237" y="3640292"/>
              <a:ext cx="267419" cy="133819"/>
            </a:xfrm>
            <a:prstGeom prst="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7E815D-5D9D-8041-A01F-42248846B806}"/>
              </a:ext>
            </a:extLst>
          </p:cNvPr>
          <p:cNvSpPr txBox="1"/>
          <p:nvPr/>
        </p:nvSpPr>
        <p:spPr>
          <a:xfrm>
            <a:off x="393859" y="3427590"/>
            <a:ext cx="23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800" b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Issue: </a:t>
            </a:r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PK operations</a:t>
            </a:r>
            <a:endParaRPr lang="en-PT" sz="1800" b="1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9CA81-E4BC-B641-9E85-35ECCA4FEFB5}"/>
              </a:ext>
            </a:extLst>
          </p:cNvPr>
          <p:cNvSpPr txBox="1"/>
          <p:nvPr/>
        </p:nvSpPr>
        <p:spPr>
          <a:xfrm>
            <a:off x="4169348" y="4027754"/>
            <a:ext cx="77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128 </a:t>
            </a:r>
          </a:p>
          <a:p>
            <a:pPr algn="ctr"/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B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ase OT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7570DA-AD14-C340-8F32-4E6CB1E40B92}"/>
              </a:ext>
            </a:extLst>
          </p:cNvPr>
          <p:cNvSpPr txBox="1"/>
          <p:nvPr/>
        </p:nvSpPr>
        <p:spPr>
          <a:xfrm>
            <a:off x="5335771" y="4022081"/>
            <a:ext cx="6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~10M </a:t>
            </a:r>
          </a:p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3649C4-E560-8245-BC12-32C753D3947C}"/>
              </a:ext>
            </a:extLst>
          </p:cNvPr>
          <p:cNvSpPr txBox="1"/>
          <p:nvPr/>
        </p:nvSpPr>
        <p:spPr>
          <a:xfrm>
            <a:off x="4683418" y="340183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050" dirty="0">
                <a:solidFill>
                  <a:srgbClr val="5EA5C7"/>
                </a:solidFill>
                <a:latin typeface="Avenir Next LT Pro" panose="020B0504020202020204" pitchFamily="34" charset="77"/>
              </a:rPr>
              <a:t>Sym</a:t>
            </a:r>
          </a:p>
        </p:txBody>
      </p:sp>
      <p:pic>
        <p:nvPicPr>
          <p:cNvPr id="7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F823DD3-E491-F246-A779-B57E64E6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1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2B8FCA1E-9944-3B4A-A2F4-A7FA0442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4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3BF30-07C4-0F41-AE1A-FFA4C2DE4EFB}"/>
              </a:ext>
            </a:extLst>
          </p:cNvPr>
          <p:cNvSpPr/>
          <p:nvPr/>
        </p:nvSpPr>
        <p:spPr>
          <a:xfrm>
            <a:off x="4068254" y="4660080"/>
            <a:ext cx="7189218" cy="19938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4DDB9347-F4C1-EF44-B759-569784BBA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D8AA0C-9EE8-7B44-9D98-85191BE1EDBF}"/>
              </a:ext>
            </a:extLst>
          </p:cNvPr>
          <p:cNvSpPr txBox="1"/>
          <p:nvPr/>
        </p:nvSpPr>
        <p:spPr>
          <a:xfrm>
            <a:off x="7350155" y="4290748"/>
            <a:ext cx="281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Online phase for </a:t>
            </a:r>
            <a:r>
              <a:rPr lang="en-PT" i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m</a:t>
            </a:r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OTs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CAADA-8EA5-BB47-B626-FD3C244DF013}"/>
              </a:ext>
            </a:extLst>
          </p:cNvPr>
          <p:cNvSpPr txBox="1"/>
          <p:nvPr/>
        </p:nvSpPr>
        <p:spPr>
          <a:xfrm>
            <a:off x="4165477" y="5315162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3EC10C-354A-AD46-B678-179BB99FB9D1}"/>
              </a:ext>
            </a:extLst>
          </p:cNvPr>
          <p:cNvSpPr txBox="1"/>
          <p:nvPr/>
        </p:nvSpPr>
        <p:spPr>
          <a:xfrm>
            <a:off x="5501553" y="5315162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F5C56C-3910-8B44-9D9D-E24CB7EE262F}"/>
              </a:ext>
            </a:extLst>
          </p:cNvPr>
          <p:cNvSpPr txBox="1"/>
          <p:nvPr/>
        </p:nvSpPr>
        <p:spPr>
          <a:xfrm>
            <a:off x="4165477" y="6156688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B8F6A5-CE04-974A-9AA5-91152AE2C295}"/>
              </a:ext>
            </a:extLst>
          </p:cNvPr>
          <p:cNvSpPr txBox="1"/>
          <p:nvPr/>
        </p:nvSpPr>
        <p:spPr>
          <a:xfrm>
            <a:off x="10296526" y="5684494"/>
            <a:ext cx="822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endParaRPr lang="en-P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0B6BC-8FC6-E446-8107-9FF30D01C4B7}"/>
              </a:ext>
            </a:extLst>
          </p:cNvPr>
          <p:cNvSpPr txBox="1"/>
          <p:nvPr/>
        </p:nvSpPr>
        <p:spPr>
          <a:xfrm>
            <a:off x="5540344" y="6185098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i="1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 + </a:t>
            </a:r>
            <a:r>
              <a:rPr lang="en-PT" sz="1400" dirty="0">
                <a:latin typeface="Avenir Next LT Pro" panose="020B0504020202020204" pitchFamily="34" charset="77"/>
              </a:rPr>
              <a:t>5</a:t>
            </a:r>
            <a:r>
              <a:rPr lang="en-PT" sz="1400" i="1" dirty="0">
                <a:latin typeface="Avenir Next LT Pro" panose="020B0504020202020204" pitchFamily="34" charset="77"/>
              </a:rPr>
              <a:t>ml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A60970-81AA-6244-87D0-BF79A0C3E3D0}"/>
              </a:ext>
            </a:extLst>
          </p:cNvPr>
          <p:cNvSpPr txBox="1"/>
          <p:nvPr/>
        </p:nvSpPr>
        <p:spPr>
          <a:xfrm>
            <a:off x="5973432" y="4802955"/>
            <a:ext cx="1574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Computation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504CD6-156F-3B4E-B425-43B17685B4D6}"/>
              </a:ext>
            </a:extLst>
          </p:cNvPr>
          <p:cNvSpPr txBox="1"/>
          <p:nvPr/>
        </p:nvSpPr>
        <p:spPr>
          <a:xfrm>
            <a:off x="8415236" y="4802955"/>
            <a:ext cx="188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Communication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B566A5-D90A-1B44-A0F8-DBD8BDF66A26}"/>
              </a:ext>
            </a:extLst>
          </p:cNvPr>
          <p:cNvSpPr txBox="1"/>
          <p:nvPr/>
        </p:nvSpPr>
        <p:spPr>
          <a:xfrm>
            <a:off x="8291563" y="5315161"/>
            <a:ext cx="1680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latin typeface="Avenir Next LT Pro" panose="020B0504020202020204" pitchFamily="34" charset="77"/>
              </a:rPr>
              <a:t> = 0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/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T" sz="1400" i="1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KOS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–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BBCS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P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</m:oMath>
                </a14:m>
                <a:r>
                  <a:rPr lang="en-PT" sz="1400" dirty="0">
                    <a:latin typeface="Avenir Next LT Pro" panose="020B0504020202020204" pitchFamily="34" charset="77"/>
                  </a:rPr>
                  <a:t> 0</a:t>
                </a:r>
                <a:endParaRPr lang="en-PT" sz="1400" b="1" i="1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blipFill>
                <a:blip r:embed="rId5"/>
                <a:stretch>
                  <a:fillRect l="-1504" t="-4000" b="-16000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63E47-6571-8347-A3C5-032BFE773ECC}"/>
              </a:ext>
            </a:extLst>
          </p:cNvPr>
          <p:cNvCxnSpPr>
            <a:cxnSpLocks/>
          </p:cNvCxnSpPr>
          <p:nvPr/>
        </p:nvCxnSpPr>
        <p:spPr>
          <a:xfrm flipH="1">
            <a:off x="4250626" y="5869160"/>
            <a:ext cx="5324695" cy="0"/>
          </a:xfrm>
          <a:prstGeom prst="line">
            <a:avLst/>
          </a:prstGeom>
          <a:ln w="12700">
            <a:gradFill flip="none" rotWithShape="1">
              <a:gsLst>
                <a:gs pos="43000">
                  <a:schemeClr val="accent1">
                    <a:lumMod val="5000"/>
                    <a:lumOff val="95000"/>
                    <a:alpha val="60000"/>
                  </a:schemeClr>
                </a:gs>
                <a:gs pos="98000">
                  <a:schemeClr val="accent1">
                    <a:lumMod val="45000"/>
                    <a:lumOff val="55000"/>
                  </a:schemeClr>
                </a:gs>
                <a:gs pos="9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59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360183"/>
            <a:ext cx="12277815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08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360183"/>
            <a:ext cx="12132091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</p:spTree>
    <p:extLst>
      <p:ext uri="{BB962C8B-B14F-4D97-AF65-F5344CB8AC3E}">
        <p14:creationId xmlns:p14="http://schemas.microsoft.com/office/powerpoint/2010/main" val="3589168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D75ABB7D-87BF-8846-8AE3-16EFF78C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682" y="2277285"/>
            <a:ext cx="8460631" cy="409987"/>
          </a:xfrm>
        </p:spPr>
        <p:txBody>
          <a:bodyPr>
            <a:normAutofit/>
          </a:bodyPr>
          <a:lstStyle/>
          <a:p>
            <a:pPr marL="0" indent="0" algn="ctr">
              <a:buSzPct val="100000"/>
              <a:buNone/>
            </a:pP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Shows the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evolutionary relationship 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between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DNA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sequences in a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tree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.</a:t>
            </a:r>
          </a:p>
          <a:p>
            <a:pPr>
              <a:buSzPct val="100000"/>
              <a:buFont typeface="Arial" charset="0"/>
              <a:buChar char="•"/>
            </a:pPr>
            <a:endParaRPr lang="en-US" sz="18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7A156F9-1DA2-D94C-9A33-A2CE5139B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30" y="2966274"/>
            <a:ext cx="4388133" cy="35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35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260272-07A4-4D44-8D98-0AD15888349E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B0DB10-EEEF-904A-844E-F783B2B65905}"/>
              </a:ext>
            </a:extLst>
          </p:cNvPr>
          <p:cNvSpPr txBox="1"/>
          <p:nvPr/>
        </p:nvSpPr>
        <p:spPr>
          <a:xfrm>
            <a:off x="1614506" y="2671515"/>
            <a:ext cx="8545285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Tailored SMC protocol for phylogenetic trees algorithms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Classical implementation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CBMC-GC: circuit generation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MPC-Benchmark: yao protocol based on Libscapi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PHYLIP: phylogeny analysis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Integrate BBCS based protocol into Libscapi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Benchmark classical and quantum approaches</a:t>
            </a:r>
          </a:p>
        </p:txBody>
      </p:sp>
    </p:spTree>
    <p:extLst>
      <p:ext uri="{BB962C8B-B14F-4D97-AF65-F5344CB8AC3E}">
        <p14:creationId xmlns:p14="http://schemas.microsoft.com/office/powerpoint/2010/main" val="162195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4206A1-5D47-284A-87BA-CCF154E3643E}"/>
              </a:ext>
            </a:extLst>
          </p:cNvPr>
          <p:cNvSpPr txBox="1">
            <a:spLocks/>
          </p:cNvSpPr>
          <p:nvPr/>
        </p:nvSpPr>
        <p:spPr>
          <a:xfrm>
            <a:off x="838200" y="2469861"/>
            <a:ext cx="5181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Distance based: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trees depend on the matrix distance of genes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1F48F3B-9DDF-594D-880E-188EB29E7F4A}"/>
              </a:ext>
            </a:extLst>
          </p:cNvPr>
          <p:cNvSpPr txBox="1">
            <a:spLocks/>
          </p:cNvSpPr>
          <p:nvPr/>
        </p:nvSpPr>
        <p:spPr>
          <a:xfrm>
            <a:off x="6172200" y="2469860"/>
            <a:ext cx="5181600" cy="9591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Character based: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search for the tree that optimizes the evolution the most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4E2AD-5771-4B43-BFEC-7D854481E362}"/>
              </a:ext>
            </a:extLst>
          </p:cNvPr>
          <p:cNvSpPr txBox="1"/>
          <p:nvPr/>
        </p:nvSpPr>
        <p:spPr>
          <a:xfrm>
            <a:off x="852054" y="3730803"/>
            <a:ext cx="5153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simple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UPGMA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NJ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9BB4C-61D5-3944-B4FE-64B21BC5F920}"/>
              </a:ext>
            </a:extLst>
          </p:cNvPr>
          <p:cNvSpPr/>
          <p:nvPr/>
        </p:nvSpPr>
        <p:spPr>
          <a:xfrm>
            <a:off x="6172200" y="373080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complex</a:t>
            </a:r>
          </a:p>
          <a:p>
            <a:endParaRPr lang="en-US" sz="2000" b="1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Parsimony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2166088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4206A1-5D47-284A-87BA-CCF154E3643E}"/>
              </a:ext>
            </a:extLst>
          </p:cNvPr>
          <p:cNvSpPr txBox="1">
            <a:spLocks/>
          </p:cNvSpPr>
          <p:nvPr/>
        </p:nvSpPr>
        <p:spPr>
          <a:xfrm>
            <a:off x="838200" y="2469861"/>
            <a:ext cx="5181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Distance based: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trees depend on the matrix distance of genes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1F48F3B-9DDF-594D-880E-188EB29E7F4A}"/>
              </a:ext>
            </a:extLst>
          </p:cNvPr>
          <p:cNvSpPr txBox="1">
            <a:spLocks/>
          </p:cNvSpPr>
          <p:nvPr/>
        </p:nvSpPr>
        <p:spPr>
          <a:xfrm>
            <a:off x="6172200" y="2469860"/>
            <a:ext cx="5181600" cy="9591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Character based: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search for the tree that optimizes the evolution the most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4E2AD-5771-4B43-BFEC-7D854481E362}"/>
              </a:ext>
            </a:extLst>
          </p:cNvPr>
          <p:cNvSpPr txBox="1"/>
          <p:nvPr/>
        </p:nvSpPr>
        <p:spPr>
          <a:xfrm>
            <a:off x="852054" y="3730803"/>
            <a:ext cx="5153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simple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UPGMA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NJ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9BB4C-61D5-3944-B4FE-64B21BC5F920}"/>
              </a:ext>
            </a:extLst>
          </p:cNvPr>
          <p:cNvSpPr/>
          <p:nvPr/>
        </p:nvSpPr>
        <p:spPr>
          <a:xfrm>
            <a:off x="6172200" y="373080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complex</a:t>
            </a:r>
          </a:p>
          <a:p>
            <a:endParaRPr lang="en-US" sz="2000" b="1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Parsimony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263356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2955279" y="3129900"/>
            <a:ext cx="1872000" cy="187200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364721" y="3129900"/>
            <a:ext cx="1872000" cy="187200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3088586" y="245973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Boolean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0E0BA-C8F0-5A42-A6DC-81B855A728E3}"/>
              </a:ext>
            </a:extLst>
          </p:cNvPr>
          <p:cNvSpPr txBox="1"/>
          <p:nvPr/>
        </p:nvSpPr>
        <p:spPr>
          <a:xfrm>
            <a:off x="7498024" y="250698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Arithmetic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3C69CE-E350-E34D-8C9D-33347D36C850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9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CFD25B-E64A-2E49-AA45-21004F029687}"/>
              </a:ext>
            </a:extLst>
          </p:cNvPr>
          <p:cNvSpPr txBox="1"/>
          <p:nvPr/>
        </p:nvSpPr>
        <p:spPr>
          <a:xfrm>
            <a:off x="2719251" y="2657443"/>
            <a:ext cx="2619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UPGMA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NJ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385F9-C9C7-6640-B861-FEDB33931415}"/>
              </a:ext>
            </a:extLst>
          </p:cNvPr>
          <p:cNvSpPr txBox="1"/>
          <p:nvPr/>
        </p:nvSpPr>
        <p:spPr>
          <a:xfrm>
            <a:off x="6312007" y="2657443"/>
            <a:ext cx="51538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Distances: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JC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K2P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F84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 err="1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LogDet</a:t>
            </a: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59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1BE3D1-02AF-5F4C-88DC-157E685A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86" y="2924399"/>
            <a:ext cx="8812254" cy="220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1: Compute the distance matrix</a:t>
            </a: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2: Iteratively group the genes through some specific method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14AAE3-0BD0-204D-8CEB-254F3416BC6B}"/>
              </a:ext>
            </a:extLst>
          </p:cNvPr>
          <p:cNvGrpSpPr/>
          <p:nvPr/>
        </p:nvGrpSpPr>
        <p:grpSpPr>
          <a:xfrm>
            <a:off x="463028" y="4599315"/>
            <a:ext cx="750339" cy="750339"/>
            <a:chOff x="5965654" y="2177934"/>
            <a:chExt cx="750339" cy="750339"/>
          </a:xfrm>
        </p:grpSpPr>
        <p:pic>
          <p:nvPicPr>
            <p:cNvPr id="9" name="Graphic 8" descr="Laptop Secure">
              <a:extLst>
                <a:ext uri="{FF2B5EF4-FFF2-40B4-BE49-F238E27FC236}">
                  <a16:creationId xmlns:a16="http://schemas.microsoft.com/office/drawing/2014/main" id="{162E7736-D12B-0542-B26B-9105A801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5654" y="2177934"/>
              <a:ext cx="750339" cy="750339"/>
            </a:xfrm>
            <a:prstGeom prst="rect">
              <a:avLst/>
            </a:prstGeom>
          </p:spPr>
        </p:pic>
        <p:pic>
          <p:nvPicPr>
            <p:cNvPr id="10" name="Graphic 17" descr="Lock">
              <a:extLst>
                <a:ext uri="{FF2B5EF4-FFF2-40B4-BE49-F238E27FC236}">
                  <a16:creationId xmlns:a16="http://schemas.microsoft.com/office/drawing/2014/main" id="{DFE17388-5E49-9041-8CFE-B4DAC97B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04643" y="2578279"/>
              <a:ext cx="185399" cy="185399"/>
            </a:xfrm>
            <a:prstGeom prst="rect">
              <a:avLst/>
            </a:prstGeom>
          </p:spPr>
        </p:pic>
      </p:grpSp>
      <p:pic>
        <p:nvPicPr>
          <p:cNvPr id="11" name="Graphic 6" descr="Social Network">
            <a:extLst>
              <a:ext uri="{FF2B5EF4-FFF2-40B4-BE49-F238E27FC236}">
                <a16:creationId xmlns:a16="http://schemas.microsoft.com/office/drawing/2014/main" id="{97876C88-CD30-7B41-AE0F-3BC6B248E9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502" y="2651698"/>
            <a:ext cx="833393" cy="8333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7B47DB-9D9D-D641-9D55-46F794E71237}"/>
              </a:ext>
            </a:extLst>
          </p:cNvPr>
          <p:cNvSpPr/>
          <p:nvPr/>
        </p:nvSpPr>
        <p:spPr>
          <a:xfrm>
            <a:off x="9444371" y="2745230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CBMC-GC</a:t>
            </a:r>
            <a:endParaRPr lang="en-US" dirty="0">
              <a:latin typeface="Avenir Next LT Pro" panose="020B0504020202020204" pitchFamily="34" charset="77"/>
            </a:endParaRPr>
          </a:p>
          <a:p>
            <a:r>
              <a:rPr lang="en-US" dirty="0" err="1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Libscapi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C2BCD7-5BBA-B04E-B69F-DB8DA84EDA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16" y="4521892"/>
            <a:ext cx="662559" cy="9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1BE3D1-02AF-5F4C-88DC-157E685A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86" y="2924399"/>
            <a:ext cx="8812254" cy="220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: Compute the distance matrix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2: Iteratively group the genes through some specific method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14AAE3-0BD0-204D-8CEB-254F3416BC6B}"/>
              </a:ext>
            </a:extLst>
          </p:cNvPr>
          <p:cNvGrpSpPr/>
          <p:nvPr/>
        </p:nvGrpSpPr>
        <p:grpSpPr>
          <a:xfrm>
            <a:off x="463028" y="4599315"/>
            <a:ext cx="750339" cy="750339"/>
            <a:chOff x="5965654" y="2177934"/>
            <a:chExt cx="750339" cy="750339"/>
          </a:xfrm>
        </p:grpSpPr>
        <p:pic>
          <p:nvPicPr>
            <p:cNvPr id="9" name="Graphic 8" descr="Laptop Secure">
              <a:extLst>
                <a:ext uri="{FF2B5EF4-FFF2-40B4-BE49-F238E27FC236}">
                  <a16:creationId xmlns:a16="http://schemas.microsoft.com/office/drawing/2014/main" id="{162E7736-D12B-0542-B26B-9105A801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5654" y="2177934"/>
              <a:ext cx="750339" cy="750339"/>
            </a:xfrm>
            <a:prstGeom prst="rect">
              <a:avLst/>
            </a:prstGeom>
          </p:spPr>
        </p:pic>
        <p:pic>
          <p:nvPicPr>
            <p:cNvPr id="10" name="Graphic 17" descr="Lock">
              <a:extLst>
                <a:ext uri="{FF2B5EF4-FFF2-40B4-BE49-F238E27FC236}">
                  <a16:creationId xmlns:a16="http://schemas.microsoft.com/office/drawing/2014/main" id="{DFE17388-5E49-9041-8CFE-B4DAC97B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04643" y="2578279"/>
              <a:ext cx="185399" cy="185399"/>
            </a:xfrm>
            <a:prstGeom prst="rect">
              <a:avLst/>
            </a:prstGeom>
          </p:spPr>
        </p:pic>
      </p:grpSp>
      <p:pic>
        <p:nvPicPr>
          <p:cNvPr id="11" name="Graphic 6" descr="Social Network">
            <a:extLst>
              <a:ext uri="{FF2B5EF4-FFF2-40B4-BE49-F238E27FC236}">
                <a16:creationId xmlns:a16="http://schemas.microsoft.com/office/drawing/2014/main" id="{97876C88-CD30-7B41-AE0F-3BC6B248E9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502" y="2651698"/>
            <a:ext cx="833393" cy="8333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7B47DB-9D9D-D641-9D55-46F794E71237}"/>
              </a:ext>
            </a:extLst>
          </p:cNvPr>
          <p:cNvSpPr/>
          <p:nvPr/>
        </p:nvSpPr>
        <p:spPr>
          <a:xfrm>
            <a:off x="9444371" y="2745230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CBMC-GC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Libscapi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C2BCD7-5BBA-B04E-B69F-DB8DA84EDA8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16" y="4521892"/>
            <a:ext cx="662559" cy="9051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17BC33-85C4-CE4F-8152-1057839EEC4C}"/>
              </a:ext>
            </a:extLst>
          </p:cNvPr>
          <p:cNvSpPr/>
          <p:nvPr/>
        </p:nvSpPr>
        <p:spPr>
          <a:xfrm>
            <a:off x="313507" y="2190445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DB8AAE-D296-1849-96D6-4A4CA56ABFF1}"/>
              </a:ext>
            </a:extLst>
          </p:cNvPr>
          <p:cNvSpPr/>
          <p:nvPr/>
        </p:nvSpPr>
        <p:spPr>
          <a:xfrm>
            <a:off x="313508" y="4121327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5025F-2507-5347-BFA0-EC8FFBE0DB40}"/>
              </a:ext>
            </a:extLst>
          </p:cNvPr>
          <p:cNvSpPr txBox="1"/>
          <p:nvPr/>
        </p:nvSpPr>
        <p:spPr>
          <a:xfrm>
            <a:off x="4624301" y="3429000"/>
            <a:ext cx="208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SMC for distances</a:t>
            </a:r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02742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1BE3D1-02AF-5F4C-88DC-157E685A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86" y="2924399"/>
            <a:ext cx="8812254" cy="220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: Compute the distance matrix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2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: Iteratively group the genes through some specific method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14AAE3-0BD0-204D-8CEB-254F3416BC6B}"/>
              </a:ext>
            </a:extLst>
          </p:cNvPr>
          <p:cNvGrpSpPr/>
          <p:nvPr/>
        </p:nvGrpSpPr>
        <p:grpSpPr>
          <a:xfrm>
            <a:off x="463028" y="4599315"/>
            <a:ext cx="750339" cy="750339"/>
            <a:chOff x="5965654" y="2177934"/>
            <a:chExt cx="750339" cy="750339"/>
          </a:xfrm>
        </p:grpSpPr>
        <p:pic>
          <p:nvPicPr>
            <p:cNvPr id="9" name="Graphic 8" descr="Laptop Secure">
              <a:extLst>
                <a:ext uri="{FF2B5EF4-FFF2-40B4-BE49-F238E27FC236}">
                  <a16:creationId xmlns:a16="http://schemas.microsoft.com/office/drawing/2014/main" id="{162E7736-D12B-0542-B26B-9105A801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5654" y="2177934"/>
              <a:ext cx="750339" cy="750339"/>
            </a:xfrm>
            <a:prstGeom prst="rect">
              <a:avLst/>
            </a:prstGeom>
          </p:spPr>
        </p:pic>
        <p:pic>
          <p:nvPicPr>
            <p:cNvPr id="10" name="Graphic 17" descr="Lock">
              <a:extLst>
                <a:ext uri="{FF2B5EF4-FFF2-40B4-BE49-F238E27FC236}">
                  <a16:creationId xmlns:a16="http://schemas.microsoft.com/office/drawing/2014/main" id="{DFE17388-5E49-9041-8CFE-B4DAC97B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04643" y="2578279"/>
              <a:ext cx="185399" cy="185399"/>
            </a:xfrm>
            <a:prstGeom prst="rect">
              <a:avLst/>
            </a:prstGeom>
          </p:spPr>
        </p:pic>
      </p:grpSp>
      <p:pic>
        <p:nvPicPr>
          <p:cNvPr id="11" name="Graphic 6" descr="Social Network">
            <a:extLst>
              <a:ext uri="{FF2B5EF4-FFF2-40B4-BE49-F238E27FC236}">
                <a16:creationId xmlns:a16="http://schemas.microsoft.com/office/drawing/2014/main" id="{97876C88-CD30-7B41-AE0F-3BC6B248E9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502" y="2651698"/>
            <a:ext cx="833393" cy="8333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7B47DB-9D9D-D641-9D55-46F794E71237}"/>
              </a:ext>
            </a:extLst>
          </p:cNvPr>
          <p:cNvSpPr/>
          <p:nvPr/>
        </p:nvSpPr>
        <p:spPr>
          <a:xfrm>
            <a:off x="9444371" y="2745230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CBMC-GC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Libscapi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C2BCD7-5BBA-B04E-B69F-DB8DA84EDA8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16" y="4521892"/>
            <a:ext cx="662559" cy="9051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17BC33-85C4-CE4F-8152-1057839EEC4C}"/>
              </a:ext>
            </a:extLst>
          </p:cNvPr>
          <p:cNvSpPr/>
          <p:nvPr/>
        </p:nvSpPr>
        <p:spPr>
          <a:xfrm>
            <a:off x="313507" y="2190445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DB8AAE-D296-1849-96D6-4A4CA56ABFF1}"/>
              </a:ext>
            </a:extLst>
          </p:cNvPr>
          <p:cNvSpPr/>
          <p:nvPr/>
        </p:nvSpPr>
        <p:spPr>
          <a:xfrm>
            <a:off x="313508" y="4121327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5025F-2507-5347-BFA0-EC8FFBE0DB40}"/>
              </a:ext>
            </a:extLst>
          </p:cNvPr>
          <p:cNvSpPr txBox="1"/>
          <p:nvPr/>
        </p:nvSpPr>
        <p:spPr>
          <a:xfrm>
            <a:off x="4624301" y="3429000"/>
            <a:ext cx="208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SMC for distances</a:t>
            </a:r>
          </a:p>
          <a:p>
            <a:endParaRPr lang="en-P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1E55A-3EA5-1541-ADFA-C626C8A5D1EF}"/>
              </a:ext>
            </a:extLst>
          </p:cNvPr>
          <p:cNvSpPr txBox="1"/>
          <p:nvPr/>
        </p:nvSpPr>
        <p:spPr>
          <a:xfrm>
            <a:off x="4823682" y="5349654"/>
            <a:ext cx="1683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No interaction</a:t>
            </a:r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378104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B650ADE-BD71-884C-920A-E98953C5708B}"/>
              </a:ext>
            </a:extLst>
          </p:cNvPr>
          <p:cNvSpPr/>
          <p:nvPr/>
        </p:nvSpPr>
        <p:spPr>
          <a:xfrm>
            <a:off x="1575074" y="3818440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A23DA-6340-FB44-9B78-2E196AB0A07A}"/>
              </a:ext>
            </a:extLst>
          </p:cNvPr>
          <p:cNvSpPr txBox="1"/>
          <p:nvPr/>
        </p:nvSpPr>
        <p:spPr>
          <a:xfrm>
            <a:off x="1444806" y="383215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</p:spTree>
    <p:extLst>
      <p:ext uri="{BB962C8B-B14F-4D97-AF65-F5344CB8AC3E}">
        <p14:creationId xmlns:p14="http://schemas.microsoft.com/office/powerpoint/2010/main" val="2801471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5077E7-3428-5A4A-85E1-43FB1F761E1F}"/>
              </a:ext>
            </a:extLst>
          </p:cNvPr>
          <p:cNvGrpSpPr/>
          <p:nvPr/>
        </p:nvGrpSpPr>
        <p:grpSpPr>
          <a:xfrm>
            <a:off x="6276584" y="2930734"/>
            <a:ext cx="1481642" cy="359596"/>
            <a:chOff x="5355179" y="3089490"/>
            <a:chExt cx="1481642" cy="3595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650ADE-BD71-884C-920A-E98953C5708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6A23DA-6340-FB44-9B78-2E196AB0A07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Online phase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DF4AE-A45A-6C42-963B-DDBB85F69A3C}"/>
              </a:ext>
            </a:extLst>
          </p:cNvPr>
          <p:cNvCxnSpPr/>
          <p:nvPr/>
        </p:nvCxnSpPr>
        <p:spPr>
          <a:xfrm>
            <a:off x="3066222" y="3124008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90E97F-6216-3448-B977-66AC176E5948}"/>
              </a:ext>
            </a:extLst>
          </p:cNvPr>
          <p:cNvSpPr txBox="1"/>
          <p:nvPr/>
        </p:nvSpPr>
        <p:spPr>
          <a:xfrm>
            <a:off x="3816550" y="2941255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Oblivious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D8F95C-23F8-CF42-A069-EFC6328B0BD8}"/>
              </a:ext>
            </a:extLst>
          </p:cNvPr>
          <p:cNvCxnSpPr/>
          <p:nvPr/>
        </p:nvCxnSpPr>
        <p:spPr>
          <a:xfrm>
            <a:off x="5491048" y="3125993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0FCAF-2A4B-B744-AB09-C742D4C8C5EB}"/>
              </a:ext>
            </a:extLst>
          </p:cNvPr>
          <p:cNvCxnSpPr/>
          <p:nvPr/>
        </p:nvCxnSpPr>
        <p:spPr>
          <a:xfrm>
            <a:off x="7898968" y="3110561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3F1BA-1B04-DC46-98C3-3A107A1BEF2D}"/>
              </a:ext>
            </a:extLst>
          </p:cNvPr>
          <p:cNvSpPr txBox="1"/>
          <p:nvPr/>
        </p:nvSpPr>
        <p:spPr>
          <a:xfrm>
            <a:off x="8638794" y="2920998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1767801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rgbClr val="E97E4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5077E7-3428-5A4A-85E1-43FB1F761E1F}"/>
              </a:ext>
            </a:extLst>
          </p:cNvPr>
          <p:cNvGrpSpPr/>
          <p:nvPr/>
        </p:nvGrpSpPr>
        <p:grpSpPr>
          <a:xfrm>
            <a:off x="6276584" y="2930734"/>
            <a:ext cx="1481642" cy="359596"/>
            <a:chOff x="5355179" y="3089490"/>
            <a:chExt cx="1481642" cy="3595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650ADE-BD71-884C-920A-E98953C5708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6A23DA-6340-FB44-9B78-2E196AB0A07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Online phase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DF4AE-A45A-6C42-963B-DDBB85F69A3C}"/>
              </a:ext>
            </a:extLst>
          </p:cNvPr>
          <p:cNvCxnSpPr/>
          <p:nvPr/>
        </p:nvCxnSpPr>
        <p:spPr>
          <a:xfrm>
            <a:off x="3066222" y="3124008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90E97F-6216-3448-B977-66AC176E5948}"/>
              </a:ext>
            </a:extLst>
          </p:cNvPr>
          <p:cNvSpPr txBox="1"/>
          <p:nvPr/>
        </p:nvSpPr>
        <p:spPr>
          <a:xfrm>
            <a:off x="3816550" y="2941255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Oblivious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D8F95C-23F8-CF42-A069-EFC6328B0BD8}"/>
              </a:ext>
            </a:extLst>
          </p:cNvPr>
          <p:cNvCxnSpPr/>
          <p:nvPr/>
        </p:nvCxnSpPr>
        <p:spPr>
          <a:xfrm>
            <a:off x="5491048" y="3125993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0FCAF-2A4B-B744-AB09-C742D4C8C5EB}"/>
              </a:ext>
            </a:extLst>
          </p:cNvPr>
          <p:cNvCxnSpPr/>
          <p:nvPr/>
        </p:nvCxnSpPr>
        <p:spPr>
          <a:xfrm>
            <a:off x="7898968" y="3110561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3F1BA-1B04-DC46-98C3-3A107A1BEF2D}"/>
              </a:ext>
            </a:extLst>
          </p:cNvPr>
          <p:cNvSpPr txBox="1"/>
          <p:nvPr/>
        </p:nvSpPr>
        <p:spPr>
          <a:xfrm>
            <a:off x="8638794" y="2920998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000E8C-572A-F141-A640-42720B1E890C}"/>
              </a:ext>
            </a:extLst>
          </p:cNvPr>
          <p:cNvSpPr txBox="1"/>
          <p:nvPr/>
        </p:nvSpPr>
        <p:spPr>
          <a:xfrm>
            <a:off x="2504996" y="4904799"/>
            <a:ext cx="216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OK</a:t>
            </a:r>
            <a:r>
              <a:rPr lang="pt-PT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= 011001100101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4AC202-273A-0E48-8995-0095AC678822}"/>
              </a:ext>
            </a:extLst>
          </p:cNvPr>
          <p:cNvSpPr txBox="1"/>
          <p:nvPr/>
        </p:nvSpPr>
        <p:spPr>
          <a:xfrm>
            <a:off x="4667166" y="4947967"/>
            <a:ext cx="19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OK</a:t>
            </a:r>
            <a:r>
              <a:rPr lang="pt-PT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= 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10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11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9D2A8C-B56D-7C40-95A6-3FBE5D65BBED}"/>
              </a:ext>
            </a:extLst>
          </p:cNvPr>
          <p:cNvSpPr txBox="1"/>
          <p:nvPr/>
        </p:nvSpPr>
        <p:spPr>
          <a:xfrm>
            <a:off x="4784970" y="5282514"/>
            <a:ext cx="1922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X = 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33469C-DCDD-C149-BEF0-A4F55C496D8C}"/>
              </a:ext>
            </a:extLst>
          </p:cNvPr>
          <p:cNvSpPr txBox="1"/>
          <p:nvPr/>
        </p:nvSpPr>
        <p:spPr>
          <a:xfrm>
            <a:off x="2576052" y="4184428"/>
            <a:ext cx="183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71D24-8158-B84E-9FC1-2406C26D214D}"/>
              </a:ext>
            </a:extLst>
          </p:cNvPr>
          <p:cNvSpPr txBox="1"/>
          <p:nvPr/>
        </p:nvSpPr>
        <p:spPr>
          <a:xfrm>
            <a:off x="4655247" y="4189928"/>
            <a:ext cx="183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Bob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4AAF3-CB37-5C49-9D0B-90F424803F67}"/>
              </a:ext>
            </a:extLst>
          </p:cNvPr>
          <p:cNvCxnSpPr>
            <a:cxnSpLocks/>
            <a:stCxn id="11" idx="2"/>
            <a:endCxn id="26" idx="1"/>
          </p:cNvCxnSpPr>
          <p:nvPr/>
        </p:nvCxnSpPr>
        <p:spPr>
          <a:xfrm flipH="1">
            <a:off x="2576052" y="3310587"/>
            <a:ext cx="2043282" cy="1012341"/>
          </a:xfrm>
          <a:prstGeom prst="line">
            <a:avLst/>
          </a:prstGeom>
          <a:ln>
            <a:solidFill>
              <a:srgbClr val="5EA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891BAB-14AD-6C40-949B-837329B70395}"/>
              </a:ext>
            </a:extLst>
          </p:cNvPr>
          <p:cNvCxnSpPr>
            <a:stCxn id="11" idx="2"/>
            <a:endCxn id="27" idx="3"/>
          </p:cNvCxnSpPr>
          <p:nvPr/>
        </p:nvCxnSpPr>
        <p:spPr>
          <a:xfrm>
            <a:off x="4619334" y="3310587"/>
            <a:ext cx="1873505" cy="1017841"/>
          </a:xfrm>
          <a:prstGeom prst="line">
            <a:avLst/>
          </a:prstGeom>
          <a:ln>
            <a:solidFill>
              <a:srgbClr val="5EA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6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5077E7-3428-5A4A-85E1-43FB1F761E1F}"/>
              </a:ext>
            </a:extLst>
          </p:cNvPr>
          <p:cNvGrpSpPr/>
          <p:nvPr/>
        </p:nvGrpSpPr>
        <p:grpSpPr>
          <a:xfrm>
            <a:off x="6276584" y="2930734"/>
            <a:ext cx="1481642" cy="359596"/>
            <a:chOff x="5355179" y="3089490"/>
            <a:chExt cx="1481642" cy="3595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650ADE-BD71-884C-920A-E98953C5708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6A23DA-6340-FB44-9B78-2E196AB0A07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Online phase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DF4AE-A45A-6C42-963B-DDBB85F69A3C}"/>
              </a:ext>
            </a:extLst>
          </p:cNvPr>
          <p:cNvCxnSpPr/>
          <p:nvPr/>
        </p:nvCxnSpPr>
        <p:spPr>
          <a:xfrm>
            <a:off x="3066222" y="3124008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90E97F-6216-3448-B977-66AC176E5948}"/>
              </a:ext>
            </a:extLst>
          </p:cNvPr>
          <p:cNvSpPr txBox="1"/>
          <p:nvPr/>
        </p:nvSpPr>
        <p:spPr>
          <a:xfrm>
            <a:off x="3816550" y="2941255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Oblivious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D8F95C-23F8-CF42-A069-EFC6328B0BD8}"/>
              </a:ext>
            </a:extLst>
          </p:cNvPr>
          <p:cNvCxnSpPr/>
          <p:nvPr/>
        </p:nvCxnSpPr>
        <p:spPr>
          <a:xfrm>
            <a:off x="5491048" y="3125993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0FCAF-2A4B-B744-AB09-C742D4C8C5EB}"/>
              </a:ext>
            </a:extLst>
          </p:cNvPr>
          <p:cNvCxnSpPr/>
          <p:nvPr/>
        </p:nvCxnSpPr>
        <p:spPr>
          <a:xfrm>
            <a:off x="7898968" y="3110561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3F1BA-1B04-DC46-98C3-3A107A1BEF2D}"/>
              </a:ext>
            </a:extLst>
          </p:cNvPr>
          <p:cNvSpPr txBox="1"/>
          <p:nvPr/>
        </p:nvSpPr>
        <p:spPr>
          <a:xfrm>
            <a:off x="8638794" y="2920998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E94DA9-75BA-6640-BEA6-1BA11EFEFA7B}"/>
              </a:ext>
            </a:extLst>
          </p:cNvPr>
          <p:cNvGrpSpPr/>
          <p:nvPr/>
        </p:nvGrpSpPr>
        <p:grpSpPr>
          <a:xfrm>
            <a:off x="8150382" y="4536307"/>
            <a:ext cx="1481642" cy="359596"/>
            <a:chOff x="5355179" y="3089490"/>
            <a:chExt cx="1481642" cy="35959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0E64EB-1811-0E41-A466-753C262944E2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1D3850-9320-5E47-9AE3-6DADDDE4337B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Yao protocol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126042-F37A-214C-9545-BC6D18402C4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91203" y="3290330"/>
            <a:ext cx="0" cy="1150807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91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3F44D5-5A40-0042-A487-0DE803A94736}"/>
              </a:ext>
            </a:extLst>
          </p:cNvPr>
          <p:cNvSpPr txBox="1"/>
          <p:nvPr/>
        </p:nvSpPr>
        <p:spPr>
          <a:xfrm>
            <a:off x="838200" y="1859339"/>
            <a:ext cx="97490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Boolean circuit: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~3 minutes (CBMC-GC)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~2.2 million gates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128 000 input wires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1444C-3907-FD46-BB2D-B135A0F47182}"/>
              </a:ext>
            </a:extLst>
          </p:cNvPr>
          <p:cNvSpPr txBox="1"/>
          <p:nvPr/>
        </p:nvSpPr>
        <p:spPr>
          <a:xfrm>
            <a:off x="9448800" y="6338986"/>
            <a:ext cx="165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40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*GISAID database</a:t>
            </a:r>
          </a:p>
        </p:txBody>
      </p:sp>
    </p:spTree>
    <p:extLst>
      <p:ext uri="{BB962C8B-B14F-4D97-AF65-F5344CB8AC3E}">
        <p14:creationId xmlns:p14="http://schemas.microsoft.com/office/powerpoint/2010/main" val="909600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362A2-6D0A-4947-B663-E03071E43370}"/>
              </a:ext>
            </a:extLst>
          </p:cNvPr>
          <p:cNvSpPr txBox="1"/>
          <p:nvPr/>
        </p:nvSpPr>
        <p:spPr>
          <a:xfrm>
            <a:off x="838200" y="1859339"/>
            <a:ext cx="974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FDFA117-72CF-E544-A554-27ACCF81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277" y="2951320"/>
            <a:ext cx="4173446" cy="36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0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70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362A2-6D0A-4947-B663-E03071E43370}"/>
              </a:ext>
            </a:extLst>
          </p:cNvPr>
          <p:cNvSpPr txBox="1"/>
          <p:nvPr/>
        </p:nvSpPr>
        <p:spPr>
          <a:xfrm>
            <a:off x="838200" y="1859339"/>
            <a:ext cx="974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37EC3A0-5DB2-5047-9A11-EDE02CA2D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570" y="3188529"/>
            <a:ext cx="3641460" cy="3320106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CFF6719-814A-FE44-AF75-92C8C60E4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312" y="3204290"/>
            <a:ext cx="3806053" cy="32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20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360183"/>
            <a:ext cx="12132091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</p:spTree>
    <p:extLst>
      <p:ext uri="{BB962C8B-B14F-4D97-AF65-F5344CB8AC3E}">
        <p14:creationId xmlns:p14="http://schemas.microsoft.com/office/powerpoint/2010/main" val="2396799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360183"/>
            <a:ext cx="11489541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030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5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</p:spTree>
    <p:extLst>
      <p:ext uri="{BB962C8B-B14F-4D97-AF65-F5344CB8AC3E}">
        <p14:creationId xmlns:p14="http://schemas.microsoft.com/office/powerpoint/2010/main" val="646388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5F736-FF34-3848-BC28-F6EFE32055BD}"/>
              </a:ext>
            </a:extLst>
          </p:cNvPr>
          <p:cNvGrpSpPr/>
          <p:nvPr/>
        </p:nvGrpSpPr>
        <p:grpSpPr>
          <a:xfrm>
            <a:off x="2124854" y="3766224"/>
            <a:ext cx="1481642" cy="359596"/>
            <a:chOff x="5355179" y="3089490"/>
            <a:chExt cx="1481642" cy="3595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93028B-17E2-7945-8DCB-7BF2A491F27A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79E6FE-13F3-1B41-960C-ECDD0021453E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OLE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BAEFBD-8E17-464D-B994-82CDC7AAA0E3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606496" y="3935501"/>
            <a:ext cx="1054146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4FE8FB-1294-1E49-9D53-9B5DA457A67D}"/>
              </a:ext>
            </a:extLst>
          </p:cNvPr>
          <p:cNvSpPr txBox="1"/>
          <p:nvPr/>
        </p:nvSpPr>
        <p:spPr>
          <a:xfrm>
            <a:off x="4660642" y="3622885"/>
            <a:ext cx="161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Multiplication</a:t>
            </a:r>
          </a:p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triples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1A4F73-A39C-8241-B219-923CD81DD042}"/>
              </a:ext>
            </a:extLst>
          </p:cNvPr>
          <p:cNvGrpSpPr/>
          <p:nvPr/>
        </p:nvGrpSpPr>
        <p:grpSpPr>
          <a:xfrm>
            <a:off x="7367766" y="3766224"/>
            <a:ext cx="1481642" cy="359596"/>
            <a:chOff x="5355179" y="3089490"/>
            <a:chExt cx="1481642" cy="3595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394B75-670A-C749-8E5F-B6737116C4F5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681118-35CE-3946-923D-B00CA9B2A79F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SPDZ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079425-EF73-234E-B3A4-1DDFDB2D5AA9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6279354" y="3935501"/>
            <a:ext cx="1088412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D99356-83F1-3049-A8CF-DE96A372AAE2}"/>
              </a:ext>
            </a:extLst>
          </p:cNvPr>
          <p:cNvGrpSpPr/>
          <p:nvPr/>
        </p:nvGrpSpPr>
        <p:grpSpPr>
          <a:xfrm>
            <a:off x="7367766" y="4578631"/>
            <a:ext cx="1481642" cy="359596"/>
            <a:chOff x="5355179" y="3089490"/>
            <a:chExt cx="1481642" cy="3595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BF6276-F6A6-1648-BC89-1AA6A66BCABF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389B5D-E535-DE4B-AF33-D1C0E021534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PSI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25167-3B86-AF4B-A7D6-8AEE21EF686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865675" y="4747908"/>
            <a:ext cx="4502091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5CF0B4-9E96-C045-9B3A-07637E2CB5B2}"/>
              </a:ext>
            </a:extLst>
          </p:cNvPr>
          <p:cNvCxnSpPr>
            <a:stCxn id="20" idx="2"/>
          </p:cNvCxnSpPr>
          <p:nvPr/>
        </p:nvCxnSpPr>
        <p:spPr>
          <a:xfrm flipH="1">
            <a:off x="2867635" y="4125820"/>
            <a:ext cx="0" cy="63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27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5F736-FF34-3848-BC28-F6EFE32055BD}"/>
              </a:ext>
            </a:extLst>
          </p:cNvPr>
          <p:cNvGrpSpPr/>
          <p:nvPr/>
        </p:nvGrpSpPr>
        <p:grpSpPr>
          <a:xfrm>
            <a:off x="2124854" y="3766224"/>
            <a:ext cx="1481642" cy="359596"/>
            <a:chOff x="5355179" y="3089490"/>
            <a:chExt cx="1481642" cy="3595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93028B-17E2-7945-8DCB-7BF2A491F27A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79E6FE-13F3-1B41-960C-ECDD0021453E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OLE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BAEFBD-8E17-464D-B994-82CDC7AAA0E3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606496" y="3935501"/>
            <a:ext cx="1054146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4FE8FB-1294-1E49-9D53-9B5DA457A67D}"/>
              </a:ext>
            </a:extLst>
          </p:cNvPr>
          <p:cNvSpPr txBox="1"/>
          <p:nvPr/>
        </p:nvSpPr>
        <p:spPr>
          <a:xfrm>
            <a:off x="4660642" y="3622885"/>
            <a:ext cx="161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Multiplication</a:t>
            </a:r>
          </a:p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triples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1A4F73-A39C-8241-B219-923CD81DD042}"/>
              </a:ext>
            </a:extLst>
          </p:cNvPr>
          <p:cNvGrpSpPr/>
          <p:nvPr/>
        </p:nvGrpSpPr>
        <p:grpSpPr>
          <a:xfrm>
            <a:off x="7367766" y="3766224"/>
            <a:ext cx="1481642" cy="359596"/>
            <a:chOff x="5355179" y="3089490"/>
            <a:chExt cx="1481642" cy="3595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394B75-670A-C749-8E5F-B6737116C4F5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681118-35CE-3946-923D-B00CA9B2A79F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SPDZ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079425-EF73-234E-B3A4-1DDFDB2D5AA9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6279354" y="3935501"/>
            <a:ext cx="1088412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D99356-83F1-3049-A8CF-DE96A372AAE2}"/>
              </a:ext>
            </a:extLst>
          </p:cNvPr>
          <p:cNvGrpSpPr/>
          <p:nvPr/>
        </p:nvGrpSpPr>
        <p:grpSpPr>
          <a:xfrm>
            <a:off x="7367766" y="4578631"/>
            <a:ext cx="1481642" cy="359596"/>
            <a:chOff x="5355179" y="3089490"/>
            <a:chExt cx="1481642" cy="3595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BF6276-F6A6-1648-BC89-1AA6A66BCABF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389B5D-E535-DE4B-AF33-D1C0E021534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PSI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25167-3B86-AF4B-A7D6-8AEE21EF686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865675" y="4747908"/>
            <a:ext cx="4502091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5CF0B4-9E96-C045-9B3A-07637E2CB5B2}"/>
              </a:ext>
            </a:extLst>
          </p:cNvPr>
          <p:cNvCxnSpPr>
            <a:stCxn id="20" idx="2"/>
          </p:cNvCxnSpPr>
          <p:nvPr/>
        </p:nvCxnSpPr>
        <p:spPr>
          <a:xfrm flipH="1">
            <a:off x="2867635" y="4125820"/>
            <a:ext cx="0" cy="63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1E77A7-AF14-2645-BE8C-BDEE0A3EF9E4}"/>
              </a:ext>
            </a:extLst>
          </p:cNvPr>
          <p:cNvGrpSpPr/>
          <p:nvPr/>
        </p:nvGrpSpPr>
        <p:grpSpPr>
          <a:xfrm>
            <a:off x="2090588" y="5237298"/>
            <a:ext cx="1481642" cy="359596"/>
            <a:chOff x="5355179" y="3089490"/>
            <a:chExt cx="1481642" cy="35959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44C90B1-24BE-DF46-A3F8-AFE19E701837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F91CE5-4907-4C49-927B-C4DDBBD2CAF8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VOLE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733C4F-8A20-5948-91BC-8E0F4DCE4FD2}"/>
              </a:ext>
            </a:extLst>
          </p:cNvPr>
          <p:cNvGrpSpPr/>
          <p:nvPr/>
        </p:nvGrpSpPr>
        <p:grpSpPr>
          <a:xfrm>
            <a:off x="7447172" y="5238991"/>
            <a:ext cx="3013170" cy="368981"/>
            <a:chOff x="5415547" y="3080105"/>
            <a:chExt cx="1387008" cy="36898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E44197-E00B-0848-9F98-565206A48B83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ED79AD4-FE14-0F42-9490-2A00B3E5BEFB}"/>
                </a:ext>
              </a:extLst>
            </p:cNvPr>
            <p:cNvSpPr txBox="1"/>
            <p:nvPr/>
          </p:nvSpPr>
          <p:spPr>
            <a:xfrm>
              <a:off x="5415547" y="3080105"/>
              <a:ext cx="138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Matrix-vector multiplication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170768-69AC-ED4B-888C-22927277700A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572230" y="5396054"/>
            <a:ext cx="3795536" cy="10521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23F216F-F604-354F-A3C4-C9C58578D6EE}"/>
              </a:ext>
            </a:extLst>
          </p:cNvPr>
          <p:cNvGrpSpPr/>
          <p:nvPr/>
        </p:nvGrpSpPr>
        <p:grpSpPr>
          <a:xfrm>
            <a:off x="7461246" y="5767084"/>
            <a:ext cx="3013170" cy="368981"/>
            <a:chOff x="5415547" y="3080105"/>
            <a:chExt cx="1387008" cy="36898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7A88723-F42D-4D47-921B-C848EE1A51B3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1BE990-ABF0-C743-A725-6A764A2F39AC}"/>
                </a:ext>
              </a:extLst>
            </p:cNvPr>
            <p:cNvSpPr txBox="1"/>
            <p:nvPr/>
          </p:nvSpPr>
          <p:spPr>
            <a:xfrm>
              <a:off x="5415547" y="3080105"/>
              <a:ext cx="138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Nearest neighbor search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1FFA9B-A61F-054A-9281-611E0EC9AA17}"/>
              </a:ext>
            </a:extLst>
          </p:cNvPr>
          <p:cNvGrpSpPr/>
          <p:nvPr/>
        </p:nvGrpSpPr>
        <p:grpSpPr>
          <a:xfrm>
            <a:off x="7461246" y="6295177"/>
            <a:ext cx="3013170" cy="368981"/>
            <a:chOff x="5415547" y="3080105"/>
            <a:chExt cx="1387008" cy="36898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FEBB-EFA8-2B4B-B336-DBE10AC18CC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212721-3A5A-F447-A2E1-A447A309F8E6}"/>
                </a:ext>
              </a:extLst>
            </p:cNvPr>
            <p:cNvSpPr txBox="1"/>
            <p:nvPr/>
          </p:nvSpPr>
          <p:spPr>
            <a:xfrm>
              <a:off x="5415547" y="3080105"/>
              <a:ext cx="138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OT extension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364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01476E-8DC2-4F4D-BBAA-591536200D54}"/>
              </a:ext>
            </a:extLst>
          </p:cNvPr>
          <p:cNvSpPr/>
          <p:nvPr/>
        </p:nvSpPr>
        <p:spPr>
          <a:xfrm>
            <a:off x="4593820" y="3865351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1B16B4-070F-284E-B6E6-24ACDE9B50F1}"/>
              </a:ext>
            </a:extLst>
          </p:cNvPr>
          <p:cNvCxnSpPr/>
          <p:nvPr/>
        </p:nvCxnSpPr>
        <p:spPr>
          <a:xfrm>
            <a:off x="2057816" y="415302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B15076-D05E-6D45-86C9-8CDC2DE57E6F}"/>
              </a:ext>
            </a:extLst>
          </p:cNvPr>
          <p:cNvCxnSpPr/>
          <p:nvPr/>
        </p:nvCxnSpPr>
        <p:spPr>
          <a:xfrm>
            <a:off x="2057816" y="474721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E255D-66E3-694F-ABED-8F1BBFA24CCE}"/>
              </a:ext>
            </a:extLst>
          </p:cNvPr>
          <p:cNvCxnSpPr>
            <a:cxnSpLocks/>
          </p:cNvCxnSpPr>
          <p:nvPr/>
        </p:nvCxnSpPr>
        <p:spPr>
          <a:xfrm flipH="1">
            <a:off x="8066383" y="4153026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4BBB1D-9FA3-1F41-A016-FAE82A2C5C48}"/>
              </a:ext>
            </a:extLst>
          </p:cNvPr>
          <p:cNvSpPr txBox="1"/>
          <p:nvPr/>
        </p:nvSpPr>
        <p:spPr>
          <a:xfrm>
            <a:off x="5823326" y="4898172"/>
            <a:ext cx="63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76B01-0FA7-C94B-A6FD-CEBECD80E3CE}"/>
              </a:ext>
            </a:extLst>
          </p:cNvPr>
          <p:cNvSpPr txBox="1"/>
          <p:nvPr/>
        </p:nvSpPr>
        <p:spPr>
          <a:xfrm>
            <a:off x="527857" y="368068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3D6B6-420B-BF41-BBE4-A32B0759E37A}"/>
              </a:ext>
            </a:extLst>
          </p:cNvPr>
          <p:cNvSpPr txBox="1"/>
          <p:nvPr/>
        </p:nvSpPr>
        <p:spPr>
          <a:xfrm>
            <a:off x="10733115" y="3610772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7145F-AE3C-B74E-9935-19F280510D64}"/>
              </a:ext>
            </a:extLst>
          </p:cNvPr>
          <p:cNvSpPr txBox="1"/>
          <p:nvPr/>
        </p:nvSpPr>
        <p:spPr>
          <a:xfrm>
            <a:off x="2049143" y="37237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2696C-A3F2-3D44-9381-001D48AC6C97}"/>
              </a:ext>
            </a:extLst>
          </p:cNvPr>
          <p:cNvSpPr txBox="1"/>
          <p:nvPr/>
        </p:nvSpPr>
        <p:spPr>
          <a:xfrm>
            <a:off x="2038658" y="4328533"/>
            <a:ext cx="33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F897C-A150-D446-80A0-4900C4566C50}"/>
              </a:ext>
            </a:extLst>
          </p:cNvPr>
          <p:cNvSpPr txBox="1"/>
          <p:nvPr/>
        </p:nvSpPr>
        <p:spPr>
          <a:xfrm>
            <a:off x="8066383" y="546239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venir Next LT Pro" panose="020B0504020202020204" pitchFamily="34" charset="77"/>
              </a:rPr>
              <a:t>f</a:t>
            </a:r>
            <a:r>
              <a:rPr lang="en-PT" dirty="0">
                <a:latin typeface="Avenir Next LT Pro" panose="020B0504020202020204" pitchFamily="34" charset="77"/>
              </a:rPr>
              <a:t>(x) = ax +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053E3E-5AE5-9E45-AAD1-2D8D6CB5F26C}"/>
              </a:ext>
            </a:extLst>
          </p:cNvPr>
          <p:cNvCxnSpPr/>
          <p:nvPr/>
        </p:nvCxnSpPr>
        <p:spPr>
          <a:xfrm>
            <a:off x="8085430" y="5930994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0DE185-B1BD-DB4F-8FA0-AE4495ECCEF6}"/>
              </a:ext>
            </a:extLst>
          </p:cNvPr>
          <p:cNvSpPr txBox="1"/>
          <p:nvPr/>
        </p:nvSpPr>
        <p:spPr>
          <a:xfrm>
            <a:off x="9907837" y="37954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Vector OLE</a:t>
            </a:r>
          </a:p>
        </p:txBody>
      </p:sp>
    </p:spTree>
    <p:extLst>
      <p:ext uri="{BB962C8B-B14F-4D97-AF65-F5344CB8AC3E}">
        <p14:creationId xmlns:p14="http://schemas.microsoft.com/office/powerpoint/2010/main" val="730331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01476E-8DC2-4F4D-BBAA-591536200D54}"/>
              </a:ext>
            </a:extLst>
          </p:cNvPr>
          <p:cNvSpPr/>
          <p:nvPr/>
        </p:nvSpPr>
        <p:spPr>
          <a:xfrm>
            <a:off x="4593820" y="3865351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1B16B4-070F-284E-B6E6-24ACDE9B50F1}"/>
              </a:ext>
            </a:extLst>
          </p:cNvPr>
          <p:cNvCxnSpPr/>
          <p:nvPr/>
        </p:nvCxnSpPr>
        <p:spPr>
          <a:xfrm>
            <a:off x="2057816" y="415302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B15076-D05E-6D45-86C9-8CDC2DE57E6F}"/>
              </a:ext>
            </a:extLst>
          </p:cNvPr>
          <p:cNvCxnSpPr/>
          <p:nvPr/>
        </p:nvCxnSpPr>
        <p:spPr>
          <a:xfrm>
            <a:off x="2057816" y="474721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E255D-66E3-694F-ABED-8F1BBFA24CCE}"/>
              </a:ext>
            </a:extLst>
          </p:cNvPr>
          <p:cNvCxnSpPr>
            <a:cxnSpLocks/>
          </p:cNvCxnSpPr>
          <p:nvPr/>
        </p:nvCxnSpPr>
        <p:spPr>
          <a:xfrm flipH="1">
            <a:off x="8066383" y="4153026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4BBB1D-9FA3-1F41-A016-FAE82A2C5C48}"/>
              </a:ext>
            </a:extLst>
          </p:cNvPr>
          <p:cNvSpPr txBox="1"/>
          <p:nvPr/>
        </p:nvSpPr>
        <p:spPr>
          <a:xfrm>
            <a:off x="5752601" y="4898172"/>
            <a:ext cx="77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VOLE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76B01-0FA7-C94B-A6FD-CEBECD80E3CE}"/>
              </a:ext>
            </a:extLst>
          </p:cNvPr>
          <p:cNvSpPr txBox="1"/>
          <p:nvPr/>
        </p:nvSpPr>
        <p:spPr>
          <a:xfrm>
            <a:off x="527857" y="368068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3D6B6-420B-BF41-BBE4-A32B0759E37A}"/>
              </a:ext>
            </a:extLst>
          </p:cNvPr>
          <p:cNvSpPr txBox="1"/>
          <p:nvPr/>
        </p:nvSpPr>
        <p:spPr>
          <a:xfrm>
            <a:off x="10733115" y="3610772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7145F-AE3C-B74E-9935-19F280510D64}"/>
              </a:ext>
            </a:extLst>
          </p:cNvPr>
          <p:cNvSpPr txBox="1"/>
          <p:nvPr/>
        </p:nvSpPr>
        <p:spPr>
          <a:xfrm>
            <a:off x="2045937" y="37237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b="1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2696C-A3F2-3D44-9381-001D48AC6C97}"/>
              </a:ext>
            </a:extLst>
          </p:cNvPr>
          <p:cNvSpPr txBox="1"/>
          <p:nvPr/>
        </p:nvSpPr>
        <p:spPr>
          <a:xfrm>
            <a:off x="2036254" y="43285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b="1" dirty="0"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F897C-A150-D446-80A0-4900C4566C50}"/>
              </a:ext>
            </a:extLst>
          </p:cNvPr>
          <p:cNvSpPr txBox="1"/>
          <p:nvPr/>
        </p:nvSpPr>
        <p:spPr>
          <a:xfrm>
            <a:off x="8052758" y="546239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Avenir Next LT Pro" panose="020B0504020202020204" pitchFamily="34" charset="77"/>
              </a:rPr>
              <a:t>f</a:t>
            </a:r>
            <a:r>
              <a:rPr lang="en-PT" dirty="0">
                <a:latin typeface="Avenir Next LT Pro" panose="020B0504020202020204" pitchFamily="34" charset="77"/>
              </a:rPr>
              <a:t>(x) = </a:t>
            </a:r>
            <a:r>
              <a:rPr lang="en-PT" b="1" dirty="0">
                <a:latin typeface="Avenir Next LT Pro" panose="020B0504020202020204" pitchFamily="34" charset="77"/>
              </a:rPr>
              <a:t>a</a:t>
            </a:r>
            <a:r>
              <a:rPr lang="en-PT" dirty="0">
                <a:latin typeface="Avenir Next LT Pro" panose="020B0504020202020204" pitchFamily="34" charset="77"/>
              </a:rPr>
              <a:t>x + </a:t>
            </a:r>
            <a:r>
              <a:rPr lang="en-PT" b="1" dirty="0">
                <a:latin typeface="Avenir Next LT Pro" panose="020B0504020202020204" pitchFamily="34" charset="77"/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053E3E-5AE5-9E45-AAD1-2D8D6CB5F26C}"/>
              </a:ext>
            </a:extLst>
          </p:cNvPr>
          <p:cNvCxnSpPr/>
          <p:nvPr/>
        </p:nvCxnSpPr>
        <p:spPr>
          <a:xfrm>
            <a:off x="8085430" y="5930994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0DE185-B1BD-DB4F-8FA0-AE4495ECCEF6}"/>
              </a:ext>
            </a:extLst>
          </p:cNvPr>
          <p:cNvSpPr txBox="1"/>
          <p:nvPr/>
        </p:nvSpPr>
        <p:spPr>
          <a:xfrm>
            <a:off x="9907837" y="37954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</p:spTree>
    <p:extLst>
      <p:ext uri="{BB962C8B-B14F-4D97-AF65-F5344CB8AC3E}">
        <p14:creationId xmlns:p14="http://schemas.microsoft.com/office/powerpoint/2010/main" val="1956883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endParaRPr lang="en-PT" sz="2000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5660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 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833D2B7E-3CD6-2B49-A80C-C2F487759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575" y="2771938"/>
            <a:ext cx="1006844" cy="3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6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2FF937-53E1-0D46-BFE6-ED2FB43D7FA7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Transfer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Linear Evaluation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, there exists a set of </a:t>
            </a:r>
            <a:r>
              <a:rPr lang="en-PT" sz="2000" dirty="0">
                <a:latin typeface="Avenir Next LT Pro" panose="020B0504020202020204" pitchFamily="34" charset="77"/>
              </a:rPr>
              <a:t>MUBs </a:t>
            </a:r>
          </a:p>
        </p:txBody>
      </p:sp>
      <p:pic>
        <p:nvPicPr>
          <p:cNvPr id="6" name="Picture 5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28BE9F6B-4E97-E047-B749-4BA2283B9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E9E43-7278-E843-ABA9-C60D77D5F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C7DCCA4D-FDB2-5D41-913C-498B47B82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CD2E63-9AB2-DF42-A88D-A45866E10EB4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9AB4B-A039-2E47-976B-B1A6C434AD0A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8" name="Picture 17" descr="Text&#10;&#10;Description automatically generated with medium confidence">
            <a:extLst>
              <a:ext uri="{FF2B5EF4-FFF2-40B4-BE49-F238E27FC236}">
                <a16:creationId xmlns:a16="http://schemas.microsoft.com/office/drawing/2014/main" id="{AAA76006-3E45-8F48-A979-B4AEB0915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9575" y="2771938"/>
            <a:ext cx="1006844" cy="3011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42D031-91ED-3042-BCBF-0637C7EA9151}"/>
              </a:ext>
            </a:extLst>
          </p:cNvPr>
          <p:cNvSpPr/>
          <p:nvPr/>
        </p:nvSpPr>
        <p:spPr>
          <a:xfrm>
            <a:off x="3660124" y="2712625"/>
            <a:ext cx="1418916" cy="46656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881197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C7D0B-E4F9-5247-9B50-F0ED1BF4A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575" y="2771938"/>
            <a:ext cx="1006844" cy="301112"/>
          </a:xfrm>
          <a:prstGeom prst="rect">
            <a:avLst/>
          </a:prstGeom>
        </p:spPr>
      </p:pic>
      <p:pic>
        <p:nvPicPr>
          <p:cNvPr id="16" name="Picture 15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DC83186D-0F2A-9B4E-B595-3A22FAF47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D4A0DC-4D57-FC43-B35E-CBE775209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7BA720CD-2BC1-4140-80D9-EFB6F66FA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90C286-BCA6-D44D-9692-1F91412B6133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B35557-6EF6-BE44-B341-0EC163F99E11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5AD92-6871-5A4F-AE7C-8C6AF1BC44AC}"/>
              </a:ext>
            </a:extLst>
          </p:cNvPr>
          <p:cNvSpPr/>
          <p:nvPr/>
        </p:nvSpPr>
        <p:spPr>
          <a:xfrm>
            <a:off x="8312095" y="2138151"/>
            <a:ext cx="3302000" cy="1961866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677253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 upon the action of the Heisenberg-Weyl operators,  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C7D0B-E4F9-5247-9B50-F0ED1BF4A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575" y="2771938"/>
            <a:ext cx="1006844" cy="301112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5" y="2138151"/>
            <a:ext cx="3302000" cy="1961866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924250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hich upon the action of the </a:t>
            </a:r>
            <a:r>
              <a:rPr lang="en-PT" sz="2000" dirty="0">
                <a:latin typeface="Avenir Next LT Pro" panose="020B0504020202020204" pitchFamily="34" charset="77"/>
              </a:rPr>
              <a:t>Heisenberg-Weyl operators,  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C7D0B-E4F9-5247-9B50-F0ED1BF4A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575" y="2771938"/>
            <a:ext cx="1006844" cy="301112"/>
          </a:xfrm>
          <a:prstGeom prst="rect">
            <a:avLst/>
          </a:prstGeom>
        </p:spPr>
      </p:pic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5" y="2138151"/>
            <a:ext cx="3302000" cy="1961866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ED5CF3-54A3-2848-B2AB-3321CAF67FCB}"/>
              </a:ext>
            </a:extLst>
          </p:cNvPr>
          <p:cNvSpPr/>
          <p:nvPr/>
        </p:nvSpPr>
        <p:spPr>
          <a:xfrm>
            <a:off x="3660124" y="2712625"/>
            <a:ext cx="1418916" cy="46656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9354620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 upon the action of the Heisenberg-Weyl operators,  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34BC7D0B-E4F9-5247-9B50-F0ED1BF4A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575" y="2771938"/>
            <a:ext cx="1006844" cy="301112"/>
          </a:xfrm>
          <a:prstGeom prst="rect">
            <a:avLst/>
          </a:prstGeom>
        </p:spPr>
      </p:pic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63024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F948E7-BDA7-F94E-B5C1-E19286918CB9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BDE236-2FA9-A147-A07E-95C2D5CA502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7044C2-925F-A94C-B891-F6FCF87EA058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256888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/>
      <p:bldP spid="31" grpId="0" animBg="1"/>
      <p:bldP spid="11" grpId="0" animBg="1"/>
      <p:bldP spid="36" grpId="0" animBg="1"/>
      <p:bldP spid="49" grpId="0" animBg="1"/>
      <p:bldP spid="50" grpId="0"/>
      <p:bldP spid="53" grpId="0" animBg="1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1" grpId="0" animBg="1"/>
      <p:bldP spid="63" grpId="0" animBg="1"/>
      <p:bldP spid="65" grpId="0" animBg="1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AD2EC3-E9EC-0541-BFF5-0919A1D3AA2B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1C79A0-25BD-3745-8735-FA3AAE8C3772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241021-0220-DB47-99EE-4FE20993B0E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25148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2138FF-7210-ED45-934D-6ED26F55841B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40CFFB-11B4-2840-B65C-60E5E1BF225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25AEBB-ACDC-C540-B200-0C306C10A855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4A0A06-ADBF-DB4C-B717-A90ADB0D72A0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1810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2FC0B-83D8-3E43-ABAC-9D022EC01050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6B9D5C-43C8-E542-A5DD-5BD7966796E2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F2E09D-C2DD-3743-8181-ABBFA19C45FA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C44720-71AF-7C40-AE2D-FAE637E34801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92373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8593</TotalTime>
  <Words>4361</Words>
  <Application>Microsoft Macintosh PowerPoint</Application>
  <PresentationFormat>Widescreen</PresentationFormat>
  <Paragraphs>1211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 Unicode MS</vt:lpstr>
      <vt:lpstr>Arial</vt:lpstr>
      <vt:lpstr>Avenir Next LT Pro</vt:lpstr>
      <vt:lpstr>Calibri</vt:lpstr>
      <vt:lpstr>Calibri Light</vt:lpstr>
      <vt:lpstr>Cambria Math</vt:lpstr>
      <vt:lpstr>Office Theme</vt:lpstr>
      <vt:lpstr>Quantum assisted  Secure Multiparty Computation</vt:lpstr>
      <vt:lpstr>Outline</vt:lpstr>
      <vt:lpstr>Motivation</vt:lpstr>
      <vt:lpstr>Motivation</vt:lpstr>
      <vt:lpstr>Motivation</vt:lpstr>
      <vt:lpstr>Motivation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Quantum and classical OT</vt:lpstr>
      <vt:lpstr>Oblivious Transfer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Quantum-assisted system</vt:lpstr>
      <vt:lpstr>Quantum-assisted system</vt:lpstr>
      <vt:lpstr>Quantum-assisted system</vt:lpstr>
      <vt:lpstr>Quantum-assisted system</vt:lpstr>
      <vt:lpstr>Performance evaluation</vt:lpstr>
      <vt:lpstr>Performance evaluation</vt:lpstr>
      <vt:lpstr>Performance evaluation</vt:lpstr>
      <vt:lpstr>Private phylogenetic trees</vt:lpstr>
      <vt:lpstr>Quantum OLE</vt:lpstr>
      <vt:lpstr>Quantum OLE</vt:lpstr>
      <vt:lpstr>Quantum OLE</vt:lpstr>
      <vt:lpstr>Quantum OLE</vt:lpstr>
      <vt:lpstr>Quantum OLE</vt:lpstr>
      <vt:lpstr>Quantum OLE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assisted  Secure Multiparty Computation</dc:title>
  <dc:creator>Manuel Maria Trigueiros Sampaio Batalha dos Santos</dc:creator>
  <cp:lastModifiedBy>Manuel Maria Trigueiros Sampaio Batalha dos Santos</cp:lastModifiedBy>
  <cp:revision>158</cp:revision>
  <dcterms:created xsi:type="dcterms:W3CDTF">2023-04-06T12:48:13Z</dcterms:created>
  <dcterms:modified xsi:type="dcterms:W3CDTF">2023-04-14T10:54:28Z</dcterms:modified>
</cp:coreProperties>
</file>