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9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5" r:id="rId45"/>
    <p:sldId id="304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6" r:id="rId57"/>
    <p:sldId id="314" r:id="rId58"/>
    <p:sldId id="317" r:id="rId59"/>
    <p:sldId id="318" r:id="rId60"/>
    <p:sldId id="319" r:id="rId61"/>
    <p:sldId id="320" r:id="rId62"/>
    <p:sldId id="322" r:id="rId63"/>
    <p:sldId id="321" r:id="rId64"/>
    <p:sldId id="333" r:id="rId65"/>
    <p:sldId id="334" r:id="rId66"/>
    <p:sldId id="335" r:id="rId67"/>
    <p:sldId id="323" r:id="rId68"/>
    <p:sldId id="326" r:id="rId69"/>
    <p:sldId id="325" r:id="rId70"/>
    <p:sldId id="328" r:id="rId71"/>
    <p:sldId id="327" r:id="rId72"/>
    <p:sldId id="329" r:id="rId73"/>
    <p:sldId id="330" r:id="rId74"/>
    <p:sldId id="331" r:id="rId75"/>
    <p:sldId id="332" r:id="rId76"/>
    <p:sldId id="336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37" r:id="rId85"/>
    <p:sldId id="345" r:id="rId86"/>
    <p:sldId id="347" r:id="rId87"/>
    <p:sldId id="348" r:id="rId88"/>
    <p:sldId id="346" r:id="rId89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5C7"/>
    <a:srgbClr val="5E7E47"/>
    <a:srgbClr val="FFFFFF"/>
    <a:srgbClr val="AECAAC"/>
    <a:srgbClr val="E97E4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5"/>
    <p:restoredTop sz="90476"/>
  </p:normalViewPr>
  <p:slideViewPr>
    <p:cSldViewPr snapToGrid="0" snapToObjects="1">
      <p:cViewPr>
        <p:scale>
          <a:sx n="134" d="100"/>
          <a:sy n="134" d="100"/>
        </p:scale>
        <p:origin x="17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B4D0-AC14-8D41-B42F-CDF13317A85E}" type="datetimeFigureOut">
              <a:rPr lang="en-PT" smtClean="0"/>
              <a:t>13/04/2023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31C-52E6-4C44-B1F4-F33C2160C3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46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436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572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30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911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49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446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825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711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16720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89979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10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089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3795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4360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4414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Based on this comparison, let us see what are the consequences of using BBCS based protocol into an MPC system</a:t>
            </a:r>
            <a:r>
              <a:rPr lang="en-PT"/>
              <a:t>.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04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9944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9148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900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07258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97919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532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16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0732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7481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8719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5470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27584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OK é diferente de ROT porque Alice não tem a mesagem definida. De qualquer forma redução de OT a OK e a bit-ROT tem os mesmos passos (é igual em tudo).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7230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8230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2628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81420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0108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92995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3373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31203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094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2622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  <a:p>
            <a:endParaRPr lang="en-PT" dirty="0"/>
          </a:p>
          <a:p>
            <a:r>
              <a:rPr lang="en-PT" dirty="0"/>
              <a:t>VOLE -&gt; OT Ext from here </a:t>
            </a:r>
            <a:r>
              <a:rPr lang="en-GB" dirty="0"/>
              <a:t>https://</a:t>
            </a:r>
            <a:r>
              <a:rPr lang="en-GB" dirty="0" err="1"/>
              <a:t>eprint.iacr.org</a:t>
            </a:r>
            <a:r>
              <a:rPr lang="en-GB" dirty="0"/>
              <a:t>/2022/192.pdf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6474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4184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I will just focus on the the OLE protocol because the generalizations I presented in the PhD work are heavely based on OLE and I want to give a highlevel overview of the UC proof.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75371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41307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436322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3088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39450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47974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494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operators are a combination of shift operators in the computational basis and in the dual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8764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3229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05333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530872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129221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8799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47673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9664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4137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18865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345992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07061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19831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681409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0827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90546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484235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61671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6021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0203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23421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64812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54579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785924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52338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39429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814905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665738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841611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7156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72189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555117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63164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This is obviously not indistinguishable because there is no trnascript between the parties.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211314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355734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45448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421724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9535630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difficult thing about UC framework is that the environment has access to all inputs/outputs and transcript of the parties. This is to model any environment in which the protocol is 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5156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721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925-82A9-7644-A905-47A4069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96B1-143A-FD43-88E2-F6C5B315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B1CE-7EA9-A24C-A08D-1650070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BBA-0793-3145-BADC-A662D3C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3A5-0574-6946-8E35-24A07D4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BE3-4931-594C-90D6-EB52D2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6BCB-7A85-6F4C-B54C-CF1C89E0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C39-4A84-AB40-9E23-30918E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61D6-D468-D14F-AB44-6CDE7A8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35-C0CA-E842-915E-12851102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042DB-24CC-9E4F-856A-A164C098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8603-E688-2C48-800B-62727FB7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32A-9AB1-D843-8F0D-A596BE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4D2A-EAF9-3144-94D6-93161DB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11E0-B888-DA45-9168-0F33970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4B86-CFDF-2746-A483-49C05B8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8733-1509-654D-9317-11838331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97FD-762C-7D45-A503-71FC0E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58F6-FC98-0147-8B88-184172B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129-4736-4146-A6FC-8F9E5EF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AA3-B115-8B42-BCF3-C2C31797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7A60-73AE-8D4F-BFBB-5DA21712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8EB-98A4-2746-9D12-B415ED7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FC2-0AF7-3D40-B761-541B7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84A-3E3B-D540-A344-5937C98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D76-DBF1-8849-B487-2186F2D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B5E-046D-1C4B-A916-4E6EA8E9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CC8-56C4-1741-BAD2-64122EA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BAD-D24D-E94A-A940-6F030E5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6B42-DE37-BA4B-BB3F-4898A8D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A4D3-E5D2-304C-8A8B-D6158A8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F3A-21B8-2449-9E6F-9CD6074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F821-924B-434F-BA84-18727D4D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AE65-7911-694B-8026-ED2D7B0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B60-4EAE-FE4C-AC66-3E6974CEF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3E3D-682A-674E-A973-CF409E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A0B3-D886-514F-A7F4-C321CB9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4BDF-A248-1E44-B15D-61BDE39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57BD-A2D4-FF40-92E7-DDE5BFE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B54-6721-C244-A224-579BDA1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9FB0-FD60-EF4A-AF93-89B6587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FB6C-EE96-6C4F-BEBB-63460BE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001-9DF8-4A48-9303-031223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8F20-F89F-CD4C-9366-F8F5BD4E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78229-CB17-264F-9CCC-29AAF0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DAA-A9A6-2A48-B0BB-60010DC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D8D-4D09-6C49-B036-7285EAC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5F0-0F1C-1547-BAD3-F4957D9B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FADD-2602-464A-A907-24BC304C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E259-0A89-8643-9BD8-D7B37B9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50D0-C390-AD4B-94D3-AB41802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C895-159B-8E42-9C55-B49AF76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481-39F1-C046-A1CE-898E711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E7AAF-8B61-6F44-A457-67FDCC5D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ACEB-F121-A645-931E-DBF0B3EC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D72-8E9C-7D44-B0F8-4FE5794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FE20-1B3E-1041-B5FB-231313C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98E4-0A6A-6C44-A6E4-7769DF5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DC72-2D28-2641-85E0-E7804723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88DC-5791-594E-A478-727CD0A1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F140-0BBB-824A-8A3D-4776C562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D9F4-1539-CD4E-B776-9D1B61E7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DFBF-4629-FB43-91A9-493A1615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3.svg"/><Relationship Id="rId4" Type="http://schemas.openxmlformats.org/officeDocument/2006/relationships/image" Target="../media/image12.jp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21.jpg"/><Relationship Id="rId5" Type="http://schemas.openxmlformats.org/officeDocument/2006/relationships/image" Target="../media/image24.png"/><Relationship Id="rId10" Type="http://schemas.openxmlformats.org/officeDocument/2006/relationships/image" Target="../media/image23.svg"/><Relationship Id="rId4" Type="http://schemas.openxmlformats.org/officeDocument/2006/relationships/image" Target="../media/image12.jp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1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1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6.jpg"/><Relationship Id="rId4" Type="http://schemas.openxmlformats.org/officeDocument/2006/relationships/image" Target="../media/image31.jpg"/><Relationship Id="rId9" Type="http://schemas.openxmlformats.org/officeDocument/2006/relationships/image" Target="../media/image32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7.jpg"/><Relationship Id="rId10" Type="http://schemas.openxmlformats.org/officeDocument/2006/relationships/image" Target="../media/image32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5" Type="http://schemas.openxmlformats.org/officeDocument/2006/relationships/image" Target="../media/image42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5" Type="http://schemas.openxmlformats.org/officeDocument/2006/relationships/image" Target="../media/image42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5" Type="http://schemas.openxmlformats.org/officeDocument/2006/relationships/image" Target="../media/image42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32.jpg"/><Relationship Id="rId5" Type="http://schemas.openxmlformats.org/officeDocument/2006/relationships/image" Target="../media/image37.jpg"/><Relationship Id="rId15" Type="http://schemas.openxmlformats.org/officeDocument/2006/relationships/image" Target="../media/image42.jpg"/><Relationship Id="rId10" Type="http://schemas.openxmlformats.org/officeDocument/2006/relationships/image" Target="../media/image38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Relationship Id="rId14" Type="http://schemas.openxmlformats.org/officeDocument/2006/relationships/image" Target="../media/image41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1.jp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1.jp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4.jpg"/><Relationship Id="rId4" Type="http://schemas.openxmlformats.org/officeDocument/2006/relationships/image" Target="../media/image31.jpg"/><Relationship Id="rId9" Type="http://schemas.openxmlformats.org/officeDocument/2006/relationships/image" Target="../media/image40.jp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4.jpg"/><Relationship Id="rId4" Type="http://schemas.openxmlformats.org/officeDocument/2006/relationships/image" Target="../media/image31.jpg"/><Relationship Id="rId9" Type="http://schemas.openxmlformats.org/officeDocument/2006/relationships/image" Target="../media/image40.jp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1.jpg"/><Relationship Id="rId9" Type="http://schemas.openxmlformats.org/officeDocument/2006/relationships/image" Target="../media/image40.jp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1.jpg"/><Relationship Id="rId9" Type="http://schemas.openxmlformats.org/officeDocument/2006/relationships/image" Target="../media/image40.jp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0.jpg"/><Relationship Id="rId4" Type="http://schemas.openxmlformats.org/officeDocument/2006/relationships/image" Target="../media/image31.jpg"/><Relationship Id="rId9" Type="http://schemas.openxmlformats.org/officeDocument/2006/relationships/image" Target="../media/image3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40.jpg"/><Relationship Id="rId5" Type="http://schemas.openxmlformats.org/officeDocument/2006/relationships/image" Target="../media/image44.jpg"/><Relationship Id="rId10" Type="http://schemas.openxmlformats.org/officeDocument/2006/relationships/image" Target="../media/image39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39.jpg"/><Relationship Id="rId5" Type="http://schemas.openxmlformats.org/officeDocument/2006/relationships/image" Target="../media/image44.jpg"/><Relationship Id="rId10" Type="http://schemas.openxmlformats.org/officeDocument/2006/relationships/image" Target="../media/image50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39.jpg"/><Relationship Id="rId5" Type="http://schemas.openxmlformats.org/officeDocument/2006/relationships/image" Target="../media/image44.jpg"/><Relationship Id="rId10" Type="http://schemas.openxmlformats.org/officeDocument/2006/relationships/image" Target="../media/image50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39.jpg"/><Relationship Id="rId5" Type="http://schemas.openxmlformats.org/officeDocument/2006/relationships/image" Target="../media/image44.jpg"/><Relationship Id="rId10" Type="http://schemas.openxmlformats.org/officeDocument/2006/relationships/image" Target="../media/image50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13" Type="http://schemas.openxmlformats.org/officeDocument/2006/relationships/image" Target="../media/image40.jpg"/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51.jpg"/><Relationship Id="rId5" Type="http://schemas.openxmlformats.org/officeDocument/2006/relationships/image" Target="../media/image44.jpg"/><Relationship Id="rId10" Type="http://schemas.openxmlformats.org/officeDocument/2006/relationships/image" Target="../media/image50.jpg"/><Relationship Id="rId4" Type="http://schemas.openxmlformats.org/officeDocument/2006/relationships/image" Target="../media/image31.jpg"/><Relationship Id="rId9" Type="http://schemas.openxmlformats.org/officeDocument/2006/relationships/image" Target="../media/image49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51.jpg"/><Relationship Id="rId3" Type="http://schemas.openxmlformats.org/officeDocument/2006/relationships/image" Target="../media/image2.png"/><Relationship Id="rId7" Type="http://schemas.openxmlformats.org/officeDocument/2006/relationships/image" Target="../media/image44.jpg"/><Relationship Id="rId12" Type="http://schemas.openxmlformats.org/officeDocument/2006/relationships/image" Target="../media/image50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9.jpg"/><Relationship Id="rId5" Type="http://schemas.openxmlformats.org/officeDocument/2006/relationships/image" Target="../media/image39.jpg"/><Relationship Id="rId10" Type="http://schemas.openxmlformats.org/officeDocument/2006/relationships/image" Target="../media/image48.jpg"/><Relationship Id="rId4" Type="http://schemas.openxmlformats.org/officeDocument/2006/relationships/image" Target="../media/image31.jpg"/><Relationship Id="rId9" Type="http://schemas.openxmlformats.org/officeDocument/2006/relationships/image" Target="../media/image47.jp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51.jpg"/><Relationship Id="rId3" Type="http://schemas.openxmlformats.org/officeDocument/2006/relationships/image" Target="../media/image2.png"/><Relationship Id="rId7" Type="http://schemas.openxmlformats.org/officeDocument/2006/relationships/image" Target="../media/image44.jpg"/><Relationship Id="rId12" Type="http://schemas.openxmlformats.org/officeDocument/2006/relationships/image" Target="../media/image50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9.jpg"/><Relationship Id="rId5" Type="http://schemas.openxmlformats.org/officeDocument/2006/relationships/image" Target="../media/image39.jpg"/><Relationship Id="rId10" Type="http://schemas.openxmlformats.org/officeDocument/2006/relationships/image" Target="../media/image48.jpg"/><Relationship Id="rId4" Type="http://schemas.openxmlformats.org/officeDocument/2006/relationships/image" Target="../media/image31.jpg"/><Relationship Id="rId9" Type="http://schemas.openxmlformats.org/officeDocument/2006/relationships/image" Target="../media/image47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1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1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1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31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910F-AA63-024C-B558-8BB3710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5CF3-9D1D-C849-96B9-21CCFA65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defence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17 October 2023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8B48BFA-E1BF-A34B-91D0-A8F5B421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35" y="5827311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B5C21D-8D19-1C4B-AF6B-B1D06CE90CA6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D6FE6-3D11-224E-8AFA-0FE9197386C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2CA908-21FF-3D42-9C45-F77F53AF841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670B62-6EC0-9149-B5D6-D5D7339D65F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404758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2748A3-8C33-F34C-BF57-BA8B0AC3684A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409AA4-B5F0-BD49-9E8D-D5D8EE20A4AC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EE060-5E9A-DD42-8C1D-156E47D1D9A4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346E2-5516-D247-96D1-2EE64109E906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6840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A4698-9C07-F048-A83E-8AEF6B4516B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F0372-D027-194F-B67C-2B4DFDA3061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4C1C-5A0F-774D-8D55-15DB036A8CD5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1B1D50-F010-3746-A807-64918D6ED81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97890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82495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C3106D-B206-A747-893B-212037211F76}"/>
              </a:ext>
            </a:extLst>
          </p:cNvPr>
          <p:cNvSpPr/>
          <p:nvPr/>
        </p:nvSpPr>
        <p:spPr>
          <a:xfrm>
            <a:off x="346229" y="1380678"/>
            <a:ext cx="11590352" cy="541177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0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E9D1F1-A0AA-524D-9E92-7F7F334D3AD3}"/>
              </a:ext>
            </a:extLst>
          </p:cNvPr>
          <p:cNvSpPr/>
          <p:nvPr/>
        </p:nvSpPr>
        <p:spPr>
          <a:xfrm>
            <a:off x="4549739" y="2712378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9BC5C-9B98-6641-9F76-066A0C024D6F}"/>
              </a:ext>
            </a:extLst>
          </p:cNvPr>
          <p:cNvCxnSpPr/>
          <p:nvPr/>
        </p:nvCxnSpPr>
        <p:spPr>
          <a:xfrm>
            <a:off x="2013735" y="300005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E8A7F-F893-9D4B-9875-A5AEF6BE5B3A}"/>
              </a:ext>
            </a:extLst>
          </p:cNvPr>
          <p:cNvCxnSpPr/>
          <p:nvPr/>
        </p:nvCxnSpPr>
        <p:spPr>
          <a:xfrm>
            <a:off x="2013735" y="359424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5EF95-D2B5-884D-BE70-90CCD3A4E488}"/>
              </a:ext>
            </a:extLst>
          </p:cNvPr>
          <p:cNvCxnSpPr>
            <a:cxnSpLocks/>
          </p:cNvCxnSpPr>
          <p:nvPr/>
        </p:nvCxnSpPr>
        <p:spPr>
          <a:xfrm flipH="1">
            <a:off x="8022302" y="3000053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201E0-CC92-2240-8052-6F64881D3BA9}"/>
              </a:ext>
            </a:extLst>
          </p:cNvPr>
          <p:cNvSpPr txBox="1"/>
          <p:nvPr/>
        </p:nvSpPr>
        <p:spPr>
          <a:xfrm>
            <a:off x="5843590" y="3745199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75FF-8570-0342-B7E3-8C23E11AC8FF}"/>
              </a:ext>
            </a:extLst>
          </p:cNvPr>
          <p:cNvSpPr txBox="1"/>
          <p:nvPr/>
        </p:nvSpPr>
        <p:spPr>
          <a:xfrm>
            <a:off x="483776" y="2527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D02B6-92CD-EB4B-8363-A66BD4714A86}"/>
              </a:ext>
            </a:extLst>
          </p:cNvPr>
          <p:cNvSpPr txBox="1"/>
          <p:nvPr/>
        </p:nvSpPr>
        <p:spPr>
          <a:xfrm>
            <a:off x="10689034" y="2457799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5BD33-F1AC-8B4A-A97E-989492B16BDE}"/>
              </a:ext>
            </a:extLst>
          </p:cNvPr>
          <p:cNvSpPr txBox="1"/>
          <p:nvPr/>
        </p:nvSpPr>
        <p:spPr>
          <a:xfrm>
            <a:off x="1920103" y="257081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0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42D19-FAD9-A542-AFFF-88DAEF85E94F}"/>
              </a:ext>
            </a:extLst>
          </p:cNvPr>
          <p:cNvSpPr txBox="1"/>
          <p:nvPr/>
        </p:nvSpPr>
        <p:spPr>
          <a:xfrm>
            <a:off x="1921641" y="3175560"/>
            <a:ext cx="4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1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97AAD-5BF0-AE48-A745-6A8163F2F97B}"/>
              </a:ext>
            </a:extLst>
          </p:cNvPr>
          <p:cNvSpPr txBox="1"/>
          <p:nvPr/>
        </p:nvSpPr>
        <p:spPr>
          <a:xfrm>
            <a:off x="8018295" y="43098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b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5B504-25E5-C34F-87B2-8C89A84687A7}"/>
              </a:ext>
            </a:extLst>
          </p:cNvPr>
          <p:cNvCxnSpPr/>
          <p:nvPr/>
        </p:nvCxnSpPr>
        <p:spPr>
          <a:xfrm>
            <a:off x="8041349" y="4778021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600E1-1660-6947-8E1B-C441EFC59F9D}"/>
              </a:ext>
            </a:extLst>
          </p:cNvPr>
          <p:cNvSpPr txBox="1"/>
          <p:nvPr/>
        </p:nvSpPr>
        <p:spPr>
          <a:xfrm>
            <a:off x="9846123" y="26424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C2435BA-4249-F04E-AF06-57C54417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C9854-414A-A644-B855-5D45C9FC179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321214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0CFD6-3967-9045-AF81-79C892DC02E6}"/>
              </a:ext>
            </a:extLst>
          </p:cNvPr>
          <p:cNvSpPr/>
          <p:nvPr/>
        </p:nvSpPr>
        <p:spPr>
          <a:xfrm>
            <a:off x="1547446" y="4353951"/>
            <a:ext cx="9094764" cy="4246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4EDF-BC41-B44A-BB5A-645C85F048E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236814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Oblivious Linear Evaluation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B2A56-E297-AC4A-887E-5C1B9B6DE195}"/>
              </a:ext>
            </a:extLst>
          </p:cNvPr>
          <p:cNvSpPr txBox="1"/>
          <p:nvPr/>
        </p:nvSpPr>
        <p:spPr>
          <a:xfrm>
            <a:off x="796954" y="2220975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”No” time constraint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A95EC1-19C1-F146-8F02-E24FF4CE7362}"/>
              </a:ext>
            </a:extLst>
          </p:cNvPr>
          <p:cNvSpPr txBox="1"/>
          <p:nvPr/>
        </p:nvSpPr>
        <p:spPr>
          <a:xfrm>
            <a:off x="593565" y="5935933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Time</a:t>
            </a:r>
          </a:p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0826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FCCE5-D5A8-CA4C-A644-BAA3ABB65A28}"/>
              </a:ext>
            </a:extLst>
          </p:cNvPr>
          <p:cNvGrpSpPr/>
          <p:nvPr/>
        </p:nvGrpSpPr>
        <p:grpSpPr>
          <a:xfrm>
            <a:off x="4430106" y="3429000"/>
            <a:ext cx="1746406" cy="556404"/>
            <a:chOff x="4438733" y="3429000"/>
            <a:chExt cx="1746406" cy="5564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120415-09A9-5747-94B7-50BA494557F9}"/>
                </a:ext>
              </a:extLst>
            </p:cNvPr>
            <p:cNvSpPr/>
            <p:nvPr/>
          </p:nvSpPr>
          <p:spPr>
            <a:xfrm>
              <a:off x="4438733" y="3429000"/>
              <a:ext cx="253312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2BB0EB-3B7E-D145-938D-575CD05EF909}"/>
                </a:ext>
              </a:extLst>
            </p:cNvPr>
            <p:cNvSpPr/>
            <p:nvPr/>
          </p:nvSpPr>
          <p:spPr>
            <a:xfrm>
              <a:off x="5151849" y="3429000"/>
              <a:ext cx="1033290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3D3908D-3BCB-4A41-90B1-FC471742EE39}"/>
                </a:ext>
              </a:extLst>
            </p:cNvPr>
            <p:cNvSpPr/>
            <p:nvPr/>
          </p:nvSpPr>
          <p:spPr>
            <a:xfrm>
              <a:off x="4788237" y="3640292"/>
              <a:ext cx="267419" cy="133819"/>
            </a:xfrm>
            <a:prstGeom prst="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9CA81-E4BC-B641-9E85-35ECCA4FEFB5}"/>
              </a:ext>
            </a:extLst>
          </p:cNvPr>
          <p:cNvSpPr txBox="1"/>
          <p:nvPr/>
        </p:nvSpPr>
        <p:spPr>
          <a:xfrm>
            <a:off x="4169348" y="4027754"/>
            <a:ext cx="7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128 </a:t>
            </a:r>
          </a:p>
          <a:p>
            <a:pPr algn="ctr"/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B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ase 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7570DA-AD14-C340-8F32-4E6CB1E40B92}"/>
              </a:ext>
            </a:extLst>
          </p:cNvPr>
          <p:cNvSpPr txBox="1"/>
          <p:nvPr/>
        </p:nvSpPr>
        <p:spPr>
          <a:xfrm>
            <a:off x="5335771" y="4022081"/>
            <a:ext cx="6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~10M </a:t>
            </a:r>
          </a:p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649C4-E560-8245-BC12-32C753D3947C}"/>
              </a:ext>
            </a:extLst>
          </p:cNvPr>
          <p:cNvSpPr txBox="1"/>
          <p:nvPr/>
        </p:nvSpPr>
        <p:spPr>
          <a:xfrm>
            <a:off x="4683418" y="340183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rgbClr val="5EA5C7"/>
                </a:solidFill>
                <a:latin typeface="Avenir Next LT Pro" panose="020B0504020202020204" pitchFamily="34" charset="77"/>
              </a:rPr>
              <a:t>Sym</a:t>
            </a: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B8FCA1E-9944-3B4A-A2F4-A7FA0442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3BF30-07C4-0F41-AE1A-FFA4C2DE4EFB}"/>
              </a:ext>
            </a:extLst>
          </p:cNvPr>
          <p:cNvSpPr/>
          <p:nvPr/>
        </p:nvSpPr>
        <p:spPr>
          <a:xfrm>
            <a:off x="4068254" y="4660080"/>
            <a:ext cx="7189218" cy="1993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DDB9347-F4C1-EF44-B759-569784B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8AA0C-9EE8-7B44-9D98-85191BE1EDBF}"/>
              </a:ext>
            </a:extLst>
          </p:cNvPr>
          <p:cNvSpPr txBox="1"/>
          <p:nvPr/>
        </p:nvSpPr>
        <p:spPr>
          <a:xfrm>
            <a:off x="7350155" y="4290748"/>
            <a:ext cx="281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Online phase for </a:t>
            </a:r>
            <a:r>
              <a:rPr lang="en-PT" i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m</a:t>
            </a:r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OTs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CAADA-8EA5-BB47-B626-FD3C244DF013}"/>
              </a:ext>
            </a:extLst>
          </p:cNvPr>
          <p:cNvSpPr txBox="1"/>
          <p:nvPr/>
        </p:nvSpPr>
        <p:spPr>
          <a:xfrm>
            <a:off x="4165477" y="5315162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EC10C-354A-AD46-B678-179BB99FB9D1}"/>
              </a:ext>
            </a:extLst>
          </p:cNvPr>
          <p:cNvSpPr txBox="1"/>
          <p:nvPr/>
        </p:nvSpPr>
        <p:spPr>
          <a:xfrm>
            <a:off x="5501553" y="5315162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C56C-3910-8B44-9D9D-E24CB7EE262F}"/>
              </a:ext>
            </a:extLst>
          </p:cNvPr>
          <p:cNvSpPr txBox="1"/>
          <p:nvPr/>
        </p:nvSpPr>
        <p:spPr>
          <a:xfrm>
            <a:off x="4165477" y="6156688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8F6A5-CE04-974A-9AA5-91152AE2C295}"/>
              </a:ext>
            </a:extLst>
          </p:cNvPr>
          <p:cNvSpPr txBox="1"/>
          <p:nvPr/>
        </p:nvSpPr>
        <p:spPr>
          <a:xfrm>
            <a:off x="10296526" y="5684494"/>
            <a:ext cx="8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endParaRPr lang="en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0B6BC-8FC6-E446-8107-9FF30D01C4B7}"/>
              </a:ext>
            </a:extLst>
          </p:cNvPr>
          <p:cNvSpPr txBox="1"/>
          <p:nvPr/>
        </p:nvSpPr>
        <p:spPr>
          <a:xfrm>
            <a:off x="5540344" y="6185098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i="1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 + </a:t>
            </a:r>
            <a:r>
              <a:rPr lang="en-PT" sz="1400" dirty="0">
                <a:latin typeface="Avenir Next LT Pro" panose="020B0504020202020204" pitchFamily="34" charset="77"/>
              </a:rPr>
              <a:t>5</a:t>
            </a:r>
            <a:r>
              <a:rPr lang="en-PT" sz="1400" i="1" dirty="0">
                <a:latin typeface="Avenir Next LT Pro" panose="020B0504020202020204" pitchFamily="34" charset="77"/>
              </a:rPr>
              <a:t>ml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60970-81AA-6244-87D0-BF79A0C3E3D0}"/>
              </a:ext>
            </a:extLst>
          </p:cNvPr>
          <p:cNvSpPr txBox="1"/>
          <p:nvPr/>
        </p:nvSpPr>
        <p:spPr>
          <a:xfrm>
            <a:off x="5973432" y="4802955"/>
            <a:ext cx="157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Computation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4CD6-156F-3B4E-B425-43B17685B4D6}"/>
              </a:ext>
            </a:extLst>
          </p:cNvPr>
          <p:cNvSpPr txBox="1"/>
          <p:nvPr/>
        </p:nvSpPr>
        <p:spPr>
          <a:xfrm>
            <a:off x="8415236" y="4802955"/>
            <a:ext cx="18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Communication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566A5-D90A-1B44-A0F8-DBD8BDF66A26}"/>
              </a:ext>
            </a:extLst>
          </p:cNvPr>
          <p:cNvSpPr txBox="1"/>
          <p:nvPr/>
        </p:nvSpPr>
        <p:spPr>
          <a:xfrm>
            <a:off x="8291563" y="5315161"/>
            <a:ext cx="168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latin typeface="Avenir Next LT Pro" panose="020B0504020202020204" pitchFamily="34" charset="77"/>
              </a:rPr>
              <a:t> = 0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/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T" sz="1400" i="1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KOS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–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BBCS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P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</m:oMath>
                </a14:m>
                <a:r>
                  <a:rPr lang="en-PT" sz="1400" dirty="0">
                    <a:latin typeface="Avenir Next LT Pro" panose="020B0504020202020204" pitchFamily="34" charset="77"/>
                  </a:rPr>
                  <a:t> 0</a:t>
                </a:r>
                <a:endParaRPr lang="en-PT" sz="1400" b="1" i="1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blipFill>
                <a:blip r:embed="rId5"/>
                <a:stretch>
                  <a:fillRect l="-1504" t="-4000" b="-16000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63E47-6571-8347-A3C5-032BFE773ECC}"/>
              </a:ext>
            </a:extLst>
          </p:cNvPr>
          <p:cNvCxnSpPr>
            <a:cxnSpLocks/>
          </p:cNvCxnSpPr>
          <p:nvPr/>
        </p:nvCxnSpPr>
        <p:spPr>
          <a:xfrm flipH="1">
            <a:off x="4250626" y="5869160"/>
            <a:ext cx="5324695" cy="0"/>
          </a:xfrm>
          <a:prstGeom prst="line">
            <a:avLst/>
          </a:prstGeom>
          <a:ln w="12700">
            <a:gradFill flip="none" rotWithShape="1">
              <a:gsLst>
                <a:gs pos="43000">
                  <a:schemeClr val="accent1">
                    <a:lumMod val="5000"/>
                    <a:lumOff val="95000"/>
                    <a:alpha val="60000"/>
                  </a:schemeClr>
                </a:gs>
                <a:gs pos="9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9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358916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D75ABB7D-87BF-8846-8AE3-16EFF78C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82" y="2277285"/>
            <a:ext cx="8460631" cy="409987"/>
          </a:xfrm>
        </p:spPr>
        <p:txBody>
          <a:bodyPr>
            <a:normAutofit/>
          </a:bodyPr>
          <a:lstStyle/>
          <a:p>
            <a:pPr marL="0" indent="0" algn="ctr">
              <a:buSzPct val="100000"/>
              <a:buNone/>
            </a:pP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Shows the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evolutionary relationship 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between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DNA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sequences in a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.</a:t>
            </a:r>
          </a:p>
          <a:p>
            <a:pPr>
              <a:buSzPct val="100000"/>
              <a:buFont typeface="Arial" charset="0"/>
              <a:buChar char="•"/>
            </a:pPr>
            <a:endParaRPr lang="en-US" sz="18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7A156F9-1DA2-D94C-9A33-A2CE5139B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30" y="2966274"/>
            <a:ext cx="4388133" cy="35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Benchmark classical and quantum approaches</a:t>
            </a:r>
          </a:p>
        </p:txBody>
      </p:sp>
    </p:spTree>
    <p:extLst>
      <p:ext uri="{BB962C8B-B14F-4D97-AF65-F5344CB8AC3E}">
        <p14:creationId xmlns:p14="http://schemas.microsoft.com/office/powerpoint/2010/main" val="16219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206A1-5D47-284A-87BA-CCF154E3643E}"/>
              </a:ext>
            </a:extLst>
          </p:cNvPr>
          <p:cNvSpPr txBox="1">
            <a:spLocks/>
          </p:cNvSpPr>
          <p:nvPr/>
        </p:nvSpPr>
        <p:spPr>
          <a:xfrm>
            <a:off x="838200" y="2469861"/>
            <a:ext cx="5181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trees depend on the matrix distance of genes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F48F3B-9DDF-594D-880E-188EB29E7F4A}"/>
              </a:ext>
            </a:extLst>
          </p:cNvPr>
          <p:cNvSpPr txBox="1">
            <a:spLocks/>
          </p:cNvSpPr>
          <p:nvPr/>
        </p:nvSpPr>
        <p:spPr>
          <a:xfrm>
            <a:off x="6172200" y="2469860"/>
            <a:ext cx="5181600" cy="9591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Character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search for the tree that optimizes the evolution the most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4E2AD-5771-4B43-BFEC-7D854481E362}"/>
              </a:ext>
            </a:extLst>
          </p:cNvPr>
          <p:cNvSpPr txBox="1"/>
          <p:nvPr/>
        </p:nvSpPr>
        <p:spPr>
          <a:xfrm>
            <a:off x="852054" y="3730803"/>
            <a:ext cx="515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simple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BB4C-61D5-3944-B4FE-64B21BC5F920}"/>
              </a:ext>
            </a:extLst>
          </p:cNvPr>
          <p:cNvSpPr/>
          <p:nvPr/>
        </p:nvSpPr>
        <p:spPr>
          <a:xfrm>
            <a:off x="6172200" y="37308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complex</a:t>
            </a:r>
          </a:p>
          <a:p>
            <a:endParaRPr lang="en-US" sz="2000" b="1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Parsimony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166088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206A1-5D47-284A-87BA-CCF154E3643E}"/>
              </a:ext>
            </a:extLst>
          </p:cNvPr>
          <p:cNvSpPr txBox="1">
            <a:spLocks/>
          </p:cNvSpPr>
          <p:nvPr/>
        </p:nvSpPr>
        <p:spPr>
          <a:xfrm>
            <a:off x="838200" y="2469861"/>
            <a:ext cx="5181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trees depend on the matrix distance of genes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F48F3B-9DDF-594D-880E-188EB29E7F4A}"/>
              </a:ext>
            </a:extLst>
          </p:cNvPr>
          <p:cNvSpPr txBox="1">
            <a:spLocks/>
          </p:cNvSpPr>
          <p:nvPr/>
        </p:nvSpPr>
        <p:spPr>
          <a:xfrm>
            <a:off x="6172200" y="2469860"/>
            <a:ext cx="5181600" cy="9591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Character based: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search for the tree that optimizes the evolution the most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4E2AD-5771-4B43-BFEC-7D854481E362}"/>
              </a:ext>
            </a:extLst>
          </p:cNvPr>
          <p:cNvSpPr txBox="1"/>
          <p:nvPr/>
        </p:nvSpPr>
        <p:spPr>
          <a:xfrm>
            <a:off x="852054" y="3730803"/>
            <a:ext cx="515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simple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BB4C-61D5-3944-B4FE-64B21BC5F920}"/>
              </a:ext>
            </a:extLst>
          </p:cNvPr>
          <p:cNvSpPr/>
          <p:nvPr/>
        </p:nvSpPr>
        <p:spPr>
          <a:xfrm>
            <a:off x="6172200" y="37308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complex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Parsimony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63356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364721" y="3129900"/>
            <a:ext cx="1872000" cy="187200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0E0BA-C8F0-5A42-A6DC-81B855A728E3}"/>
              </a:ext>
            </a:extLst>
          </p:cNvPr>
          <p:cNvSpPr txBox="1"/>
          <p:nvPr/>
        </p:nvSpPr>
        <p:spPr>
          <a:xfrm>
            <a:off x="7498024" y="250698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Arithmetic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FD25B-E64A-2E49-AA45-21004F029687}"/>
              </a:ext>
            </a:extLst>
          </p:cNvPr>
          <p:cNvSpPr txBox="1"/>
          <p:nvPr/>
        </p:nvSpPr>
        <p:spPr>
          <a:xfrm>
            <a:off x="2719251" y="2657443"/>
            <a:ext cx="261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85F9-C9C7-6640-B861-FEDB33931415}"/>
              </a:ext>
            </a:extLst>
          </p:cNvPr>
          <p:cNvSpPr txBox="1"/>
          <p:nvPr/>
        </p:nvSpPr>
        <p:spPr>
          <a:xfrm>
            <a:off x="6312007" y="2657443"/>
            <a:ext cx="5153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JC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K2P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F84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err="1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LogDet</a:t>
            </a: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59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1: Compute the distance matrix</a:t>
            </a: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dirty="0" err="1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Compute the distance matrix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7BC33-85C4-CE4F-8152-1057839EEC4C}"/>
              </a:ext>
            </a:extLst>
          </p:cNvPr>
          <p:cNvSpPr/>
          <p:nvPr/>
        </p:nvSpPr>
        <p:spPr>
          <a:xfrm>
            <a:off x="313507" y="2190445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B8AAE-D296-1849-96D6-4A4CA56ABFF1}"/>
              </a:ext>
            </a:extLst>
          </p:cNvPr>
          <p:cNvSpPr/>
          <p:nvPr/>
        </p:nvSpPr>
        <p:spPr>
          <a:xfrm>
            <a:off x="313508" y="4121327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5025F-2507-5347-BFA0-EC8FFBE0DB40}"/>
              </a:ext>
            </a:extLst>
          </p:cNvPr>
          <p:cNvSpPr txBox="1"/>
          <p:nvPr/>
        </p:nvSpPr>
        <p:spPr>
          <a:xfrm>
            <a:off x="4624301" y="3429000"/>
            <a:ext cx="208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SMC for distances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02742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Compute the distance matrix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7BC33-85C4-CE4F-8152-1057839EEC4C}"/>
              </a:ext>
            </a:extLst>
          </p:cNvPr>
          <p:cNvSpPr/>
          <p:nvPr/>
        </p:nvSpPr>
        <p:spPr>
          <a:xfrm>
            <a:off x="313507" y="2190445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B8AAE-D296-1849-96D6-4A4CA56ABFF1}"/>
              </a:ext>
            </a:extLst>
          </p:cNvPr>
          <p:cNvSpPr/>
          <p:nvPr/>
        </p:nvSpPr>
        <p:spPr>
          <a:xfrm>
            <a:off x="313508" y="4121327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5025F-2507-5347-BFA0-EC8FFBE0DB40}"/>
              </a:ext>
            </a:extLst>
          </p:cNvPr>
          <p:cNvSpPr txBox="1"/>
          <p:nvPr/>
        </p:nvSpPr>
        <p:spPr>
          <a:xfrm>
            <a:off x="4624301" y="3429000"/>
            <a:ext cx="208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SMC for distances</a:t>
            </a:r>
          </a:p>
          <a:p>
            <a:endParaRPr lang="en-P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1E55A-3EA5-1541-ADFA-C626C8A5D1EF}"/>
              </a:ext>
            </a:extLst>
          </p:cNvPr>
          <p:cNvSpPr txBox="1"/>
          <p:nvPr/>
        </p:nvSpPr>
        <p:spPr>
          <a:xfrm>
            <a:off x="4823682" y="5349654"/>
            <a:ext cx="1683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No interaction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78104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B650ADE-BD71-884C-920A-E98953C5708B}"/>
              </a:ext>
            </a:extLst>
          </p:cNvPr>
          <p:cNvSpPr/>
          <p:nvPr/>
        </p:nvSpPr>
        <p:spPr>
          <a:xfrm>
            <a:off x="1575074" y="3818440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A23DA-6340-FB44-9B78-2E196AB0A07A}"/>
              </a:ext>
            </a:extLst>
          </p:cNvPr>
          <p:cNvSpPr txBox="1"/>
          <p:nvPr/>
        </p:nvSpPr>
        <p:spPr>
          <a:xfrm>
            <a:off x="1444806" y="383215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</p:spTree>
    <p:extLst>
      <p:ext uri="{BB962C8B-B14F-4D97-AF65-F5344CB8AC3E}">
        <p14:creationId xmlns:p14="http://schemas.microsoft.com/office/powerpoint/2010/main" val="2801471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176780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rgbClr val="E97E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00E8C-572A-F141-A640-42720B1E890C}"/>
              </a:ext>
            </a:extLst>
          </p:cNvPr>
          <p:cNvSpPr txBox="1"/>
          <p:nvPr/>
        </p:nvSpPr>
        <p:spPr>
          <a:xfrm>
            <a:off x="2504996" y="4904799"/>
            <a:ext cx="216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OK</a:t>
            </a:r>
            <a:r>
              <a:rPr lang="pt-PT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= 011001100101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AC202-273A-0E48-8995-0095AC678822}"/>
              </a:ext>
            </a:extLst>
          </p:cNvPr>
          <p:cNvSpPr txBox="1"/>
          <p:nvPr/>
        </p:nvSpPr>
        <p:spPr>
          <a:xfrm>
            <a:off x="4667166" y="4947967"/>
            <a:ext cx="19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OK</a:t>
            </a:r>
            <a:r>
              <a:rPr lang="pt-PT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= 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9D2A8C-B56D-7C40-95A6-3FBE5D65BBED}"/>
              </a:ext>
            </a:extLst>
          </p:cNvPr>
          <p:cNvSpPr txBox="1"/>
          <p:nvPr/>
        </p:nvSpPr>
        <p:spPr>
          <a:xfrm>
            <a:off x="4784970" y="5282514"/>
            <a:ext cx="192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X = 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33469C-DCDD-C149-BEF0-A4F55C496D8C}"/>
              </a:ext>
            </a:extLst>
          </p:cNvPr>
          <p:cNvSpPr txBox="1"/>
          <p:nvPr/>
        </p:nvSpPr>
        <p:spPr>
          <a:xfrm>
            <a:off x="2576052" y="4184428"/>
            <a:ext cx="183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71D24-8158-B84E-9FC1-2406C26D214D}"/>
              </a:ext>
            </a:extLst>
          </p:cNvPr>
          <p:cNvSpPr txBox="1"/>
          <p:nvPr/>
        </p:nvSpPr>
        <p:spPr>
          <a:xfrm>
            <a:off x="4655247" y="4189928"/>
            <a:ext cx="183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4AAF3-CB37-5C49-9D0B-90F424803F67}"/>
              </a:ext>
            </a:extLst>
          </p:cNvPr>
          <p:cNvCxnSpPr>
            <a:cxnSpLocks/>
            <a:stCxn id="11" idx="2"/>
            <a:endCxn id="26" idx="1"/>
          </p:cNvCxnSpPr>
          <p:nvPr/>
        </p:nvCxnSpPr>
        <p:spPr>
          <a:xfrm flipH="1">
            <a:off x="2576052" y="3310587"/>
            <a:ext cx="2043282" cy="1012341"/>
          </a:xfrm>
          <a:prstGeom prst="line">
            <a:avLst/>
          </a:prstGeom>
          <a:ln>
            <a:solidFill>
              <a:srgbClr val="5EA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891BAB-14AD-6C40-949B-837329B70395}"/>
              </a:ext>
            </a:extLst>
          </p:cNvPr>
          <p:cNvCxnSpPr>
            <a:stCxn id="11" idx="2"/>
            <a:endCxn id="27" idx="3"/>
          </p:cNvCxnSpPr>
          <p:nvPr/>
        </p:nvCxnSpPr>
        <p:spPr>
          <a:xfrm>
            <a:off x="4619334" y="3310587"/>
            <a:ext cx="1873505" cy="1017841"/>
          </a:xfrm>
          <a:prstGeom prst="line">
            <a:avLst/>
          </a:prstGeom>
          <a:ln>
            <a:solidFill>
              <a:srgbClr val="5EA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6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E94DA9-75BA-6640-BEA6-1BA11EFEFA7B}"/>
              </a:ext>
            </a:extLst>
          </p:cNvPr>
          <p:cNvGrpSpPr/>
          <p:nvPr/>
        </p:nvGrpSpPr>
        <p:grpSpPr>
          <a:xfrm>
            <a:off x="8150382" y="4536307"/>
            <a:ext cx="1481642" cy="359596"/>
            <a:chOff x="5355179" y="3089490"/>
            <a:chExt cx="1481642" cy="3595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0E64EB-1811-0E41-A466-753C262944E2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1D3850-9320-5E47-9AE3-6DADDDE4337B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Yao protocol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6042-F37A-214C-9545-BC6D18402C4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91203" y="3290330"/>
            <a:ext cx="0" cy="1150807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91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3F44D5-5A40-0042-A487-0DE803A94736}"/>
              </a:ext>
            </a:extLst>
          </p:cNvPr>
          <p:cNvSpPr txBox="1"/>
          <p:nvPr/>
        </p:nvSpPr>
        <p:spPr>
          <a:xfrm>
            <a:off x="838200" y="1859339"/>
            <a:ext cx="9749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Boolean circuit: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~3 minutes (CBMC-GC)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~2.2 million gates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128 000 input wires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1444C-3907-FD46-BB2D-B135A0F47182}"/>
              </a:ext>
            </a:extLst>
          </p:cNvPr>
          <p:cNvSpPr txBox="1"/>
          <p:nvPr/>
        </p:nvSpPr>
        <p:spPr>
          <a:xfrm>
            <a:off x="9448800" y="6338986"/>
            <a:ext cx="165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4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*GISAID database</a:t>
            </a:r>
          </a:p>
        </p:txBody>
      </p:sp>
    </p:spTree>
    <p:extLst>
      <p:ext uri="{BB962C8B-B14F-4D97-AF65-F5344CB8AC3E}">
        <p14:creationId xmlns:p14="http://schemas.microsoft.com/office/powerpoint/2010/main" val="909600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DFA117-72CF-E544-A554-27ACCF81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277" y="2951320"/>
            <a:ext cx="4173446" cy="36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7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7EC3A0-5DB2-5047-9A11-EDE02CA2D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70" y="3188529"/>
            <a:ext cx="3641460" cy="33201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FF6719-814A-FE44-AF75-92C8C60E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312" y="3204290"/>
            <a:ext cx="3806053" cy="32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0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239679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148954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03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5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646388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27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E77A7-AF14-2645-BE8C-BDEE0A3EF9E4}"/>
              </a:ext>
            </a:extLst>
          </p:cNvPr>
          <p:cNvGrpSpPr/>
          <p:nvPr/>
        </p:nvGrpSpPr>
        <p:grpSpPr>
          <a:xfrm>
            <a:off x="2090588" y="5237298"/>
            <a:ext cx="1481642" cy="359596"/>
            <a:chOff x="5355179" y="3089490"/>
            <a:chExt cx="1481642" cy="3595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4C90B1-24BE-DF46-A3F8-AFE19E701837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F91CE5-4907-4C49-927B-C4DDBBD2CAF8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VOLE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733C4F-8A20-5948-91BC-8E0F4DCE4FD2}"/>
              </a:ext>
            </a:extLst>
          </p:cNvPr>
          <p:cNvGrpSpPr/>
          <p:nvPr/>
        </p:nvGrpSpPr>
        <p:grpSpPr>
          <a:xfrm>
            <a:off x="7447172" y="5238991"/>
            <a:ext cx="3013170" cy="368981"/>
            <a:chOff x="5415547" y="3080105"/>
            <a:chExt cx="1387008" cy="36898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E44197-E00B-0848-9F98-565206A48B8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D79AD4-FE14-0F42-9490-2A00B3E5BEFB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Matrix-vector multiplication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170768-69AC-ED4B-888C-22927277700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572230" y="5396054"/>
            <a:ext cx="3795536" cy="10521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3F216F-F604-354F-A3C4-C9C58578D6EE}"/>
              </a:ext>
            </a:extLst>
          </p:cNvPr>
          <p:cNvGrpSpPr/>
          <p:nvPr/>
        </p:nvGrpSpPr>
        <p:grpSpPr>
          <a:xfrm>
            <a:off x="7461246" y="5767084"/>
            <a:ext cx="3013170" cy="368981"/>
            <a:chOff x="5415547" y="3080105"/>
            <a:chExt cx="1387008" cy="36898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A88723-F42D-4D47-921B-C848EE1A51B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1BE990-ABF0-C743-A725-6A764A2F39AC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Nearest neighbor search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FFA9B-A61F-054A-9281-611E0EC9AA17}"/>
              </a:ext>
            </a:extLst>
          </p:cNvPr>
          <p:cNvGrpSpPr/>
          <p:nvPr/>
        </p:nvGrpSpPr>
        <p:grpSpPr>
          <a:xfrm>
            <a:off x="7461246" y="6295177"/>
            <a:ext cx="3013170" cy="368981"/>
            <a:chOff x="5415547" y="3080105"/>
            <a:chExt cx="1387008" cy="3689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FEBB-EFA8-2B4B-B336-DBE10AC18CC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212721-3A5A-F447-A2E1-A447A309F8E6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OT extension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364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823326" y="4898172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9143" y="37237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8658" y="4328533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66383" y="54623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ax +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730331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752601" y="4898172"/>
            <a:ext cx="77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VOLE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5937" y="37237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6254" y="43285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52758" y="546239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</a:t>
            </a:r>
            <a:r>
              <a:rPr lang="en-PT" b="1" dirty="0">
                <a:latin typeface="Avenir Next LT Pro" panose="020B0504020202020204" pitchFamily="34" charset="77"/>
              </a:rPr>
              <a:t>a</a:t>
            </a:r>
            <a:r>
              <a:rPr lang="en-PT" dirty="0">
                <a:latin typeface="Avenir Next LT Pro" panose="020B0504020202020204" pitchFamily="34" charset="77"/>
              </a:rPr>
              <a:t>x + </a:t>
            </a:r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1956883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endParaRPr lang="en-PT" sz="20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5660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 </a:t>
            </a: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3E7B0697-20B6-C342-B3E8-F919441FF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Linear Evaluation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</a:t>
            </a:r>
            <a:r>
              <a:rPr lang="en-PT" sz="2000" dirty="0">
                <a:latin typeface="Avenir Next LT Pro" panose="020B0504020202020204" pitchFamily="34" charset="77"/>
              </a:rPr>
              <a:t>MUBs </a:t>
            </a:r>
          </a:p>
        </p:txBody>
      </p:sp>
      <p:pic>
        <p:nvPicPr>
          <p:cNvPr id="6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8BE9F6B-4E97-E047-B749-4BA2283B9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E9E43-7278-E843-ABA9-C60D77D5F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7DCCA4D-FDB2-5D41-913C-498B47B82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D2E63-9AB2-DF42-A88D-A45866E10EB4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9AB4B-A039-2E47-976B-B1A6C434AD0A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B79870D-31AA-A641-802A-DB36AF594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42D031-91ED-3042-BCBF-0637C7EA9151}"/>
              </a:ext>
            </a:extLst>
          </p:cNvPr>
          <p:cNvSpPr/>
          <p:nvPr/>
        </p:nvSpPr>
        <p:spPr>
          <a:xfrm>
            <a:off x="3819054" y="2586678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881197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</p:txBody>
      </p:sp>
      <p:pic>
        <p:nvPicPr>
          <p:cNvPr id="16" name="Picture 1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C83186D-0F2A-9B4E-B595-3A22FAF47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4A0DC-4D57-FC43-B35E-CBE775209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7BA720CD-2BC1-4140-80D9-EFB6F66FA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90C286-BCA6-D44D-9692-1F91412B6133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35557-6EF6-BE44-B341-0EC163F99E11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5AD92-6871-5A4F-AE7C-8C6AF1BC44A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9D76368A-527B-374E-8B9D-12E5A2EE68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3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6" name="Picture 25" descr="Text&#10;&#10;Description automatically generated with medium confidence">
            <a:extLst>
              <a:ext uri="{FF2B5EF4-FFF2-40B4-BE49-F238E27FC236}">
                <a16:creationId xmlns:a16="http://schemas.microsoft.com/office/drawing/2014/main" id="{C7AE8CAE-442A-D545-8344-ABD30F4C9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0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hich, upon the action of the </a:t>
            </a:r>
            <a:r>
              <a:rPr lang="en-PT" sz="2000" dirty="0">
                <a:latin typeface="Avenir Next LT Pro" panose="020B0504020202020204" pitchFamily="34" charset="77"/>
              </a:rPr>
              <a:t>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EAC21F8A-0E34-BB48-9B38-8E7DE00BE7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A505870-C214-5F49-A8B5-5B32A950AFD8}"/>
              </a:ext>
            </a:extLst>
          </p:cNvPr>
          <p:cNvSpPr/>
          <p:nvPr/>
        </p:nvSpPr>
        <p:spPr>
          <a:xfrm>
            <a:off x="3819054" y="2586678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935462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42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8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43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61471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3FD19254-4AF4-4D4C-986B-CE1ED4D70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887" y="5275262"/>
            <a:ext cx="398974" cy="4071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697932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F948E7-BDA7-F94E-B5C1-E19286918CB9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DE236-2FA9-A147-A07E-95C2D5CA502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044C2-925F-A94C-B891-F6FCF87EA058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25688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/>
      <p:bldP spid="31" grpId="0" animBg="1"/>
      <p:bldP spid="11" grpId="0" animBg="1"/>
      <p:bldP spid="36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1" grpId="0" animBg="1"/>
      <p:bldP spid="63" grpId="0" animBg="1"/>
      <p:bldP spid="65" grpId="0" animBg="1"/>
      <p:bldP spid="66" grpId="0"/>
      <p:bldP spid="67" grpId="0"/>
      <p:bldP spid="6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317519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CBF804-20CE-3C46-9EEB-9EDB5675D475}"/>
              </a:ext>
            </a:extLst>
          </p:cNvPr>
          <p:cNvSpPr/>
          <p:nvPr/>
        </p:nvSpPr>
        <p:spPr>
          <a:xfrm>
            <a:off x="2491152" y="5285376"/>
            <a:ext cx="5049284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7D4938-A22A-F74C-82DA-1BF4B92A698A}"/>
              </a:ext>
            </a:extLst>
          </p:cNvPr>
          <p:cNvSpPr/>
          <p:nvPr/>
        </p:nvSpPr>
        <p:spPr>
          <a:xfrm>
            <a:off x="3107668" y="4668820"/>
            <a:ext cx="2768318" cy="98263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3D9073-1EC2-D340-9742-70BBB6C640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685" y="5014096"/>
            <a:ext cx="2491654" cy="3755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303CD-E85C-BA40-9E75-53725664B657}"/>
              </a:ext>
            </a:extLst>
          </p:cNvPr>
          <p:cNvSpPr txBox="1"/>
          <p:nvPr/>
        </p:nvSpPr>
        <p:spPr>
          <a:xfrm>
            <a:off x="3257426" y="4447210"/>
            <a:ext cx="1147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Attack:</a:t>
            </a:r>
          </a:p>
        </p:txBody>
      </p:sp>
    </p:spTree>
    <p:extLst>
      <p:ext uri="{BB962C8B-B14F-4D97-AF65-F5344CB8AC3E}">
        <p14:creationId xmlns:p14="http://schemas.microsoft.com/office/powerpoint/2010/main" val="1500470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CBF804-20CE-3C46-9EEB-9EDB5675D475}"/>
              </a:ext>
            </a:extLst>
          </p:cNvPr>
          <p:cNvSpPr/>
          <p:nvPr/>
        </p:nvSpPr>
        <p:spPr>
          <a:xfrm>
            <a:off x="2491152" y="5285376"/>
            <a:ext cx="5049284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7D4938-A22A-F74C-82DA-1BF4B92A698A}"/>
              </a:ext>
            </a:extLst>
          </p:cNvPr>
          <p:cNvSpPr/>
          <p:nvPr/>
        </p:nvSpPr>
        <p:spPr>
          <a:xfrm>
            <a:off x="3107668" y="4668820"/>
            <a:ext cx="2768318" cy="98263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3D9073-1EC2-D340-9742-70BBB6C640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685" y="5014096"/>
            <a:ext cx="2491654" cy="3755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303CD-E85C-BA40-9E75-53725664B657}"/>
              </a:ext>
            </a:extLst>
          </p:cNvPr>
          <p:cNvSpPr txBox="1"/>
          <p:nvPr/>
        </p:nvSpPr>
        <p:spPr>
          <a:xfrm>
            <a:off x="3257426" y="4447210"/>
            <a:ext cx="1147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Attack: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A30914-24DC-8642-AAE2-1CDAB4564472}"/>
              </a:ext>
            </a:extLst>
          </p:cNvPr>
          <p:cNvSpPr/>
          <p:nvPr/>
        </p:nvSpPr>
        <p:spPr>
          <a:xfrm>
            <a:off x="3103564" y="4473562"/>
            <a:ext cx="2772422" cy="132535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E0A1A-AF65-F745-BC1E-31CD9480EA4F}"/>
              </a:ext>
            </a:extLst>
          </p:cNvPr>
          <p:cNvSpPr txBox="1"/>
          <p:nvPr/>
        </p:nvSpPr>
        <p:spPr>
          <a:xfrm>
            <a:off x="3013056" y="4937737"/>
            <a:ext cx="295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</p:spTree>
    <p:extLst>
      <p:ext uri="{BB962C8B-B14F-4D97-AF65-F5344CB8AC3E}">
        <p14:creationId xmlns:p14="http://schemas.microsoft.com/office/powerpoint/2010/main" val="1582297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381867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6" name="Picture 11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9DEA484-07CF-8A40-8A56-D9AE40D3D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87" y="2694755"/>
            <a:ext cx="681810" cy="373533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D7E87B-5D42-B94A-922B-59FC36A56DD1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635909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6" name="Picture 11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9DEA484-07CF-8A40-8A56-D9AE40D3D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87" y="2694755"/>
            <a:ext cx="681810" cy="373533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D7E87B-5D42-B94A-922B-59FC36A56DD1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20841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EA956-CB27-2541-B4AD-869D12A38F32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77427-0B33-A641-9943-507927052A3E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43" name="Picture 42" descr="A close-up of a stethoscope&#10;&#10;Description automatically generated">
            <a:extLst>
              <a:ext uri="{FF2B5EF4-FFF2-40B4-BE49-F238E27FC236}">
                <a16:creationId xmlns:a16="http://schemas.microsoft.com/office/drawing/2014/main" id="{E689C963-8030-CE44-9B0D-D60E42C9F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D074C44A-C7BA-A544-B98B-0247F8D3C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AE00733-BF86-114E-9C95-563CDF2F0544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461158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05190-BB0E-FB4C-8E8F-84535DE0BD2B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30300E-F98B-B14B-A5D2-9EDFCB2CA485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A7650520-E14E-574C-A284-50F125827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3E96DA7B-E733-2B47-8785-5B26601F23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1C86E6-9853-3A4C-91B0-7CEA9BEEA6B1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992865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3E4D63-00AC-F84F-8D69-B19A66485D1F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EC8FF-C4F7-424B-B74E-8CF9F24F224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A5368EAB-258D-2441-AE18-39FE54DD2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E29F6BDB-F9ED-664D-8533-19C37E3507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4512157-F85F-D54D-8029-5DCB8228420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01707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D2EC3-E9EC-0541-BFF5-0919A1D3AA2B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1C79A0-25BD-3745-8735-FA3AAE8C3772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41021-0220-DB47-99EE-4FE20993B0E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2514813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D4ED8A-B5EC-ED46-84E4-055C713ED02C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424EB-E645-9A4C-9F4C-CC8CD3BCED7C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8746575C-DAAD-364E-BCD2-A009AE431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7CC40E8A-4189-2E4F-97F5-52C7535BFB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1C534F-AB7E-C342-9D66-87B80DF08295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6876280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EC575D-583C-004E-A517-0546F2320C56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AD17A-23E9-1344-8EB2-5D7F0BD5DD20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1332BD24-9BC9-2A40-A354-F6E53B994C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A77858E8-746C-BF46-9CD9-A90300A8E1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3D21047-B5C5-334B-A912-79F06209807A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664089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A4D9E-0922-AC4D-BC5F-1A0CF8564F72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0670E-F199-8E49-9C4F-A590AF77252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CB46B183-D5B5-C84B-BC97-1A25EF8BF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6EF6953F-3948-5F40-84CC-8377C21C1F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6F4175-624B-2246-9A3B-B95562FE49B3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927191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85847C-90F6-8D4D-832C-172C750FC057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4212B-21E7-304B-B96A-FB5C23C45A23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9" name="Picture 38" descr="A close-up of a stethoscope&#10;&#10;Description automatically generated">
            <a:extLst>
              <a:ext uri="{FF2B5EF4-FFF2-40B4-BE49-F238E27FC236}">
                <a16:creationId xmlns:a16="http://schemas.microsoft.com/office/drawing/2014/main" id="{076CE983-F77C-894C-92EC-7B6F9C3A7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784D5AEC-43FE-0945-9659-C582FFD2FD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72E2F06-9406-8048-B1D1-687A0F960FF2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01257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D78F27-B814-7E40-86F6-D447C9307386}"/>
              </a:ext>
            </a:extLst>
          </p:cNvPr>
          <p:cNvSpPr txBox="1"/>
          <p:nvPr/>
        </p:nvSpPr>
        <p:spPr>
          <a:xfrm>
            <a:off x="9149924" y="3271489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Security: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3983A-A0E9-8048-AF35-E91462062D76}"/>
              </a:ext>
            </a:extLst>
          </p:cNvPr>
          <p:cNvSpPr/>
          <p:nvPr/>
        </p:nvSpPr>
        <p:spPr>
          <a:xfrm>
            <a:off x="9144308" y="3271489"/>
            <a:ext cx="2781075" cy="13255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C8CF9-5B9E-7F45-BC86-5C34F9CD1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92065" y="3864481"/>
            <a:ext cx="2685559" cy="2814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520E8EB-41D2-974A-9515-7EE317FA836E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33B39D-2BD6-B749-9201-F617B02F06E5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41" name="Picture 40" descr="A close-up of a stethoscope&#10;&#10;Description automatically generated">
            <a:extLst>
              <a:ext uri="{FF2B5EF4-FFF2-40B4-BE49-F238E27FC236}">
                <a16:creationId xmlns:a16="http://schemas.microsoft.com/office/drawing/2014/main" id="{B3F16E94-E38F-5646-8C57-E403FB0E1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C7D0C7D8-E953-644A-8E0D-B831E58622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15462D2-DACE-904C-AA79-093D02F447AB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7599209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253F93-F9BE-FE4D-A3CD-FFC3A1174471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5287E-92C8-EB45-AFF4-024D8A73652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1" name="Picture 50" descr="A close-up of a stethoscope&#10;&#10;Description automatically generated">
            <a:extLst>
              <a:ext uri="{FF2B5EF4-FFF2-40B4-BE49-F238E27FC236}">
                <a16:creationId xmlns:a16="http://schemas.microsoft.com/office/drawing/2014/main" id="{86521A1A-C67E-934B-BE6A-0478CBE56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A18B51B-88A4-A64B-8D4D-00208D4C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D78F27-B814-7E40-86F6-D447C9307386}"/>
              </a:ext>
            </a:extLst>
          </p:cNvPr>
          <p:cNvSpPr txBox="1"/>
          <p:nvPr/>
        </p:nvSpPr>
        <p:spPr>
          <a:xfrm>
            <a:off x="9149924" y="3271489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Security: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3983A-A0E9-8048-AF35-E91462062D76}"/>
              </a:ext>
            </a:extLst>
          </p:cNvPr>
          <p:cNvSpPr/>
          <p:nvPr/>
        </p:nvSpPr>
        <p:spPr>
          <a:xfrm>
            <a:off x="9144308" y="3271489"/>
            <a:ext cx="2781075" cy="13255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C8CF9-5B9E-7F45-BC86-5C34F9CD14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2065" y="3864481"/>
            <a:ext cx="2685559" cy="28148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6A74E9-A8E2-9442-BBC6-2B25FFA60D7A}"/>
              </a:ext>
            </a:extLst>
          </p:cNvPr>
          <p:cNvSpPr/>
          <p:nvPr/>
        </p:nvSpPr>
        <p:spPr>
          <a:xfrm>
            <a:off x="0" y="1722080"/>
            <a:ext cx="12061731" cy="29301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56460B-A92F-7848-8CD3-9111EB38E2C3}"/>
              </a:ext>
            </a:extLst>
          </p:cNvPr>
          <p:cNvSpPr/>
          <p:nvPr/>
        </p:nvSpPr>
        <p:spPr>
          <a:xfrm>
            <a:off x="694481" y="473615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0C343-78AD-CD46-A86B-33A53925E390}"/>
              </a:ext>
            </a:extLst>
          </p:cNvPr>
          <p:cNvSpPr txBox="1"/>
          <p:nvPr/>
        </p:nvSpPr>
        <p:spPr>
          <a:xfrm>
            <a:off x="694480" y="4741063"/>
            <a:ext cx="250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Derandomization: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CFD2-0D66-D749-9EF5-CCBD01A433FF}"/>
              </a:ext>
            </a:extLst>
          </p:cNvPr>
          <p:cNvSpPr txBox="1"/>
          <p:nvPr/>
        </p:nvSpPr>
        <p:spPr>
          <a:xfrm>
            <a:off x="992560" y="512316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ROLE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225EB6-E23E-D647-9B4E-E43F159C55A0}"/>
              </a:ext>
            </a:extLst>
          </p:cNvPr>
          <p:cNvCxnSpPr>
            <a:cxnSpLocks/>
          </p:cNvCxnSpPr>
          <p:nvPr/>
        </p:nvCxnSpPr>
        <p:spPr>
          <a:xfrm flipV="1">
            <a:off x="2333664" y="5307830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7CCD08-D40B-8B41-B5F0-00378F18C1DF}"/>
              </a:ext>
            </a:extLst>
          </p:cNvPr>
          <p:cNvSpPr txBox="1"/>
          <p:nvPr/>
        </p:nvSpPr>
        <p:spPr>
          <a:xfrm>
            <a:off x="4250229" y="51243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14711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253F93-F9BE-FE4D-A3CD-FFC3A1174471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5287E-92C8-EB45-AFF4-024D8A73652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1" name="Picture 50" descr="A close-up of a stethoscope&#10;&#10;Description automatically generated">
            <a:extLst>
              <a:ext uri="{FF2B5EF4-FFF2-40B4-BE49-F238E27FC236}">
                <a16:creationId xmlns:a16="http://schemas.microsoft.com/office/drawing/2014/main" id="{86521A1A-C67E-934B-BE6A-0478CBE56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A18B51B-88A4-A64B-8D4D-00208D4C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D78F27-B814-7E40-86F6-D447C9307386}"/>
              </a:ext>
            </a:extLst>
          </p:cNvPr>
          <p:cNvSpPr txBox="1"/>
          <p:nvPr/>
        </p:nvSpPr>
        <p:spPr>
          <a:xfrm>
            <a:off x="9149924" y="3271489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Security: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3983A-A0E9-8048-AF35-E91462062D76}"/>
              </a:ext>
            </a:extLst>
          </p:cNvPr>
          <p:cNvSpPr/>
          <p:nvPr/>
        </p:nvSpPr>
        <p:spPr>
          <a:xfrm>
            <a:off x="9144308" y="3271489"/>
            <a:ext cx="2781075" cy="13255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C8CF9-5B9E-7F45-BC86-5C34F9CD14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2065" y="3864481"/>
            <a:ext cx="2685559" cy="28148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6A74E9-A8E2-9442-BBC6-2B25FFA60D7A}"/>
              </a:ext>
            </a:extLst>
          </p:cNvPr>
          <p:cNvSpPr/>
          <p:nvPr/>
        </p:nvSpPr>
        <p:spPr>
          <a:xfrm>
            <a:off x="0" y="1722080"/>
            <a:ext cx="12061731" cy="29301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56460B-A92F-7848-8CD3-9111EB38E2C3}"/>
              </a:ext>
            </a:extLst>
          </p:cNvPr>
          <p:cNvSpPr/>
          <p:nvPr/>
        </p:nvSpPr>
        <p:spPr>
          <a:xfrm>
            <a:off x="694481" y="473615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126EA1-E259-6D48-A98B-5BF350CBC9A8}"/>
              </a:ext>
            </a:extLst>
          </p:cNvPr>
          <p:cNvSpPr/>
          <p:nvPr/>
        </p:nvSpPr>
        <p:spPr>
          <a:xfrm>
            <a:off x="694481" y="570877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0C343-78AD-CD46-A86B-33A53925E390}"/>
              </a:ext>
            </a:extLst>
          </p:cNvPr>
          <p:cNvSpPr txBox="1"/>
          <p:nvPr/>
        </p:nvSpPr>
        <p:spPr>
          <a:xfrm>
            <a:off x="694480" y="4741063"/>
            <a:ext cx="250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Derandomization: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BDA487-1F95-0442-88CF-AE94DC7CAA0D}"/>
              </a:ext>
            </a:extLst>
          </p:cNvPr>
          <p:cNvSpPr txBox="1"/>
          <p:nvPr/>
        </p:nvSpPr>
        <p:spPr>
          <a:xfrm>
            <a:off x="696628" y="5708777"/>
            <a:ext cx="3588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Extraction: </a:t>
            </a:r>
            <a:r>
              <a:rPr lang="en-PT" sz="1100" dirty="0">
                <a:latin typeface="Avenir Next LT Pro" panose="020B0504020202020204" pitchFamily="34" charset="77"/>
              </a:rPr>
              <a:t>Privacy amplification + Combiner</a:t>
            </a:r>
          </a:p>
          <a:p>
            <a:endParaRPr lang="en-PT" sz="1100" b="1" dirty="0">
              <a:latin typeface="Avenir Next LT Pro" panose="020B0504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CFD2-0D66-D749-9EF5-CCBD01A433FF}"/>
              </a:ext>
            </a:extLst>
          </p:cNvPr>
          <p:cNvSpPr txBox="1"/>
          <p:nvPr/>
        </p:nvSpPr>
        <p:spPr>
          <a:xfrm>
            <a:off x="992560" y="512316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ROLE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225EB6-E23E-D647-9B4E-E43F159C55A0}"/>
              </a:ext>
            </a:extLst>
          </p:cNvPr>
          <p:cNvCxnSpPr>
            <a:cxnSpLocks/>
          </p:cNvCxnSpPr>
          <p:nvPr/>
        </p:nvCxnSpPr>
        <p:spPr>
          <a:xfrm flipV="1">
            <a:off x="2333664" y="5307830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7CCD08-D40B-8B41-B5F0-00378F18C1DF}"/>
              </a:ext>
            </a:extLst>
          </p:cNvPr>
          <p:cNvSpPr txBox="1"/>
          <p:nvPr/>
        </p:nvSpPr>
        <p:spPr>
          <a:xfrm>
            <a:off x="4250229" y="51243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8B49C6-9D69-4942-90D6-0BCE32B1480F}"/>
              </a:ext>
            </a:extLst>
          </p:cNvPr>
          <p:cNvSpPr txBox="1"/>
          <p:nvPr/>
        </p:nvSpPr>
        <p:spPr>
          <a:xfrm>
            <a:off x="4250229" y="609290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05877B-605E-3141-897F-C5CAB53B40BF}"/>
              </a:ext>
            </a:extLst>
          </p:cNvPr>
          <p:cNvCxnSpPr>
            <a:cxnSpLocks/>
          </p:cNvCxnSpPr>
          <p:nvPr/>
        </p:nvCxnSpPr>
        <p:spPr>
          <a:xfrm flipV="1">
            <a:off x="5591333" y="6277568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772E609-6604-014F-B644-5244073CDE35}"/>
              </a:ext>
            </a:extLst>
          </p:cNvPr>
          <p:cNvSpPr txBox="1"/>
          <p:nvPr/>
        </p:nvSpPr>
        <p:spPr>
          <a:xfrm>
            <a:off x="7507898" y="60940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1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4804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993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9A563DA8-7055-314F-A3BF-726B3D0D945F}"/>
              </a:ext>
            </a:extLst>
          </p:cNvPr>
          <p:cNvSpPr/>
          <p:nvPr/>
        </p:nvSpPr>
        <p:spPr>
          <a:xfrm rot="10800000">
            <a:off x="1939576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FA40E-3FAD-C447-8CEC-15B8C5894DE0}"/>
              </a:ext>
            </a:extLst>
          </p:cNvPr>
          <p:cNvSpPr txBox="1"/>
          <p:nvPr/>
        </p:nvSpPr>
        <p:spPr>
          <a:xfrm>
            <a:off x="1939575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41DF8-623D-134C-A712-FB76062C180B}"/>
              </a:ext>
            </a:extLst>
          </p:cNvPr>
          <p:cNvSpPr txBox="1"/>
          <p:nvPr/>
        </p:nvSpPr>
        <p:spPr>
          <a:xfrm>
            <a:off x="2823411" y="2294021"/>
            <a:ext cx="70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D8F06-FA28-3F48-AC44-3FB9723DC39C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55" name="L-shape 54">
            <a:extLst>
              <a:ext uri="{FF2B5EF4-FFF2-40B4-BE49-F238E27FC236}">
                <a16:creationId xmlns:a16="http://schemas.microsoft.com/office/drawing/2014/main" id="{2621FE29-DC29-774B-9FF9-20FE8E7285EF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B0152-EC61-624A-AA36-BB38CB5CE988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28888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9A563DA8-7055-314F-A3BF-726B3D0D945F}"/>
              </a:ext>
            </a:extLst>
          </p:cNvPr>
          <p:cNvSpPr/>
          <p:nvPr/>
        </p:nvSpPr>
        <p:spPr>
          <a:xfrm rot="10800000">
            <a:off x="1939576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FA40E-3FAD-C447-8CEC-15B8C5894DE0}"/>
              </a:ext>
            </a:extLst>
          </p:cNvPr>
          <p:cNvSpPr txBox="1"/>
          <p:nvPr/>
        </p:nvSpPr>
        <p:spPr>
          <a:xfrm>
            <a:off x="1939575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41DF8-623D-134C-A712-FB76062C180B}"/>
              </a:ext>
            </a:extLst>
          </p:cNvPr>
          <p:cNvSpPr txBox="1"/>
          <p:nvPr/>
        </p:nvSpPr>
        <p:spPr>
          <a:xfrm>
            <a:off x="2823411" y="2294021"/>
            <a:ext cx="70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D8F06-FA28-3F48-AC44-3FB9723DC39C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55" name="L-shape 54">
            <a:extLst>
              <a:ext uri="{FF2B5EF4-FFF2-40B4-BE49-F238E27FC236}">
                <a16:creationId xmlns:a16="http://schemas.microsoft.com/office/drawing/2014/main" id="{2621FE29-DC29-774B-9FF9-20FE8E7285EF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B0152-EC61-624A-AA36-BB38CB5CE988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FCD75E-3507-CD4B-9DA7-02A321F0CCED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DEA03F-BF7A-1F47-A1C7-EF66236276AC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984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38FF-7210-ED45-934D-6ED26F55841B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0CFFB-11B4-2840-B65C-60E5E1BF225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25AEBB-ACDC-C540-B200-0C306C10A855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A0A06-ADBF-DB4C-B717-A90ADB0D72A0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181036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9A563DA8-7055-314F-A3BF-726B3D0D945F}"/>
              </a:ext>
            </a:extLst>
          </p:cNvPr>
          <p:cNvSpPr/>
          <p:nvPr/>
        </p:nvSpPr>
        <p:spPr>
          <a:xfrm rot="10800000">
            <a:off x="1939576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FA40E-3FAD-C447-8CEC-15B8C5894DE0}"/>
              </a:ext>
            </a:extLst>
          </p:cNvPr>
          <p:cNvSpPr txBox="1"/>
          <p:nvPr/>
        </p:nvSpPr>
        <p:spPr>
          <a:xfrm>
            <a:off x="1939575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41DF8-623D-134C-A712-FB76062C180B}"/>
              </a:ext>
            </a:extLst>
          </p:cNvPr>
          <p:cNvSpPr txBox="1"/>
          <p:nvPr/>
        </p:nvSpPr>
        <p:spPr>
          <a:xfrm>
            <a:off x="2823411" y="2294021"/>
            <a:ext cx="70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D8F06-FA28-3F48-AC44-3FB9723DC39C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55" name="L-shape 54">
            <a:extLst>
              <a:ext uri="{FF2B5EF4-FFF2-40B4-BE49-F238E27FC236}">
                <a16:creationId xmlns:a16="http://schemas.microsoft.com/office/drawing/2014/main" id="{2621FE29-DC29-774B-9FF9-20FE8E7285EF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B0152-EC61-624A-AA36-BB38CB5CE988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FCD75E-3507-CD4B-9DA7-02A321F0CCED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DEA03F-BF7A-1F47-A1C7-EF66236276AC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82BC3C-1FC3-1F4F-95CC-8AF1E0A713E3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0ED194-6E14-C04F-B923-3FC59F754F3E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E3D1E2-3DC9-8548-81C2-F071C3573EC2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526D49-104F-8F40-ADAD-7F853D3E1238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32B96A-17AF-844A-A249-3B94E475F55D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A104C-8AB3-8145-BFF1-7F489B0160FC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</p:spTree>
    <p:extLst>
      <p:ext uri="{BB962C8B-B14F-4D97-AF65-F5344CB8AC3E}">
        <p14:creationId xmlns:p14="http://schemas.microsoft.com/office/powerpoint/2010/main" val="2143177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9A563DA8-7055-314F-A3BF-726B3D0D945F}"/>
              </a:ext>
            </a:extLst>
          </p:cNvPr>
          <p:cNvSpPr/>
          <p:nvPr/>
        </p:nvSpPr>
        <p:spPr>
          <a:xfrm rot="10800000">
            <a:off x="1939576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FA40E-3FAD-C447-8CEC-15B8C5894DE0}"/>
              </a:ext>
            </a:extLst>
          </p:cNvPr>
          <p:cNvSpPr txBox="1"/>
          <p:nvPr/>
        </p:nvSpPr>
        <p:spPr>
          <a:xfrm>
            <a:off x="1939575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41DF8-623D-134C-A712-FB76062C180B}"/>
              </a:ext>
            </a:extLst>
          </p:cNvPr>
          <p:cNvSpPr txBox="1"/>
          <p:nvPr/>
        </p:nvSpPr>
        <p:spPr>
          <a:xfrm>
            <a:off x="2823411" y="2294021"/>
            <a:ext cx="70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D8F06-FA28-3F48-AC44-3FB9723DC39C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55" name="L-shape 54">
            <a:extLst>
              <a:ext uri="{FF2B5EF4-FFF2-40B4-BE49-F238E27FC236}">
                <a16:creationId xmlns:a16="http://schemas.microsoft.com/office/drawing/2014/main" id="{2621FE29-DC29-774B-9FF9-20FE8E7285EF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B0152-EC61-624A-AA36-BB38CB5CE988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E5161-23A1-9849-9E27-82D9B347E3DC}"/>
              </a:ext>
            </a:extLst>
          </p:cNvPr>
          <p:cNvSpPr/>
          <p:nvPr/>
        </p:nvSpPr>
        <p:spPr>
          <a:xfrm>
            <a:off x="2260497" y="3991605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88432-5267-0347-AC2B-2EAF00DF08CB}"/>
              </a:ext>
            </a:extLst>
          </p:cNvPr>
          <p:cNvSpPr/>
          <p:nvPr/>
        </p:nvSpPr>
        <p:spPr>
          <a:xfrm>
            <a:off x="3432304" y="5085465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FCD75E-3507-CD4B-9DA7-02A321F0CCED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DEA03F-BF7A-1F47-A1C7-EF66236276AC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82BC3C-1FC3-1F4F-95CC-8AF1E0A713E3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0ED194-6E14-C04F-B923-3FC59F754F3E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E3D1E2-3DC9-8548-81C2-F071C3573EC2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526D49-104F-8F40-ADAD-7F853D3E1238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32B96A-17AF-844A-A249-3B94E475F55D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A104C-8AB3-8145-BFF1-7F489B0160FC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A26C75-E805-A141-81E1-AD38462AB6B7}"/>
                  </a:ext>
                </a:extLst>
              </p:cNvPr>
              <p:cNvSpPr txBox="1"/>
              <p:nvPr/>
            </p:nvSpPr>
            <p:spPr>
              <a:xfrm>
                <a:off x="6096000" y="439373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PT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A26C75-E805-A141-81E1-AD38462A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3734"/>
                <a:ext cx="222817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591EA4B-EBE2-0C42-B2E7-D304A5F50F5D}"/>
              </a:ext>
            </a:extLst>
          </p:cNvPr>
          <p:cNvSpPr txBox="1"/>
          <p:nvPr/>
        </p:nvSpPr>
        <p:spPr>
          <a:xfrm>
            <a:off x="6045183" y="41101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529174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9A563DA8-7055-314F-A3BF-726B3D0D945F}"/>
              </a:ext>
            </a:extLst>
          </p:cNvPr>
          <p:cNvSpPr/>
          <p:nvPr/>
        </p:nvSpPr>
        <p:spPr>
          <a:xfrm rot="10800000">
            <a:off x="1939576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FA40E-3FAD-C447-8CEC-15B8C5894DE0}"/>
              </a:ext>
            </a:extLst>
          </p:cNvPr>
          <p:cNvSpPr txBox="1"/>
          <p:nvPr/>
        </p:nvSpPr>
        <p:spPr>
          <a:xfrm>
            <a:off x="1939575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41DF8-623D-134C-A712-FB76062C180B}"/>
              </a:ext>
            </a:extLst>
          </p:cNvPr>
          <p:cNvSpPr txBox="1"/>
          <p:nvPr/>
        </p:nvSpPr>
        <p:spPr>
          <a:xfrm>
            <a:off x="2823411" y="2294021"/>
            <a:ext cx="70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D8F06-FA28-3F48-AC44-3FB9723DC39C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55" name="L-shape 54">
            <a:extLst>
              <a:ext uri="{FF2B5EF4-FFF2-40B4-BE49-F238E27FC236}">
                <a16:creationId xmlns:a16="http://schemas.microsoft.com/office/drawing/2014/main" id="{2621FE29-DC29-774B-9FF9-20FE8E7285EF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B0152-EC61-624A-AA36-BB38CB5CE988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E5161-23A1-9849-9E27-82D9B347E3DC}"/>
              </a:ext>
            </a:extLst>
          </p:cNvPr>
          <p:cNvSpPr/>
          <p:nvPr/>
        </p:nvSpPr>
        <p:spPr>
          <a:xfrm>
            <a:off x="2260497" y="3991605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88432-5267-0347-AC2B-2EAF00DF08CB}"/>
              </a:ext>
            </a:extLst>
          </p:cNvPr>
          <p:cNvSpPr/>
          <p:nvPr/>
        </p:nvSpPr>
        <p:spPr>
          <a:xfrm>
            <a:off x="3432304" y="5085465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FCD75E-3507-CD4B-9DA7-02A321F0CCED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DEA03F-BF7A-1F47-A1C7-EF66236276AC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50A600-327C-C84B-A3B5-FD50C9241A1D}"/>
              </a:ext>
            </a:extLst>
          </p:cNvPr>
          <p:cNvSpPr/>
          <p:nvPr/>
        </p:nvSpPr>
        <p:spPr>
          <a:xfrm>
            <a:off x="1939575" y="4704347"/>
            <a:ext cx="1090864" cy="1086852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F</a:t>
            </a:r>
            <a:r>
              <a:rPr lang="en-PT" baseline="-25000" dirty="0">
                <a:latin typeface="Avenir Next LT Pro" panose="020B0504020202020204" pitchFamily="34" charset="77"/>
              </a:rPr>
              <a:t>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82BC3C-1FC3-1F4F-95CC-8AF1E0A713E3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0ED194-6E14-C04F-B923-3FC59F754F3E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E3D1E2-3DC9-8548-81C2-F071C3573EC2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526D49-104F-8F40-ADAD-7F853D3E1238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32B96A-17AF-844A-A249-3B94E475F55D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C0F928-7A53-834F-841C-B2BEA27CB19A}"/>
              </a:ext>
            </a:extLst>
          </p:cNvPr>
          <p:cNvCxnSpPr>
            <a:cxnSpLocks/>
          </p:cNvCxnSpPr>
          <p:nvPr/>
        </p:nvCxnSpPr>
        <p:spPr>
          <a:xfrm>
            <a:off x="2415582" y="3642173"/>
            <a:ext cx="0" cy="3334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F37D52-AE08-A84E-94EE-5FC2DA70D761}"/>
              </a:ext>
            </a:extLst>
          </p:cNvPr>
          <p:cNvCxnSpPr>
            <a:cxnSpLocks/>
          </p:cNvCxnSpPr>
          <p:nvPr/>
        </p:nvCxnSpPr>
        <p:spPr>
          <a:xfrm>
            <a:off x="2426367" y="4337275"/>
            <a:ext cx="0" cy="3334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5B7BA-728E-E14D-9E3A-712CB9A14365}"/>
              </a:ext>
            </a:extLst>
          </p:cNvPr>
          <p:cNvCxnSpPr>
            <a:cxnSpLocks/>
          </p:cNvCxnSpPr>
          <p:nvPr/>
        </p:nvCxnSpPr>
        <p:spPr>
          <a:xfrm flipH="1">
            <a:off x="3788230" y="5247773"/>
            <a:ext cx="3788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FA104C-8AB3-8145-BFF1-7F489B0160FC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745873-B384-7741-8CCF-6273ECE841F1}"/>
              </a:ext>
            </a:extLst>
          </p:cNvPr>
          <p:cNvCxnSpPr>
            <a:cxnSpLocks/>
          </p:cNvCxnSpPr>
          <p:nvPr/>
        </p:nvCxnSpPr>
        <p:spPr>
          <a:xfrm flipH="1">
            <a:off x="3030439" y="5247773"/>
            <a:ext cx="3788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A26C75-E805-A141-81E1-AD38462AB6B7}"/>
                  </a:ext>
                </a:extLst>
              </p:cNvPr>
              <p:cNvSpPr txBox="1"/>
              <p:nvPr/>
            </p:nvSpPr>
            <p:spPr>
              <a:xfrm>
                <a:off x="6096000" y="439373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PT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A26C75-E805-A141-81E1-AD38462A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3734"/>
                <a:ext cx="222817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591EA4B-EBE2-0C42-B2E7-D304A5F50F5D}"/>
              </a:ext>
            </a:extLst>
          </p:cNvPr>
          <p:cNvSpPr txBox="1"/>
          <p:nvPr/>
        </p:nvSpPr>
        <p:spPr>
          <a:xfrm>
            <a:off x="6045183" y="41101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01228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9A563DA8-7055-314F-A3BF-726B3D0D945F}"/>
              </a:ext>
            </a:extLst>
          </p:cNvPr>
          <p:cNvSpPr/>
          <p:nvPr/>
        </p:nvSpPr>
        <p:spPr>
          <a:xfrm rot="10800000">
            <a:off x="1939576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FA40E-3FAD-C447-8CEC-15B8C5894DE0}"/>
              </a:ext>
            </a:extLst>
          </p:cNvPr>
          <p:cNvSpPr txBox="1"/>
          <p:nvPr/>
        </p:nvSpPr>
        <p:spPr>
          <a:xfrm>
            <a:off x="1939575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41DF8-623D-134C-A712-FB76062C180B}"/>
              </a:ext>
            </a:extLst>
          </p:cNvPr>
          <p:cNvSpPr txBox="1"/>
          <p:nvPr/>
        </p:nvSpPr>
        <p:spPr>
          <a:xfrm>
            <a:off x="2823411" y="2294021"/>
            <a:ext cx="70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D8F06-FA28-3F48-AC44-3FB9723DC39C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55" name="L-shape 54">
            <a:extLst>
              <a:ext uri="{FF2B5EF4-FFF2-40B4-BE49-F238E27FC236}">
                <a16:creationId xmlns:a16="http://schemas.microsoft.com/office/drawing/2014/main" id="{2621FE29-DC29-774B-9FF9-20FE8E7285EF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B0152-EC61-624A-AA36-BB38CB5CE988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E5161-23A1-9849-9E27-82D9B347E3DC}"/>
              </a:ext>
            </a:extLst>
          </p:cNvPr>
          <p:cNvSpPr/>
          <p:nvPr/>
        </p:nvSpPr>
        <p:spPr>
          <a:xfrm>
            <a:off x="2260497" y="3991605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988432-5267-0347-AC2B-2EAF00DF08CB}"/>
              </a:ext>
            </a:extLst>
          </p:cNvPr>
          <p:cNvSpPr/>
          <p:nvPr/>
        </p:nvSpPr>
        <p:spPr>
          <a:xfrm>
            <a:off x="3432304" y="5085465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FCD75E-3507-CD4B-9DA7-02A321F0CCED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DEA03F-BF7A-1F47-A1C7-EF66236276AC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50A600-327C-C84B-A3B5-FD50C9241A1D}"/>
              </a:ext>
            </a:extLst>
          </p:cNvPr>
          <p:cNvSpPr/>
          <p:nvPr/>
        </p:nvSpPr>
        <p:spPr>
          <a:xfrm>
            <a:off x="1939575" y="4704347"/>
            <a:ext cx="1090864" cy="1086852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F</a:t>
            </a:r>
            <a:r>
              <a:rPr lang="en-PT" baseline="-25000" dirty="0">
                <a:latin typeface="Avenir Next LT Pro" panose="020B0504020202020204" pitchFamily="34" charset="77"/>
              </a:rPr>
              <a:t>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82BC3C-1FC3-1F4F-95CC-8AF1E0A713E3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0ED194-6E14-C04F-B923-3FC59F754F3E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E3D1E2-3DC9-8548-81C2-F071C3573EC2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526D49-104F-8F40-ADAD-7F853D3E1238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32B96A-17AF-844A-A249-3B94E475F55D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C0F928-7A53-834F-841C-B2BEA27CB19A}"/>
              </a:ext>
            </a:extLst>
          </p:cNvPr>
          <p:cNvCxnSpPr>
            <a:cxnSpLocks/>
          </p:cNvCxnSpPr>
          <p:nvPr/>
        </p:nvCxnSpPr>
        <p:spPr>
          <a:xfrm>
            <a:off x="2415582" y="3642173"/>
            <a:ext cx="0" cy="3334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F37D52-AE08-A84E-94EE-5FC2DA70D761}"/>
              </a:ext>
            </a:extLst>
          </p:cNvPr>
          <p:cNvCxnSpPr>
            <a:cxnSpLocks/>
          </p:cNvCxnSpPr>
          <p:nvPr/>
        </p:nvCxnSpPr>
        <p:spPr>
          <a:xfrm>
            <a:off x="2426367" y="4337275"/>
            <a:ext cx="0" cy="3334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5B7BA-728E-E14D-9E3A-712CB9A14365}"/>
              </a:ext>
            </a:extLst>
          </p:cNvPr>
          <p:cNvCxnSpPr>
            <a:cxnSpLocks/>
          </p:cNvCxnSpPr>
          <p:nvPr/>
        </p:nvCxnSpPr>
        <p:spPr>
          <a:xfrm flipH="1">
            <a:off x="3788230" y="5247773"/>
            <a:ext cx="3788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FA104C-8AB3-8145-BFF1-7F489B0160FC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745873-B384-7741-8CCF-6273ECE841F1}"/>
              </a:ext>
            </a:extLst>
          </p:cNvPr>
          <p:cNvCxnSpPr>
            <a:cxnSpLocks/>
          </p:cNvCxnSpPr>
          <p:nvPr/>
        </p:nvCxnSpPr>
        <p:spPr>
          <a:xfrm flipH="1">
            <a:off x="3030439" y="5247773"/>
            <a:ext cx="3788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A26C75-E805-A141-81E1-AD38462AB6B7}"/>
                  </a:ext>
                </a:extLst>
              </p:cNvPr>
              <p:cNvSpPr txBox="1"/>
              <p:nvPr/>
            </p:nvSpPr>
            <p:spPr>
              <a:xfrm>
                <a:off x="6096000" y="439373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PT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A26C75-E805-A141-81E1-AD38462A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3734"/>
                <a:ext cx="222817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591EA4B-EBE2-0C42-B2E7-D304A5F50F5D}"/>
              </a:ext>
            </a:extLst>
          </p:cNvPr>
          <p:cNvSpPr txBox="1"/>
          <p:nvPr/>
        </p:nvSpPr>
        <p:spPr>
          <a:xfrm>
            <a:off x="6045183" y="41101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014EA5-8D66-8B4C-8A7A-CEA8B7B34600}"/>
              </a:ext>
            </a:extLst>
          </p:cNvPr>
          <p:cNvCxnSpPr>
            <a:cxnSpLocks/>
          </p:cNvCxnSpPr>
          <p:nvPr/>
        </p:nvCxnSpPr>
        <p:spPr>
          <a:xfrm>
            <a:off x="2664104" y="4132935"/>
            <a:ext cx="915012" cy="890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33331C-85CF-F34C-AA41-3E383411821A}"/>
              </a:ext>
            </a:extLst>
          </p:cNvPr>
          <p:cNvSpPr txBox="1"/>
          <p:nvPr/>
        </p:nvSpPr>
        <p:spPr>
          <a:xfrm>
            <a:off x="3033797" y="4174801"/>
            <a:ext cx="7970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No</a:t>
            </a:r>
          </a:p>
          <a:p>
            <a:pPr algn="ctr"/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8A1A476D-93EC-B548-AE00-7A420DD8ADDC}"/>
              </a:ext>
            </a:extLst>
          </p:cNvPr>
          <p:cNvSpPr/>
          <p:nvPr/>
        </p:nvSpPr>
        <p:spPr>
          <a:xfrm>
            <a:off x="3308015" y="4757565"/>
            <a:ext cx="158788" cy="158788"/>
          </a:xfrm>
          <a:prstGeom prst="plus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B52041D5-F119-4141-A5EE-974615143FD7}"/>
              </a:ext>
            </a:extLst>
          </p:cNvPr>
          <p:cNvSpPr/>
          <p:nvPr/>
        </p:nvSpPr>
        <p:spPr>
          <a:xfrm>
            <a:off x="2792324" y="4256454"/>
            <a:ext cx="158788" cy="158788"/>
          </a:xfrm>
          <a:prstGeom prst="plus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DF265315-D22D-B043-AFAF-B095E283F74E}"/>
              </a:ext>
            </a:extLst>
          </p:cNvPr>
          <p:cNvSpPr/>
          <p:nvPr/>
        </p:nvSpPr>
        <p:spPr>
          <a:xfrm>
            <a:off x="3049779" y="4511945"/>
            <a:ext cx="158788" cy="158788"/>
          </a:xfrm>
          <a:prstGeom prst="plus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4124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67" name="L-shape 66">
            <a:extLst>
              <a:ext uri="{FF2B5EF4-FFF2-40B4-BE49-F238E27FC236}">
                <a16:creationId xmlns:a16="http://schemas.microsoft.com/office/drawing/2014/main" id="{B71C6768-BBBD-484A-91F1-0C2C1D9597AC}"/>
              </a:ext>
            </a:extLst>
          </p:cNvPr>
          <p:cNvSpPr/>
          <p:nvPr/>
        </p:nvSpPr>
        <p:spPr>
          <a:xfrm rot="10800000">
            <a:off x="2568117" y="2587293"/>
            <a:ext cx="4251158" cy="3905582"/>
          </a:xfrm>
          <a:prstGeom prst="corner">
            <a:avLst>
              <a:gd name="adj1" fmla="val 10743"/>
              <a:gd name="adj2" fmla="val 1008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B37505-9FD8-FB49-ACAE-2AAEAC04CC79}"/>
              </a:ext>
            </a:extLst>
          </p:cNvPr>
          <p:cNvSpPr/>
          <p:nvPr/>
        </p:nvSpPr>
        <p:spPr>
          <a:xfrm>
            <a:off x="2568116" y="5305549"/>
            <a:ext cx="1090864" cy="1086852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F</a:t>
            </a:r>
            <a:r>
              <a:rPr lang="en-PT" baseline="-25000" dirty="0">
                <a:latin typeface="Avenir Next LT Pro" panose="020B0504020202020204" pitchFamily="34" charset="77"/>
              </a:rPr>
              <a:t>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7B955-9242-C848-887A-2E336E2CC4B6}"/>
              </a:ext>
            </a:extLst>
          </p:cNvPr>
          <p:cNvSpPr txBox="1"/>
          <p:nvPr/>
        </p:nvSpPr>
        <p:spPr>
          <a:xfrm>
            <a:off x="2594551" y="258978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F9817A-28FF-A842-9ECB-2419631CC40E}"/>
              </a:ext>
            </a:extLst>
          </p:cNvPr>
          <p:cNvCxnSpPr>
            <a:cxnSpLocks/>
          </p:cNvCxnSpPr>
          <p:nvPr/>
        </p:nvCxnSpPr>
        <p:spPr>
          <a:xfrm flipH="1">
            <a:off x="4917600" y="5909289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923C84-B87E-9C40-9A29-CA24E1DD803E}"/>
              </a:ext>
            </a:extLst>
          </p:cNvPr>
          <p:cNvSpPr txBox="1"/>
          <p:nvPr/>
        </p:nvSpPr>
        <p:spPr>
          <a:xfrm>
            <a:off x="76534" y="316103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Indistinguishability: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0DDF08-7741-DB43-A5F0-AAC5E72600BF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53324298-06C5-E643-A072-B856B9B11131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A505E2-55A3-884B-8996-3ED111165CAB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1A2CF-2D4D-A945-85CA-8A9EE903AF6B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C2194-0D28-2548-BDBC-2935C9E0A4AD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442456-4218-404E-9057-5482FB7E1927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5E7356F-FD5C-F946-BEC0-8959B47B54BF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2272C2-35C8-544B-8D81-F4C7375C49C9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4B0AFE6-0AA8-8945-B9D2-D708D7047A57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F59E39-C3AF-0A41-A30D-ADD08BA2796B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511676-A924-594E-90F4-A040F5A104CD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F45CEE-F5C6-6F4C-BA9D-F9FE3C213B9E}"/>
              </a:ext>
            </a:extLst>
          </p:cNvPr>
          <p:cNvSpPr/>
          <p:nvPr/>
        </p:nvSpPr>
        <p:spPr>
          <a:xfrm>
            <a:off x="7516369" y="2269958"/>
            <a:ext cx="3364992" cy="363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49D72C-6308-304B-92ED-3F69EE1FF3C5}"/>
              </a:ext>
            </a:extLst>
          </p:cNvPr>
          <p:cNvSpPr txBox="1"/>
          <p:nvPr/>
        </p:nvSpPr>
        <p:spPr>
          <a:xfrm>
            <a:off x="4282873" y="1795657"/>
            <a:ext cx="70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B993A9-5B42-CA46-9D77-0BBB54E5FA6A}"/>
              </a:ext>
            </a:extLst>
          </p:cNvPr>
          <p:cNvSpPr/>
          <p:nvPr/>
        </p:nvSpPr>
        <p:spPr>
          <a:xfrm>
            <a:off x="4051318" y="377670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76FFB0-62E5-F94D-B47D-A01135EC6028}"/>
              </a:ext>
            </a:extLst>
          </p:cNvPr>
          <p:cNvSpPr txBox="1"/>
          <p:nvPr/>
        </p:nvSpPr>
        <p:spPr>
          <a:xfrm>
            <a:off x="4282873" y="3298195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FBD41A-2EDD-2A4B-838A-1628FC3EEDE7}"/>
              </a:ext>
            </a:extLst>
          </p:cNvPr>
          <p:cNvCxnSpPr>
            <a:cxnSpLocks/>
          </p:cNvCxnSpPr>
          <p:nvPr/>
        </p:nvCxnSpPr>
        <p:spPr>
          <a:xfrm>
            <a:off x="4220453" y="3056233"/>
            <a:ext cx="0" cy="6661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A73ACB8-DDD7-F040-B2F2-AE4C4997EE91}"/>
              </a:ext>
            </a:extLst>
          </p:cNvPr>
          <p:cNvSpPr txBox="1"/>
          <p:nvPr/>
        </p:nvSpPr>
        <p:spPr>
          <a:xfrm>
            <a:off x="3132729" y="401754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495EA2-1553-DA41-81FD-A112A19C0980}"/>
              </a:ext>
            </a:extLst>
          </p:cNvPr>
          <p:cNvSpPr/>
          <p:nvPr/>
        </p:nvSpPr>
        <p:spPr>
          <a:xfrm>
            <a:off x="2942465" y="4606716"/>
            <a:ext cx="320922" cy="328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C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4EA057-4566-E549-BC6E-0E9425314503}"/>
              </a:ext>
            </a:extLst>
          </p:cNvPr>
          <p:cNvSpPr/>
          <p:nvPr/>
        </p:nvSpPr>
        <p:spPr>
          <a:xfrm>
            <a:off x="4500243" y="5744856"/>
            <a:ext cx="320922" cy="328863"/>
          </a:xfrm>
          <a:prstGeom prst="rect">
            <a:avLst/>
          </a:prstGeom>
          <a:solidFill>
            <a:srgbClr val="5E7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01B00A-008F-F446-A528-77BD539945D1}"/>
              </a:ext>
            </a:extLst>
          </p:cNvPr>
          <p:cNvSpPr txBox="1"/>
          <p:nvPr/>
        </p:nvSpPr>
        <p:spPr>
          <a:xfrm>
            <a:off x="5180524" y="590928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B59CCC-74E3-BE41-9E27-788D6E36C8DA}"/>
              </a:ext>
            </a:extLst>
          </p:cNvPr>
          <p:cNvCxnSpPr>
            <a:cxnSpLocks/>
          </p:cNvCxnSpPr>
          <p:nvPr/>
        </p:nvCxnSpPr>
        <p:spPr>
          <a:xfrm flipH="1">
            <a:off x="3756521" y="5909288"/>
            <a:ext cx="6714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C356A0E-35E1-1740-B866-1C3EC7CE2F03}"/>
              </a:ext>
            </a:extLst>
          </p:cNvPr>
          <p:cNvCxnSpPr>
            <a:stCxn id="95" idx="1"/>
            <a:endCxn id="101" idx="0"/>
          </p:cNvCxnSpPr>
          <p:nvPr/>
        </p:nvCxnSpPr>
        <p:spPr>
          <a:xfrm rot="10800000" flipV="1">
            <a:off x="3102926" y="3941134"/>
            <a:ext cx="948392" cy="66558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2135998-98C5-044E-A87B-CE7F64C9739A}"/>
              </a:ext>
            </a:extLst>
          </p:cNvPr>
          <p:cNvCxnSpPr>
            <a:cxnSpLocks/>
          </p:cNvCxnSpPr>
          <p:nvPr/>
        </p:nvCxnSpPr>
        <p:spPr>
          <a:xfrm>
            <a:off x="3102925" y="4964158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ACEC66-B872-7143-B2DB-CA7F94DC7F30}"/>
              </a:ext>
            </a:extLst>
          </p:cNvPr>
          <p:cNvSpPr txBox="1"/>
          <p:nvPr/>
        </p:nvSpPr>
        <p:spPr>
          <a:xfrm>
            <a:off x="76534" y="470639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Extractability: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447D8C-9DD1-4640-833A-B4D026B18D51}"/>
              </a:ext>
            </a:extLst>
          </p:cNvPr>
          <p:cNvSpPr/>
          <p:nvPr/>
        </p:nvSpPr>
        <p:spPr>
          <a:xfrm>
            <a:off x="76534" y="4708944"/>
            <a:ext cx="24495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07039C-D8C1-774C-86E9-1FEC943B4D96}"/>
              </a:ext>
            </a:extLst>
          </p:cNvPr>
          <p:cNvSpPr/>
          <p:nvPr/>
        </p:nvSpPr>
        <p:spPr>
          <a:xfrm>
            <a:off x="91134" y="3161038"/>
            <a:ext cx="24349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70607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67" name="L-shape 66">
            <a:extLst>
              <a:ext uri="{FF2B5EF4-FFF2-40B4-BE49-F238E27FC236}">
                <a16:creationId xmlns:a16="http://schemas.microsoft.com/office/drawing/2014/main" id="{B71C6768-BBBD-484A-91F1-0C2C1D9597AC}"/>
              </a:ext>
            </a:extLst>
          </p:cNvPr>
          <p:cNvSpPr/>
          <p:nvPr/>
        </p:nvSpPr>
        <p:spPr>
          <a:xfrm rot="10800000">
            <a:off x="2568117" y="2587293"/>
            <a:ext cx="4251158" cy="3905582"/>
          </a:xfrm>
          <a:prstGeom prst="corner">
            <a:avLst>
              <a:gd name="adj1" fmla="val 10743"/>
              <a:gd name="adj2" fmla="val 1008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B37505-9FD8-FB49-ACAE-2AAEAC04CC79}"/>
              </a:ext>
            </a:extLst>
          </p:cNvPr>
          <p:cNvSpPr/>
          <p:nvPr/>
        </p:nvSpPr>
        <p:spPr>
          <a:xfrm>
            <a:off x="2568116" y="5305549"/>
            <a:ext cx="1090864" cy="1086852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F</a:t>
            </a:r>
            <a:r>
              <a:rPr lang="en-PT" baseline="-25000" dirty="0">
                <a:latin typeface="Avenir Next LT Pro" panose="020B0504020202020204" pitchFamily="34" charset="77"/>
              </a:rPr>
              <a:t>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7B955-9242-C848-887A-2E336E2CC4B6}"/>
              </a:ext>
            </a:extLst>
          </p:cNvPr>
          <p:cNvSpPr txBox="1"/>
          <p:nvPr/>
        </p:nvSpPr>
        <p:spPr>
          <a:xfrm>
            <a:off x="2594551" y="258978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F9817A-28FF-A842-9ECB-2419631CC40E}"/>
              </a:ext>
            </a:extLst>
          </p:cNvPr>
          <p:cNvCxnSpPr>
            <a:cxnSpLocks/>
          </p:cNvCxnSpPr>
          <p:nvPr/>
        </p:nvCxnSpPr>
        <p:spPr>
          <a:xfrm flipH="1">
            <a:off x="4917600" y="5909289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923C84-B87E-9C40-9A29-CA24E1DD803E}"/>
              </a:ext>
            </a:extLst>
          </p:cNvPr>
          <p:cNvSpPr txBox="1"/>
          <p:nvPr/>
        </p:nvSpPr>
        <p:spPr>
          <a:xfrm>
            <a:off x="76534" y="316103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Indistinguishability: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0DDF08-7741-DB43-A5F0-AAC5E72600BF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53324298-06C5-E643-A072-B856B9B11131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A505E2-55A3-884B-8996-3ED111165CAB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1A2CF-2D4D-A945-85CA-8A9EE903AF6B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C2194-0D28-2548-BDBC-2935C9E0A4AD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442456-4218-404E-9057-5482FB7E1927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5E7356F-FD5C-F946-BEC0-8959B47B54BF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2272C2-35C8-544B-8D81-F4C7375C49C9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4B0AFE6-0AA8-8945-B9D2-D708D7047A57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F59E39-C3AF-0A41-A30D-ADD08BA2796B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511676-A924-594E-90F4-A040F5A104CD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F45CEE-F5C6-6F4C-BA9D-F9FE3C213B9E}"/>
              </a:ext>
            </a:extLst>
          </p:cNvPr>
          <p:cNvSpPr/>
          <p:nvPr/>
        </p:nvSpPr>
        <p:spPr>
          <a:xfrm>
            <a:off x="7516369" y="2269958"/>
            <a:ext cx="3364992" cy="363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49D72C-6308-304B-92ED-3F69EE1FF3C5}"/>
              </a:ext>
            </a:extLst>
          </p:cNvPr>
          <p:cNvSpPr txBox="1"/>
          <p:nvPr/>
        </p:nvSpPr>
        <p:spPr>
          <a:xfrm>
            <a:off x="4282873" y="1795657"/>
            <a:ext cx="702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  <a:p>
            <a:pPr algn="ctr"/>
            <a:r>
              <a:rPr lang="en-PT" dirty="0">
                <a:solidFill>
                  <a:srgbClr val="C00000"/>
                </a:solidFill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B993A9-5B42-CA46-9D77-0BBB54E5FA6A}"/>
              </a:ext>
            </a:extLst>
          </p:cNvPr>
          <p:cNvSpPr/>
          <p:nvPr/>
        </p:nvSpPr>
        <p:spPr>
          <a:xfrm>
            <a:off x="4051318" y="377670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76FFB0-62E5-F94D-B47D-A01135EC6028}"/>
              </a:ext>
            </a:extLst>
          </p:cNvPr>
          <p:cNvSpPr txBox="1"/>
          <p:nvPr/>
        </p:nvSpPr>
        <p:spPr>
          <a:xfrm>
            <a:off x="4282873" y="3298195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FBD41A-2EDD-2A4B-838A-1628FC3EEDE7}"/>
              </a:ext>
            </a:extLst>
          </p:cNvPr>
          <p:cNvCxnSpPr>
            <a:cxnSpLocks/>
          </p:cNvCxnSpPr>
          <p:nvPr/>
        </p:nvCxnSpPr>
        <p:spPr>
          <a:xfrm>
            <a:off x="4220453" y="3056233"/>
            <a:ext cx="0" cy="6661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A73ACB8-DDD7-F040-B2F2-AE4C4997EE91}"/>
              </a:ext>
            </a:extLst>
          </p:cNvPr>
          <p:cNvSpPr txBox="1"/>
          <p:nvPr/>
        </p:nvSpPr>
        <p:spPr>
          <a:xfrm>
            <a:off x="3132729" y="401754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495EA2-1553-DA41-81FD-A112A19C0980}"/>
              </a:ext>
            </a:extLst>
          </p:cNvPr>
          <p:cNvSpPr/>
          <p:nvPr/>
        </p:nvSpPr>
        <p:spPr>
          <a:xfrm>
            <a:off x="2942465" y="4606716"/>
            <a:ext cx="320922" cy="328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4EA057-4566-E549-BC6E-0E9425314503}"/>
              </a:ext>
            </a:extLst>
          </p:cNvPr>
          <p:cNvSpPr/>
          <p:nvPr/>
        </p:nvSpPr>
        <p:spPr>
          <a:xfrm>
            <a:off x="4500243" y="5744856"/>
            <a:ext cx="320922" cy="328863"/>
          </a:xfrm>
          <a:prstGeom prst="rect">
            <a:avLst/>
          </a:prstGeom>
          <a:solidFill>
            <a:srgbClr val="5E7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01B00A-008F-F446-A528-77BD539945D1}"/>
              </a:ext>
            </a:extLst>
          </p:cNvPr>
          <p:cNvSpPr txBox="1"/>
          <p:nvPr/>
        </p:nvSpPr>
        <p:spPr>
          <a:xfrm>
            <a:off x="5180524" y="590928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B59CCC-74E3-BE41-9E27-788D6E36C8DA}"/>
              </a:ext>
            </a:extLst>
          </p:cNvPr>
          <p:cNvCxnSpPr>
            <a:cxnSpLocks/>
          </p:cNvCxnSpPr>
          <p:nvPr/>
        </p:nvCxnSpPr>
        <p:spPr>
          <a:xfrm flipH="1">
            <a:off x="3756521" y="5909288"/>
            <a:ext cx="6714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C356A0E-35E1-1740-B866-1C3EC7CE2F03}"/>
              </a:ext>
            </a:extLst>
          </p:cNvPr>
          <p:cNvCxnSpPr>
            <a:stCxn id="95" idx="1"/>
            <a:endCxn id="101" idx="0"/>
          </p:cNvCxnSpPr>
          <p:nvPr/>
        </p:nvCxnSpPr>
        <p:spPr>
          <a:xfrm rot="10800000" flipV="1">
            <a:off x="3102926" y="3941134"/>
            <a:ext cx="948392" cy="66558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2135998-98C5-044E-A87B-CE7F64C9739A}"/>
              </a:ext>
            </a:extLst>
          </p:cNvPr>
          <p:cNvCxnSpPr>
            <a:cxnSpLocks/>
          </p:cNvCxnSpPr>
          <p:nvPr/>
        </p:nvCxnSpPr>
        <p:spPr>
          <a:xfrm>
            <a:off x="3102925" y="4964158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ACEC66-B872-7143-B2DB-CA7F94DC7F30}"/>
              </a:ext>
            </a:extLst>
          </p:cNvPr>
          <p:cNvSpPr txBox="1"/>
          <p:nvPr/>
        </p:nvSpPr>
        <p:spPr>
          <a:xfrm>
            <a:off x="76534" y="470639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Extractability: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447D8C-9DD1-4640-833A-B4D026B18D51}"/>
              </a:ext>
            </a:extLst>
          </p:cNvPr>
          <p:cNvSpPr/>
          <p:nvPr/>
        </p:nvSpPr>
        <p:spPr>
          <a:xfrm>
            <a:off x="76534" y="4708944"/>
            <a:ext cx="24495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07039C-D8C1-774C-86E9-1FEC943B4D96}"/>
              </a:ext>
            </a:extLst>
          </p:cNvPr>
          <p:cNvSpPr/>
          <p:nvPr/>
        </p:nvSpPr>
        <p:spPr>
          <a:xfrm>
            <a:off x="91134" y="3161038"/>
            <a:ext cx="24349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14075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67" name="L-shape 66">
            <a:extLst>
              <a:ext uri="{FF2B5EF4-FFF2-40B4-BE49-F238E27FC236}">
                <a16:creationId xmlns:a16="http://schemas.microsoft.com/office/drawing/2014/main" id="{B71C6768-BBBD-484A-91F1-0C2C1D9597AC}"/>
              </a:ext>
            </a:extLst>
          </p:cNvPr>
          <p:cNvSpPr/>
          <p:nvPr/>
        </p:nvSpPr>
        <p:spPr>
          <a:xfrm rot="10800000">
            <a:off x="2568117" y="2587293"/>
            <a:ext cx="4251158" cy="3905582"/>
          </a:xfrm>
          <a:prstGeom prst="corner">
            <a:avLst>
              <a:gd name="adj1" fmla="val 10743"/>
              <a:gd name="adj2" fmla="val 1008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B37505-9FD8-FB49-ACAE-2AAEAC04CC79}"/>
              </a:ext>
            </a:extLst>
          </p:cNvPr>
          <p:cNvSpPr/>
          <p:nvPr/>
        </p:nvSpPr>
        <p:spPr>
          <a:xfrm>
            <a:off x="2568116" y="5305549"/>
            <a:ext cx="1090864" cy="1086852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F</a:t>
            </a:r>
            <a:r>
              <a:rPr lang="en-PT" baseline="-25000" dirty="0">
                <a:latin typeface="Avenir Next LT Pro" panose="020B0504020202020204" pitchFamily="34" charset="77"/>
              </a:rPr>
              <a:t>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7B955-9242-C848-887A-2E336E2CC4B6}"/>
              </a:ext>
            </a:extLst>
          </p:cNvPr>
          <p:cNvSpPr txBox="1"/>
          <p:nvPr/>
        </p:nvSpPr>
        <p:spPr>
          <a:xfrm>
            <a:off x="2594551" y="258978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F9817A-28FF-A842-9ECB-2419631CC40E}"/>
              </a:ext>
            </a:extLst>
          </p:cNvPr>
          <p:cNvCxnSpPr>
            <a:cxnSpLocks/>
          </p:cNvCxnSpPr>
          <p:nvPr/>
        </p:nvCxnSpPr>
        <p:spPr>
          <a:xfrm flipH="1">
            <a:off x="4917600" y="5909289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923C84-B87E-9C40-9A29-CA24E1DD803E}"/>
              </a:ext>
            </a:extLst>
          </p:cNvPr>
          <p:cNvSpPr txBox="1"/>
          <p:nvPr/>
        </p:nvSpPr>
        <p:spPr>
          <a:xfrm>
            <a:off x="76534" y="3161038"/>
            <a:ext cx="2427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Indistinguishability:</a:t>
            </a:r>
          </a:p>
          <a:p>
            <a:endParaRPr lang="en-PT" b="1" dirty="0">
              <a:latin typeface="Avenir Next LT Pro" panose="020B0504020202020204" pitchFamily="34" charset="77"/>
            </a:endParaRPr>
          </a:p>
          <a:p>
            <a:pPr algn="ctr"/>
            <a:r>
              <a:rPr lang="en-PT" dirty="0">
                <a:latin typeface="Avenir Next LT Pro" panose="020B0504020202020204" pitchFamily="34" charset="77"/>
              </a:rPr>
              <a:t>Fake commitments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0DDF08-7741-DB43-A5F0-AAC5E72600BF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53324298-06C5-E643-A072-B856B9B11131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A505E2-55A3-884B-8996-3ED111165CAB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1A2CF-2D4D-A945-85CA-8A9EE903AF6B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C2194-0D28-2548-BDBC-2935C9E0A4AD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442456-4218-404E-9057-5482FB7E1927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5E7356F-FD5C-F946-BEC0-8959B47B54BF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2272C2-35C8-544B-8D81-F4C7375C49C9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4B0AFE6-0AA8-8945-B9D2-D708D7047A57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F59E39-C3AF-0A41-A30D-ADD08BA2796B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511676-A924-594E-90F4-A040F5A104CD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F45CEE-F5C6-6F4C-BA9D-F9FE3C213B9E}"/>
              </a:ext>
            </a:extLst>
          </p:cNvPr>
          <p:cNvSpPr/>
          <p:nvPr/>
        </p:nvSpPr>
        <p:spPr>
          <a:xfrm>
            <a:off x="7516369" y="2269958"/>
            <a:ext cx="3364992" cy="363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49D72C-6308-304B-92ED-3F69EE1FF3C5}"/>
              </a:ext>
            </a:extLst>
          </p:cNvPr>
          <p:cNvSpPr txBox="1"/>
          <p:nvPr/>
        </p:nvSpPr>
        <p:spPr>
          <a:xfrm>
            <a:off x="4282873" y="1795657"/>
            <a:ext cx="702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  <a:p>
            <a:pPr algn="ctr"/>
            <a:r>
              <a:rPr lang="en-PT" dirty="0">
                <a:solidFill>
                  <a:srgbClr val="C00000"/>
                </a:solidFill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B993A9-5B42-CA46-9D77-0BBB54E5FA6A}"/>
              </a:ext>
            </a:extLst>
          </p:cNvPr>
          <p:cNvSpPr/>
          <p:nvPr/>
        </p:nvSpPr>
        <p:spPr>
          <a:xfrm>
            <a:off x="4051318" y="377670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76FFB0-62E5-F94D-B47D-A01135EC6028}"/>
              </a:ext>
            </a:extLst>
          </p:cNvPr>
          <p:cNvSpPr txBox="1"/>
          <p:nvPr/>
        </p:nvSpPr>
        <p:spPr>
          <a:xfrm>
            <a:off x="4282873" y="3298195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FBD41A-2EDD-2A4B-838A-1628FC3EEDE7}"/>
              </a:ext>
            </a:extLst>
          </p:cNvPr>
          <p:cNvCxnSpPr>
            <a:cxnSpLocks/>
          </p:cNvCxnSpPr>
          <p:nvPr/>
        </p:nvCxnSpPr>
        <p:spPr>
          <a:xfrm>
            <a:off x="4220453" y="3056233"/>
            <a:ext cx="0" cy="6661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A73ACB8-DDD7-F040-B2F2-AE4C4997EE91}"/>
              </a:ext>
            </a:extLst>
          </p:cNvPr>
          <p:cNvSpPr txBox="1"/>
          <p:nvPr/>
        </p:nvSpPr>
        <p:spPr>
          <a:xfrm>
            <a:off x="3132729" y="401754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495EA2-1553-DA41-81FD-A112A19C0980}"/>
              </a:ext>
            </a:extLst>
          </p:cNvPr>
          <p:cNvSpPr/>
          <p:nvPr/>
        </p:nvSpPr>
        <p:spPr>
          <a:xfrm>
            <a:off x="2942465" y="4606716"/>
            <a:ext cx="320922" cy="328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4EA057-4566-E549-BC6E-0E9425314503}"/>
              </a:ext>
            </a:extLst>
          </p:cNvPr>
          <p:cNvSpPr/>
          <p:nvPr/>
        </p:nvSpPr>
        <p:spPr>
          <a:xfrm>
            <a:off x="4500243" y="5744856"/>
            <a:ext cx="320922" cy="328863"/>
          </a:xfrm>
          <a:prstGeom prst="rect">
            <a:avLst/>
          </a:prstGeom>
          <a:solidFill>
            <a:srgbClr val="5E7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01B00A-008F-F446-A528-77BD539945D1}"/>
              </a:ext>
            </a:extLst>
          </p:cNvPr>
          <p:cNvSpPr txBox="1"/>
          <p:nvPr/>
        </p:nvSpPr>
        <p:spPr>
          <a:xfrm>
            <a:off x="5180524" y="590928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B59CCC-74E3-BE41-9E27-788D6E36C8DA}"/>
              </a:ext>
            </a:extLst>
          </p:cNvPr>
          <p:cNvCxnSpPr>
            <a:cxnSpLocks/>
          </p:cNvCxnSpPr>
          <p:nvPr/>
        </p:nvCxnSpPr>
        <p:spPr>
          <a:xfrm flipH="1">
            <a:off x="3756521" y="5909288"/>
            <a:ext cx="6714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C356A0E-35E1-1740-B866-1C3EC7CE2F03}"/>
              </a:ext>
            </a:extLst>
          </p:cNvPr>
          <p:cNvCxnSpPr>
            <a:stCxn id="95" idx="1"/>
            <a:endCxn id="101" idx="0"/>
          </p:cNvCxnSpPr>
          <p:nvPr/>
        </p:nvCxnSpPr>
        <p:spPr>
          <a:xfrm rot="10800000" flipV="1">
            <a:off x="3102926" y="3941134"/>
            <a:ext cx="948392" cy="66558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2135998-98C5-044E-A87B-CE7F64C9739A}"/>
              </a:ext>
            </a:extLst>
          </p:cNvPr>
          <p:cNvCxnSpPr>
            <a:cxnSpLocks/>
          </p:cNvCxnSpPr>
          <p:nvPr/>
        </p:nvCxnSpPr>
        <p:spPr>
          <a:xfrm>
            <a:off x="3102925" y="4964158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ACEC66-B872-7143-B2DB-CA7F94DC7F30}"/>
              </a:ext>
            </a:extLst>
          </p:cNvPr>
          <p:cNvSpPr txBox="1"/>
          <p:nvPr/>
        </p:nvSpPr>
        <p:spPr>
          <a:xfrm>
            <a:off x="76534" y="470639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Extractability: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447D8C-9DD1-4640-833A-B4D026B18D51}"/>
              </a:ext>
            </a:extLst>
          </p:cNvPr>
          <p:cNvSpPr/>
          <p:nvPr/>
        </p:nvSpPr>
        <p:spPr>
          <a:xfrm>
            <a:off x="76534" y="4708944"/>
            <a:ext cx="24495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07039C-D8C1-774C-86E9-1FEC943B4D96}"/>
              </a:ext>
            </a:extLst>
          </p:cNvPr>
          <p:cNvSpPr/>
          <p:nvPr/>
        </p:nvSpPr>
        <p:spPr>
          <a:xfrm>
            <a:off x="91134" y="3161038"/>
            <a:ext cx="24349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10027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67" name="L-shape 66">
            <a:extLst>
              <a:ext uri="{FF2B5EF4-FFF2-40B4-BE49-F238E27FC236}">
                <a16:creationId xmlns:a16="http://schemas.microsoft.com/office/drawing/2014/main" id="{B71C6768-BBBD-484A-91F1-0C2C1D9597AC}"/>
              </a:ext>
            </a:extLst>
          </p:cNvPr>
          <p:cNvSpPr/>
          <p:nvPr/>
        </p:nvSpPr>
        <p:spPr>
          <a:xfrm rot="10800000">
            <a:off x="2568117" y="2587293"/>
            <a:ext cx="4251158" cy="3905582"/>
          </a:xfrm>
          <a:prstGeom prst="corner">
            <a:avLst>
              <a:gd name="adj1" fmla="val 10743"/>
              <a:gd name="adj2" fmla="val 1008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B37505-9FD8-FB49-ACAE-2AAEAC04CC79}"/>
              </a:ext>
            </a:extLst>
          </p:cNvPr>
          <p:cNvSpPr/>
          <p:nvPr/>
        </p:nvSpPr>
        <p:spPr>
          <a:xfrm>
            <a:off x="2568116" y="5305549"/>
            <a:ext cx="1090864" cy="1086852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F</a:t>
            </a:r>
            <a:r>
              <a:rPr lang="en-PT" baseline="-25000" dirty="0">
                <a:latin typeface="Avenir Next LT Pro" panose="020B0504020202020204" pitchFamily="34" charset="77"/>
              </a:rPr>
              <a:t>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7B955-9242-C848-887A-2E336E2CC4B6}"/>
              </a:ext>
            </a:extLst>
          </p:cNvPr>
          <p:cNvSpPr txBox="1"/>
          <p:nvPr/>
        </p:nvSpPr>
        <p:spPr>
          <a:xfrm>
            <a:off x="2594551" y="258978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F9817A-28FF-A842-9ECB-2419631CC40E}"/>
              </a:ext>
            </a:extLst>
          </p:cNvPr>
          <p:cNvCxnSpPr>
            <a:cxnSpLocks/>
          </p:cNvCxnSpPr>
          <p:nvPr/>
        </p:nvCxnSpPr>
        <p:spPr>
          <a:xfrm flipH="1">
            <a:off x="4917600" y="5909289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923C84-B87E-9C40-9A29-CA24E1DD803E}"/>
              </a:ext>
            </a:extLst>
          </p:cNvPr>
          <p:cNvSpPr txBox="1"/>
          <p:nvPr/>
        </p:nvSpPr>
        <p:spPr>
          <a:xfrm>
            <a:off x="76534" y="3161038"/>
            <a:ext cx="2427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Indistinguishability:</a:t>
            </a:r>
          </a:p>
          <a:p>
            <a:endParaRPr lang="en-PT" b="1" dirty="0">
              <a:latin typeface="Avenir Next LT Pro" panose="020B0504020202020204" pitchFamily="34" charset="77"/>
            </a:endParaRPr>
          </a:p>
          <a:p>
            <a:pPr algn="ctr"/>
            <a:r>
              <a:rPr lang="en-PT" dirty="0">
                <a:latin typeface="Avenir Next LT Pro" panose="020B0504020202020204" pitchFamily="34" charset="77"/>
              </a:rPr>
              <a:t>Fake commitments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0DDF08-7741-DB43-A5F0-AAC5E72600BF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53324298-06C5-E643-A072-B856B9B11131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A505E2-55A3-884B-8996-3ED111165CAB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1A2CF-2D4D-A945-85CA-8A9EE903AF6B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C2194-0D28-2548-BDBC-2935C9E0A4AD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442456-4218-404E-9057-5482FB7E1927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5E7356F-FD5C-F946-BEC0-8959B47B54BF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2272C2-35C8-544B-8D81-F4C7375C49C9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4B0AFE6-0AA8-8945-B9D2-D708D7047A57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F59E39-C3AF-0A41-A30D-ADD08BA2796B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511676-A924-594E-90F4-A040F5A104CD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F45CEE-F5C6-6F4C-BA9D-F9FE3C213B9E}"/>
              </a:ext>
            </a:extLst>
          </p:cNvPr>
          <p:cNvSpPr/>
          <p:nvPr/>
        </p:nvSpPr>
        <p:spPr>
          <a:xfrm>
            <a:off x="7516369" y="2269958"/>
            <a:ext cx="3364992" cy="363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49D72C-6308-304B-92ED-3F69EE1FF3C5}"/>
              </a:ext>
            </a:extLst>
          </p:cNvPr>
          <p:cNvSpPr txBox="1"/>
          <p:nvPr/>
        </p:nvSpPr>
        <p:spPr>
          <a:xfrm>
            <a:off x="4282873" y="1795657"/>
            <a:ext cx="702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  <a:p>
            <a:pPr algn="ctr"/>
            <a:r>
              <a:rPr lang="en-PT" dirty="0">
                <a:solidFill>
                  <a:srgbClr val="C00000"/>
                </a:solidFill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B993A9-5B42-CA46-9D77-0BBB54E5FA6A}"/>
              </a:ext>
            </a:extLst>
          </p:cNvPr>
          <p:cNvSpPr/>
          <p:nvPr/>
        </p:nvSpPr>
        <p:spPr>
          <a:xfrm>
            <a:off x="4051318" y="377670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76FFB0-62E5-F94D-B47D-A01135EC6028}"/>
              </a:ext>
            </a:extLst>
          </p:cNvPr>
          <p:cNvSpPr txBox="1"/>
          <p:nvPr/>
        </p:nvSpPr>
        <p:spPr>
          <a:xfrm>
            <a:off x="4282873" y="3298195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FBD41A-2EDD-2A4B-838A-1628FC3EEDE7}"/>
              </a:ext>
            </a:extLst>
          </p:cNvPr>
          <p:cNvCxnSpPr>
            <a:cxnSpLocks/>
          </p:cNvCxnSpPr>
          <p:nvPr/>
        </p:nvCxnSpPr>
        <p:spPr>
          <a:xfrm>
            <a:off x="4220453" y="3056233"/>
            <a:ext cx="0" cy="6661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A73ACB8-DDD7-F040-B2F2-AE4C4997EE91}"/>
              </a:ext>
            </a:extLst>
          </p:cNvPr>
          <p:cNvSpPr txBox="1"/>
          <p:nvPr/>
        </p:nvSpPr>
        <p:spPr>
          <a:xfrm>
            <a:off x="3132729" y="401754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495EA2-1553-DA41-81FD-A112A19C0980}"/>
              </a:ext>
            </a:extLst>
          </p:cNvPr>
          <p:cNvSpPr/>
          <p:nvPr/>
        </p:nvSpPr>
        <p:spPr>
          <a:xfrm>
            <a:off x="2942465" y="4606716"/>
            <a:ext cx="320922" cy="328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4EA057-4566-E549-BC6E-0E9425314503}"/>
              </a:ext>
            </a:extLst>
          </p:cNvPr>
          <p:cNvSpPr/>
          <p:nvPr/>
        </p:nvSpPr>
        <p:spPr>
          <a:xfrm>
            <a:off x="4500243" y="5744856"/>
            <a:ext cx="320922" cy="328863"/>
          </a:xfrm>
          <a:prstGeom prst="rect">
            <a:avLst/>
          </a:prstGeom>
          <a:solidFill>
            <a:srgbClr val="5E7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01B00A-008F-F446-A528-77BD539945D1}"/>
              </a:ext>
            </a:extLst>
          </p:cNvPr>
          <p:cNvSpPr txBox="1"/>
          <p:nvPr/>
        </p:nvSpPr>
        <p:spPr>
          <a:xfrm>
            <a:off x="5180524" y="590928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B59CCC-74E3-BE41-9E27-788D6E36C8DA}"/>
              </a:ext>
            </a:extLst>
          </p:cNvPr>
          <p:cNvCxnSpPr>
            <a:cxnSpLocks/>
          </p:cNvCxnSpPr>
          <p:nvPr/>
        </p:nvCxnSpPr>
        <p:spPr>
          <a:xfrm flipH="1">
            <a:off x="3756521" y="5909288"/>
            <a:ext cx="6714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C356A0E-35E1-1740-B866-1C3EC7CE2F03}"/>
              </a:ext>
            </a:extLst>
          </p:cNvPr>
          <p:cNvCxnSpPr>
            <a:stCxn id="95" idx="1"/>
            <a:endCxn id="101" idx="0"/>
          </p:cNvCxnSpPr>
          <p:nvPr/>
        </p:nvCxnSpPr>
        <p:spPr>
          <a:xfrm rot="10800000" flipV="1">
            <a:off x="3102926" y="3941134"/>
            <a:ext cx="948392" cy="66558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2135998-98C5-044E-A87B-CE7F64C9739A}"/>
              </a:ext>
            </a:extLst>
          </p:cNvPr>
          <p:cNvCxnSpPr>
            <a:cxnSpLocks/>
          </p:cNvCxnSpPr>
          <p:nvPr/>
        </p:nvCxnSpPr>
        <p:spPr>
          <a:xfrm>
            <a:off x="3102925" y="4964158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ACEC66-B872-7143-B2DB-CA7F94DC7F30}"/>
              </a:ext>
            </a:extLst>
          </p:cNvPr>
          <p:cNvSpPr txBox="1"/>
          <p:nvPr/>
        </p:nvSpPr>
        <p:spPr>
          <a:xfrm>
            <a:off x="76534" y="470639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Extractability: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447D8C-9DD1-4640-833A-B4D026B18D51}"/>
              </a:ext>
            </a:extLst>
          </p:cNvPr>
          <p:cNvSpPr/>
          <p:nvPr/>
        </p:nvSpPr>
        <p:spPr>
          <a:xfrm>
            <a:off x="76534" y="4708944"/>
            <a:ext cx="24495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07039C-D8C1-774C-86E9-1FEC943B4D96}"/>
              </a:ext>
            </a:extLst>
          </p:cNvPr>
          <p:cNvSpPr/>
          <p:nvPr/>
        </p:nvSpPr>
        <p:spPr>
          <a:xfrm>
            <a:off x="91134" y="3161038"/>
            <a:ext cx="24349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6" name="Picture 3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FC1DC3-6A91-EB4F-9493-5E1EA6F92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41" y="5269948"/>
            <a:ext cx="2349853" cy="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85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UC security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67" name="L-shape 66">
            <a:extLst>
              <a:ext uri="{FF2B5EF4-FFF2-40B4-BE49-F238E27FC236}">
                <a16:creationId xmlns:a16="http://schemas.microsoft.com/office/drawing/2014/main" id="{B71C6768-BBBD-484A-91F1-0C2C1D9597AC}"/>
              </a:ext>
            </a:extLst>
          </p:cNvPr>
          <p:cNvSpPr/>
          <p:nvPr/>
        </p:nvSpPr>
        <p:spPr>
          <a:xfrm rot="10800000">
            <a:off x="2568117" y="2587293"/>
            <a:ext cx="4251158" cy="3905582"/>
          </a:xfrm>
          <a:prstGeom prst="corner">
            <a:avLst>
              <a:gd name="adj1" fmla="val 10743"/>
              <a:gd name="adj2" fmla="val 1008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B37505-9FD8-FB49-ACAE-2AAEAC04CC79}"/>
              </a:ext>
            </a:extLst>
          </p:cNvPr>
          <p:cNvSpPr/>
          <p:nvPr/>
        </p:nvSpPr>
        <p:spPr>
          <a:xfrm>
            <a:off x="2568116" y="5305549"/>
            <a:ext cx="1090864" cy="1086852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F</a:t>
            </a:r>
            <a:r>
              <a:rPr lang="en-PT" baseline="-25000" dirty="0">
                <a:latin typeface="Avenir Next LT Pro" panose="020B0504020202020204" pitchFamily="34" charset="77"/>
              </a:rPr>
              <a:t>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7B955-9242-C848-887A-2E336E2CC4B6}"/>
              </a:ext>
            </a:extLst>
          </p:cNvPr>
          <p:cNvSpPr txBox="1"/>
          <p:nvPr/>
        </p:nvSpPr>
        <p:spPr>
          <a:xfrm>
            <a:off x="2594551" y="258978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F9817A-28FF-A842-9ECB-2419631CC40E}"/>
              </a:ext>
            </a:extLst>
          </p:cNvPr>
          <p:cNvCxnSpPr>
            <a:cxnSpLocks/>
          </p:cNvCxnSpPr>
          <p:nvPr/>
        </p:nvCxnSpPr>
        <p:spPr>
          <a:xfrm flipH="1">
            <a:off x="4917600" y="5909289"/>
            <a:ext cx="136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923C84-B87E-9C40-9A29-CA24E1DD803E}"/>
              </a:ext>
            </a:extLst>
          </p:cNvPr>
          <p:cNvSpPr txBox="1"/>
          <p:nvPr/>
        </p:nvSpPr>
        <p:spPr>
          <a:xfrm>
            <a:off x="76534" y="316103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Indistinguishability: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0DDF08-7741-DB43-A5F0-AAC5E72600BF}"/>
              </a:ext>
            </a:extLst>
          </p:cNvPr>
          <p:cNvSpPr txBox="1"/>
          <p:nvPr/>
        </p:nvSpPr>
        <p:spPr>
          <a:xfrm>
            <a:off x="8863263" y="2269958"/>
            <a:ext cx="6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Real</a:t>
            </a:r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53324298-06C5-E643-A072-B856B9B11131}"/>
              </a:ext>
            </a:extLst>
          </p:cNvPr>
          <p:cNvSpPr/>
          <p:nvPr/>
        </p:nvSpPr>
        <p:spPr>
          <a:xfrm rot="10800000">
            <a:off x="7796463" y="3144251"/>
            <a:ext cx="2679032" cy="2646948"/>
          </a:xfrm>
          <a:prstGeom prst="corner">
            <a:avLst>
              <a:gd name="adj1" fmla="val 16904"/>
              <a:gd name="adj2" fmla="val 15836"/>
            </a:avLst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A505E2-55A3-884B-8996-3ED111165CAB}"/>
              </a:ext>
            </a:extLst>
          </p:cNvPr>
          <p:cNvSpPr txBox="1"/>
          <p:nvPr/>
        </p:nvSpPr>
        <p:spPr>
          <a:xfrm>
            <a:off x="7796462" y="31442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rgbClr val="FFFFFF"/>
                </a:solidFill>
                <a:latin typeface="Avenir Next LT Pro" panose="020B0504020202020204" pitchFamily="34" charset="77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1A2CF-2D4D-A945-85CA-8A9EE903AF6B}"/>
              </a:ext>
            </a:extLst>
          </p:cNvPr>
          <p:cNvSpPr/>
          <p:nvPr/>
        </p:nvSpPr>
        <p:spPr>
          <a:xfrm>
            <a:off x="8142207" y="4092264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C2194-0D28-2548-BDBC-2935C9E0A4AD}"/>
              </a:ext>
            </a:extLst>
          </p:cNvPr>
          <p:cNvSpPr/>
          <p:nvPr/>
        </p:nvSpPr>
        <p:spPr>
          <a:xfrm>
            <a:off x="8833749" y="515104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442456-4218-404E-9057-5482FB7E1927}"/>
              </a:ext>
            </a:extLst>
          </p:cNvPr>
          <p:cNvCxnSpPr>
            <a:cxnSpLocks/>
          </p:cNvCxnSpPr>
          <p:nvPr/>
        </p:nvCxnSpPr>
        <p:spPr>
          <a:xfrm>
            <a:off x="8302668" y="4478113"/>
            <a:ext cx="456847" cy="8373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5E7356F-FD5C-F946-BEC0-8959B47B54BF}"/>
              </a:ext>
            </a:extLst>
          </p:cNvPr>
          <p:cNvSpPr txBox="1"/>
          <p:nvPr/>
        </p:nvSpPr>
        <p:spPr>
          <a:xfrm>
            <a:off x="8484972" y="4578139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2272C2-35C8-544B-8D81-F4C7375C49C9}"/>
              </a:ext>
            </a:extLst>
          </p:cNvPr>
          <p:cNvCxnSpPr>
            <a:cxnSpLocks/>
          </p:cNvCxnSpPr>
          <p:nvPr/>
        </p:nvCxnSpPr>
        <p:spPr>
          <a:xfrm>
            <a:off x="8302668" y="3642173"/>
            <a:ext cx="0" cy="4308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4B0AFE6-0AA8-8945-B9D2-D708D7047A57}"/>
              </a:ext>
            </a:extLst>
          </p:cNvPr>
          <p:cNvCxnSpPr>
            <a:cxnSpLocks/>
          </p:cNvCxnSpPr>
          <p:nvPr/>
        </p:nvCxnSpPr>
        <p:spPr>
          <a:xfrm flipH="1">
            <a:off x="9296400" y="5315475"/>
            <a:ext cx="704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F59E39-C3AF-0A41-A30D-ADD08BA2796B}"/>
              </a:ext>
            </a:extLst>
          </p:cNvPr>
          <p:cNvSpPr txBox="1"/>
          <p:nvPr/>
        </p:nvSpPr>
        <p:spPr>
          <a:xfrm>
            <a:off x="8386657" y="364217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511676-A924-594E-90F4-A040F5A104CD}"/>
              </a:ext>
            </a:extLst>
          </p:cNvPr>
          <p:cNvSpPr txBox="1"/>
          <p:nvPr/>
        </p:nvSpPr>
        <p:spPr>
          <a:xfrm>
            <a:off x="9209674" y="5405696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F45CEE-F5C6-6F4C-BA9D-F9FE3C213B9E}"/>
              </a:ext>
            </a:extLst>
          </p:cNvPr>
          <p:cNvSpPr/>
          <p:nvPr/>
        </p:nvSpPr>
        <p:spPr>
          <a:xfrm>
            <a:off x="7516369" y="2269958"/>
            <a:ext cx="3364992" cy="363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49D72C-6308-304B-92ED-3F69EE1FF3C5}"/>
              </a:ext>
            </a:extLst>
          </p:cNvPr>
          <p:cNvSpPr txBox="1"/>
          <p:nvPr/>
        </p:nvSpPr>
        <p:spPr>
          <a:xfrm>
            <a:off x="4282873" y="1795657"/>
            <a:ext cx="702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Ideal</a:t>
            </a:r>
          </a:p>
          <a:p>
            <a:pPr algn="ctr"/>
            <a:r>
              <a:rPr lang="en-PT" dirty="0">
                <a:solidFill>
                  <a:srgbClr val="C00000"/>
                </a:solidFill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B993A9-5B42-CA46-9D77-0BBB54E5FA6A}"/>
              </a:ext>
            </a:extLst>
          </p:cNvPr>
          <p:cNvSpPr/>
          <p:nvPr/>
        </p:nvSpPr>
        <p:spPr>
          <a:xfrm>
            <a:off x="4051318" y="3776703"/>
            <a:ext cx="320922" cy="328863"/>
          </a:xfrm>
          <a:prstGeom prst="rect">
            <a:avLst/>
          </a:prstGeom>
          <a:solidFill>
            <a:srgbClr val="5EA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76FFB0-62E5-F94D-B47D-A01135EC6028}"/>
              </a:ext>
            </a:extLst>
          </p:cNvPr>
          <p:cNvSpPr txBox="1"/>
          <p:nvPr/>
        </p:nvSpPr>
        <p:spPr>
          <a:xfrm>
            <a:off x="4282873" y="3298195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Transcript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FBD41A-2EDD-2A4B-838A-1628FC3EEDE7}"/>
              </a:ext>
            </a:extLst>
          </p:cNvPr>
          <p:cNvCxnSpPr>
            <a:cxnSpLocks/>
          </p:cNvCxnSpPr>
          <p:nvPr/>
        </p:nvCxnSpPr>
        <p:spPr>
          <a:xfrm>
            <a:off x="4220453" y="3056233"/>
            <a:ext cx="0" cy="6661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A73ACB8-DDD7-F040-B2F2-AE4C4997EE91}"/>
              </a:ext>
            </a:extLst>
          </p:cNvPr>
          <p:cNvSpPr txBox="1"/>
          <p:nvPr/>
        </p:nvSpPr>
        <p:spPr>
          <a:xfrm>
            <a:off x="3132729" y="401754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495EA2-1553-DA41-81FD-A112A19C0980}"/>
              </a:ext>
            </a:extLst>
          </p:cNvPr>
          <p:cNvSpPr/>
          <p:nvPr/>
        </p:nvSpPr>
        <p:spPr>
          <a:xfrm>
            <a:off x="2942465" y="4606716"/>
            <a:ext cx="320922" cy="328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A4EA057-4566-E549-BC6E-0E9425314503}"/>
              </a:ext>
            </a:extLst>
          </p:cNvPr>
          <p:cNvSpPr/>
          <p:nvPr/>
        </p:nvSpPr>
        <p:spPr>
          <a:xfrm>
            <a:off x="4500243" y="5744856"/>
            <a:ext cx="320922" cy="328863"/>
          </a:xfrm>
          <a:prstGeom prst="rect">
            <a:avLst/>
          </a:prstGeom>
          <a:solidFill>
            <a:srgbClr val="5E7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bg1"/>
                </a:solidFill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01B00A-008F-F446-A528-77BD539945D1}"/>
              </a:ext>
            </a:extLst>
          </p:cNvPr>
          <p:cNvSpPr txBox="1"/>
          <p:nvPr/>
        </p:nvSpPr>
        <p:spPr>
          <a:xfrm>
            <a:off x="5180524" y="5909289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Inputs &amp;</a:t>
            </a:r>
          </a:p>
          <a:p>
            <a:r>
              <a:rPr lang="en-PT" sz="105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Outputs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B59CCC-74E3-BE41-9E27-788D6E36C8DA}"/>
              </a:ext>
            </a:extLst>
          </p:cNvPr>
          <p:cNvCxnSpPr>
            <a:cxnSpLocks/>
          </p:cNvCxnSpPr>
          <p:nvPr/>
        </p:nvCxnSpPr>
        <p:spPr>
          <a:xfrm flipH="1">
            <a:off x="3756521" y="5909288"/>
            <a:ext cx="6714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C356A0E-35E1-1740-B866-1C3EC7CE2F03}"/>
              </a:ext>
            </a:extLst>
          </p:cNvPr>
          <p:cNvCxnSpPr>
            <a:stCxn id="95" idx="1"/>
            <a:endCxn id="101" idx="0"/>
          </p:cNvCxnSpPr>
          <p:nvPr/>
        </p:nvCxnSpPr>
        <p:spPr>
          <a:xfrm rot="10800000" flipV="1">
            <a:off x="3102926" y="3941134"/>
            <a:ext cx="948392" cy="66558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2135998-98C5-044E-A87B-CE7F64C9739A}"/>
              </a:ext>
            </a:extLst>
          </p:cNvPr>
          <p:cNvCxnSpPr>
            <a:cxnSpLocks/>
          </p:cNvCxnSpPr>
          <p:nvPr/>
        </p:nvCxnSpPr>
        <p:spPr>
          <a:xfrm>
            <a:off x="3102925" y="4964158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ACEC66-B872-7143-B2DB-CA7F94DC7F30}"/>
              </a:ext>
            </a:extLst>
          </p:cNvPr>
          <p:cNvSpPr txBox="1"/>
          <p:nvPr/>
        </p:nvSpPr>
        <p:spPr>
          <a:xfrm>
            <a:off x="76534" y="470639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b="1" dirty="0">
                <a:latin typeface="Avenir Next LT Pro" panose="020B0504020202020204" pitchFamily="34" charset="77"/>
              </a:rPr>
              <a:t>Extractability: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7447D8C-9DD1-4640-833A-B4D026B18D51}"/>
              </a:ext>
            </a:extLst>
          </p:cNvPr>
          <p:cNvSpPr/>
          <p:nvPr/>
        </p:nvSpPr>
        <p:spPr>
          <a:xfrm>
            <a:off x="76534" y="4708944"/>
            <a:ext cx="24495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07039C-D8C1-774C-86E9-1FEC943B4D96}"/>
              </a:ext>
            </a:extLst>
          </p:cNvPr>
          <p:cNvSpPr/>
          <p:nvPr/>
        </p:nvSpPr>
        <p:spPr>
          <a:xfrm>
            <a:off x="91134" y="3161038"/>
            <a:ext cx="2434988" cy="14761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982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2FC0B-83D8-3E43-ABAC-9D022EC01050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B9D5C-43C8-E542-A5DD-5BD7966796E2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F2E09D-C2DD-3743-8181-ABBFA19C45FA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44720-71AF-7C40-AE2D-FAE637E34801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92373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15850</TotalTime>
  <Words>5969</Words>
  <Application>Microsoft Macintosh PowerPoint</Application>
  <PresentationFormat>Widescreen</PresentationFormat>
  <Paragraphs>1624</Paragraphs>
  <Slides>88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Arial Unicode MS</vt:lpstr>
      <vt:lpstr>Arial</vt:lpstr>
      <vt:lpstr>Avenir Next LT Pro</vt:lpstr>
      <vt:lpstr>Calibri</vt:lpstr>
      <vt:lpstr>Calibri Light</vt:lpstr>
      <vt:lpstr>Cambria Math</vt:lpstr>
      <vt:lpstr>Office Theme</vt:lpstr>
      <vt:lpstr>Quantum assisted  Secure Multiparty Computation</vt:lpstr>
      <vt:lpstr>Outline</vt:lpstr>
      <vt:lpstr>Motivation</vt:lpstr>
      <vt:lpstr>Motivation</vt:lpstr>
      <vt:lpstr>Motivation</vt:lpstr>
      <vt:lpstr>Motivation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Quantum and classical OT</vt:lpstr>
      <vt:lpstr>Oblivious Transfer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Quantum-assisted system</vt:lpstr>
      <vt:lpstr>Quantum-assisted system</vt:lpstr>
      <vt:lpstr>Quantum-assisted system</vt:lpstr>
      <vt:lpstr>Quantum-assisted system</vt:lpstr>
      <vt:lpstr>Performance evaluation</vt:lpstr>
      <vt:lpstr>Performance evaluation</vt:lpstr>
      <vt:lpstr>Performance evaluation</vt:lpstr>
      <vt:lpstr>Private phylogenetic trees</vt:lpstr>
      <vt:lpstr>Quantum OLE</vt:lpstr>
      <vt:lpstr>Quantum OLE</vt:lpstr>
      <vt:lpstr>Quantum OLE</vt:lpstr>
      <vt:lpstr>Quantum OLE</vt:lpstr>
      <vt:lpstr>Quantum OLE</vt:lpstr>
      <vt:lpstr>Quantum OLE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UC security</vt:lpstr>
      <vt:lpstr>Quantum OLE | UC security</vt:lpstr>
      <vt:lpstr>Quantum OLE | UC security</vt:lpstr>
      <vt:lpstr>Quantum OLE | UC security</vt:lpstr>
      <vt:lpstr>Quantum OLE | UC security</vt:lpstr>
      <vt:lpstr>Quantum OLE | UC security</vt:lpstr>
      <vt:lpstr>Quantum OLE | UC security</vt:lpstr>
      <vt:lpstr>Quantum OLE | UC security</vt:lpstr>
      <vt:lpstr>Quantum OLE | UC security</vt:lpstr>
      <vt:lpstr>Quantum OLE | UC security</vt:lpstr>
      <vt:lpstr>Quantum OLE | UC security</vt:lpstr>
      <vt:lpstr>Quantum OLE | UC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assisted  Secure Multiparty Computation</dc:title>
  <dc:creator>Manuel Maria Trigueiros Sampaio Batalha dos Santos</dc:creator>
  <cp:lastModifiedBy>Manuel Maria Trigueiros Sampaio Batalha dos Santos</cp:lastModifiedBy>
  <cp:revision>188</cp:revision>
  <dcterms:created xsi:type="dcterms:W3CDTF">2023-04-06T12:48:13Z</dcterms:created>
  <dcterms:modified xsi:type="dcterms:W3CDTF">2023-04-19T11:51:35Z</dcterms:modified>
</cp:coreProperties>
</file>