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E47"/>
    <a:srgbClr val="5EA5C7"/>
    <a:srgbClr val="D9D9D9"/>
    <a:srgbClr val="FFFFFF"/>
    <a:srgbClr val="5E7E47"/>
    <a:srgbClr val="AE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/>
    <p:restoredTop sz="83809"/>
  </p:normalViewPr>
  <p:slideViewPr>
    <p:cSldViewPr snapToGrid="0" snapToObjects="1">
      <p:cViewPr>
        <p:scale>
          <a:sx n="148" d="100"/>
          <a:sy n="148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B4D0-AC14-8D41-B42F-CDF13317A85E}" type="datetimeFigureOut">
              <a:rPr lang="en-PT" smtClean="0"/>
              <a:t>08/04/2023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4931C-52E6-4C44-B1F4-F33C2160C3B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46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4361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4307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911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849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2446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8259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From a security perspective it is easier to compare both approaches. And this is the main motivation to perform QOT. [Todo: Desenrolar esta ideia um pouco só por paralavras] intercept now decipher later attack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7112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16720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89979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1015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379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0890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74360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64414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Based on this comparison, let us see what are the consequences of using BBCS based protocol into an MPC system</a:t>
            </a:r>
            <a:r>
              <a:rPr lang="en-PT"/>
              <a:t>. 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1994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2216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9394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41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4102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8721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7215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572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925-82A9-7644-A905-47A4069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896B1-143A-FD43-88E2-F6C5B315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B1CE-7EA9-A24C-A08D-16500708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1BBA-0793-3145-BADC-A662D3CD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13A5-0574-6946-8E35-24A07D4F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BE3-4931-594C-90D6-EB52D22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46BCB-7A85-6F4C-B54C-CF1C89E0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8C39-4A84-AB40-9E23-30918E4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61D6-D468-D14F-AB44-6CDE7A89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F35-C0CA-E842-915E-12851102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042DB-24CC-9E4F-856A-A164C098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88603-E688-2C48-800B-62727FB7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232A-9AB1-D843-8F0D-A596BE8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4D2A-EAF9-3144-94D6-93161DB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11E0-B888-DA45-9168-0F33970C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4B86-CFDF-2746-A483-49C05B8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8733-1509-654D-9317-11838331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97FD-762C-7D45-A503-71FC0E4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58F6-FC98-0147-8B88-184172B9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1129-4736-4146-A6FC-8F9E5EF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DAA3-B115-8B42-BCF3-C2C31797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7A60-73AE-8D4F-BFBB-5DA21712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88EB-98A4-2746-9D12-B415ED75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CFC2-0AF7-3D40-B761-541B7E8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B84A-3E3B-D540-A344-5937C981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DD76-DBF1-8849-B487-2186F2D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B5E-046D-1C4B-A916-4E6EA8E92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CCC8-56C4-1741-BAD2-64122EAF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1BAD-D24D-E94A-A940-6F030E55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6B42-DE37-BA4B-BB3F-4898A8D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A4D3-E5D2-304C-8A8B-D6158A82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8F3A-21B8-2449-9E6F-9CD60749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F821-924B-434F-BA84-18727D4D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AE65-7911-694B-8026-ED2D7B02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AB60-4EAE-FE4C-AC66-3E6974CEF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3E3D-682A-674E-A973-CF409EBA8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7A0B3-D886-514F-A7F4-C321CB9A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D4BDF-A248-1E44-B15D-61BDE39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057BD-A2D4-FF40-92E7-DDE5BFE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B54-6721-C244-A224-579BDA1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9FB0-FD60-EF4A-AF93-89B65875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4FB6C-EE96-6C4F-BEBB-63460BE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16001-9DF8-4A48-9303-031223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38F20-F89F-CD4C-9366-F8F5BD4E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78229-CB17-264F-9CCC-29AAF03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CDAA-A9A6-2A48-B0BB-60010DCF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4D8D-4D09-6C49-B036-7285EAC4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D5F0-0F1C-1547-BAD3-F4957D9B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FADD-2602-464A-A907-24BC304C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E259-0A89-8643-9BD8-D7B37B93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250D0-C390-AD4B-94D3-AB41802D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C895-159B-8E42-9C55-B49AF76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6481-39F1-C046-A1CE-898E711E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E7AAF-8B61-6F44-A457-67FDCC5D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ACEB-F121-A645-931E-DBF0B3EC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8D72-8E9C-7D44-B0F8-4FE57944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FE20-1B3E-1041-B5FB-231313C7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698E4-0A6A-6C44-A6E4-7769DF5E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1DC72-2D28-2641-85E0-E7804723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88DC-5791-594E-A478-727CD0A1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F140-0BBB-824A-8A3D-4776C5623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D9F4-1539-CD4E-B776-9D1B61E7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DFBF-4629-FB43-91A9-493A1615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A4DC21-2760-30A0-7B75-2187A5E1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73" b="25747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6E910F-AA63-024C-B558-8BB37103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159" y="414682"/>
            <a:ext cx="8777678" cy="2212848"/>
          </a:xfrm>
        </p:spPr>
        <p:txBody>
          <a:bodyPr>
            <a:normAutofit/>
          </a:bodyPr>
          <a:lstStyle/>
          <a:p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Quantum assisted </a:t>
            </a:r>
            <a:b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</a:br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Secure Multiparty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05CF3-9D1D-C849-96B9-21CCFA65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18" y="3571631"/>
            <a:ext cx="6409960" cy="1788375"/>
          </a:xfrm>
        </p:spPr>
        <p:txBody>
          <a:bodyPr>
            <a:normAutofit lnSpcReduction="10000"/>
          </a:bodyPr>
          <a:lstStyle/>
          <a:p>
            <a:r>
              <a:rPr lang="en-PT" sz="2800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Manuel Batalha dos Santos</a:t>
            </a:r>
          </a:p>
          <a:p>
            <a:endParaRPr lang="en-PT" dirty="0">
              <a:solidFill>
                <a:schemeClr val="bg1">
                  <a:alpha val="80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Thesis defence</a:t>
            </a: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17 October 2023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F8B48BFA-E1BF-A34B-91D0-A8F5B421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35" y="5827311"/>
            <a:ext cx="2061530" cy="9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2748A3-8C33-F34C-BF57-BA8B0AC3684A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409AA4-B5F0-BD49-9E8D-D5D8EE20A4AC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7EE060-5E9A-DD42-8C1D-156E47D1D9A4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2346E2-5516-D247-96D1-2EE64109E906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6840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A4698-9C07-F048-A83E-8AEF6B4516B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EF0372-D027-194F-B67C-2B4DFDA3061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94C1C-5A0F-774D-8D55-15DB036A8CD5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1B1D50-F010-3746-A807-64918D6ED81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97890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82495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C3106D-B206-A747-893B-212037211F76}"/>
              </a:ext>
            </a:extLst>
          </p:cNvPr>
          <p:cNvSpPr/>
          <p:nvPr/>
        </p:nvSpPr>
        <p:spPr>
          <a:xfrm>
            <a:off x="346229" y="1380678"/>
            <a:ext cx="11590352" cy="5411777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01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6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4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Oblivious Transfer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8E9D1F1-A0AA-524D-9E92-7F7F334D3AD3}"/>
              </a:ext>
            </a:extLst>
          </p:cNvPr>
          <p:cNvSpPr/>
          <p:nvPr/>
        </p:nvSpPr>
        <p:spPr>
          <a:xfrm>
            <a:off x="4549739" y="2712378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79BC5C-9B98-6641-9F76-066A0C024D6F}"/>
              </a:ext>
            </a:extLst>
          </p:cNvPr>
          <p:cNvCxnSpPr/>
          <p:nvPr/>
        </p:nvCxnSpPr>
        <p:spPr>
          <a:xfrm>
            <a:off x="2013735" y="300005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E8A7F-F893-9D4B-9875-A5AEF6BE5B3A}"/>
              </a:ext>
            </a:extLst>
          </p:cNvPr>
          <p:cNvCxnSpPr/>
          <p:nvPr/>
        </p:nvCxnSpPr>
        <p:spPr>
          <a:xfrm>
            <a:off x="2013735" y="359424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C5EF95-D2B5-884D-BE70-90CCD3A4E488}"/>
              </a:ext>
            </a:extLst>
          </p:cNvPr>
          <p:cNvCxnSpPr>
            <a:cxnSpLocks/>
          </p:cNvCxnSpPr>
          <p:nvPr/>
        </p:nvCxnSpPr>
        <p:spPr>
          <a:xfrm flipH="1">
            <a:off x="8022302" y="3000053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201E0-CC92-2240-8052-6F64881D3BA9}"/>
              </a:ext>
            </a:extLst>
          </p:cNvPr>
          <p:cNvSpPr txBox="1"/>
          <p:nvPr/>
        </p:nvSpPr>
        <p:spPr>
          <a:xfrm>
            <a:off x="5843590" y="3745199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F75FF-8570-0342-B7E3-8C23E11AC8FF}"/>
              </a:ext>
            </a:extLst>
          </p:cNvPr>
          <p:cNvSpPr txBox="1"/>
          <p:nvPr/>
        </p:nvSpPr>
        <p:spPr>
          <a:xfrm>
            <a:off x="483776" y="25277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D02B6-92CD-EB4B-8363-A66BD4714A86}"/>
              </a:ext>
            </a:extLst>
          </p:cNvPr>
          <p:cNvSpPr txBox="1"/>
          <p:nvPr/>
        </p:nvSpPr>
        <p:spPr>
          <a:xfrm>
            <a:off x="10689034" y="2457799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5BD33-F1AC-8B4A-A97E-989492B16BDE}"/>
              </a:ext>
            </a:extLst>
          </p:cNvPr>
          <p:cNvSpPr txBox="1"/>
          <p:nvPr/>
        </p:nvSpPr>
        <p:spPr>
          <a:xfrm>
            <a:off x="1920103" y="257081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0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42D19-FAD9-A542-AFFF-88DAEF85E94F}"/>
              </a:ext>
            </a:extLst>
          </p:cNvPr>
          <p:cNvSpPr txBox="1"/>
          <p:nvPr/>
        </p:nvSpPr>
        <p:spPr>
          <a:xfrm>
            <a:off x="1921641" y="3175560"/>
            <a:ext cx="4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1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97AAD-5BF0-AE48-A745-6A8163F2F97B}"/>
              </a:ext>
            </a:extLst>
          </p:cNvPr>
          <p:cNvSpPr txBox="1"/>
          <p:nvPr/>
        </p:nvSpPr>
        <p:spPr>
          <a:xfrm>
            <a:off x="8018295" y="43098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b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B5B504-25E5-C34F-87B2-8C89A84687A7}"/>
              </a:ext>
            </a:extLst>
          </p:cNvPr>
          <p:cNvCxnSpPr/>
          <p:nvPr/>
        </p:nvCxnSpPr>
        <p:spPr>
          <a:xfrm>
            <a:off x="8041349" y="4778021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6600E1-1660-6947-8E1B-C441EFC59F9D}"/>
              </a:ext>
            </a:extLst>
          </p:cNvPr>
          <p:cNvSpPr txBox="1"/>
          <p:nvPr/>
        </p:nvSpPr>
        <p:spPr>
          <a:xfrm>
            <a:off x="9846123" y="264246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C2435BA-4249-F04E-AF06-57C54417D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B391C-5E8E-9549-BC00-BCF1512F1262}"/>
              </a:ext>
            </a:extLst>
          </p:cNvPr>
          <p:cNvSpPr txBox="1"/>
          <p:nvPr/>
        </p:nvSpPr>
        <p:spPr>
          <a:xfrm>
            <a:off x="1299093" y="2686640"/>
            <a:ext cx="178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76D46-7A5D-1B4A-BC4F-7A1E1A358D2F}"/>
              </a:ext>
            </a:extLst>
          </p:cNvPr>
          <p:cNvSpPr txBox="1"/>
          <p:nvPr/>
        </p:nvSpPr>
        <p:spPr>
          <a:xfrm>
            <a:off x="9489867" y="2686640"/>
            <a:ext cx="140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[BM’89]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FB72A-8D37-A140-84DB-12B47778D395}"/>
              </a:ext>
            </a:extLst>
          </p:cNvPr>
          <p:cNvSpPr txBox="1"/>
          <p:nvPr/>
        </p:nvSpPr>
        <p:spPr>
          <a:xfrm>
            <a:off x="3571525" y="4669603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3600" dirty="0">
                <a:latin typeface="Avenir Next LT Pro" panose="020B0504020202020204" pitchFamily="34" charset="77"/>
              </a:rPr>
              <a:t>How can we compare?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729B5C20-B0D1-2E4B-8249-6621398503F7}"/>
              </a:ext>
            </a:extLst>
          </p:cNvPr>
          <p:cNvSpPr/>
          <p:nvPr/>
        </p:nvSpPr>
        <p:spPr>
          <a:xfrm rot="10800000">
            <a:off x="2677912" y="3359168"/>
            <a:ext cx="1787226" cy="1726156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1D8EFA52-F346-2C4B-A81C-21CC0D60E538}"/>
              </a:ext>
            </a:extLst>
          </p:cNvPr>
          <p:cNvSpPr/>
          <p:nvPr/>
        </p:nvSpPr>
        <p:spPr>
          <a:xfrm rot="10800000" flipH="1">
            <a:off x="7726863" y="3359168"/>
            <a:ext cx="1787712" cy="1726625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558A-19E0-5749-9F23-4D6A7DA13519}"/>
              </a:ext>
            </a:extLst>
          </p:cNvPr>
          <p:cNvSpPr txBox="1"/>
          <p:nvPr/>
        </p:nvSpPr>
        <p:spPr>
          <a:xfrm>
            <a:off x="5078411" y="4231989"/>
            <a:ext cx="2035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No previous work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1C9854-414A-A644-B855-5D45C9FC179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321214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40CFD6-3967-9045-AF81-79C892DC02E6}"/>
              </a:ext>
            </a:extLst>
          </p:cNvPr>
          <p:cNvSpPr/>
          <p:nvPr/>
        </p:nvSpPr>
        <p:spPr>
          <a:xfrm>
            <a:off x="1547446" y="4353951"/>
            <a:ext cx="9094764" cy="4246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44EDF-BC41-B44A-BB5A-645C85F048E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236814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0410" y="4393714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pic>
        <p:nvPicPr>
          <p:cNvPr id="31" name="Graphic 30" descr="Badge Tick1 outline">
            <a:extLst>
              <a:ext uri="{FF2B5EF4-FFF2-40B4-BE49-F238E27FC236}">
                <a16:creationId xmlns:a16="http://schemas.microsoft.com/office/drawing/2014/main" id="{4734E222-3098-B84A-921E-064F39CC8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7563" y="6276038"/>
            <a:ext cx="369333" cy="369333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B7562106-6EF6-D247-A819-C201B83668AA}"/>
              </a:ext>
            </a:extLst>
          </p:cNvPr>
          <p:cNvSpPr/>
          <p:nvPr/>
        </p:nvSpPr>
        <p:spPr>
          <a:xfrm rot="16200000">
            <a:off x="1445526" y="2770949"/>
            <a:ext cx="1514840" cy="1553112"/>
          </a:xfrm>
          <a:prstGeom prst="bentArrow">
            <a:avLst>
              <a:gd name="adj1" fmla="val 1256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9C434567-521B-7841-BB67-B8F40BC62E83}"/>
              </a:ext>
            </a:extLst>
          </p:cNvPr>
          <p:cNvSpPr/>
          <p:nvPr/>
        </p:nvSpPr>
        <p:spPr>
          <a:xfrm rot="16200000" flipH="1">
            <a:off x="1445523" y="4361134"/>
            <a:ext cx="1514845" cy="1553114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100CD4-144C-8044-8504-FA2A2F7D736E}"/>
              </a:ext>
            </a:extLst>
          </p:cNvPr>
          <p:cNvCxnSpPr>
            <a:stCxn id="7" idx="2"/>
          </p:cNvCxnSpPr>
          <p:nvPr/>
        </p:nvCxnSpPr>
        <p:spPr>
          <a:xfrm>
            <a:off x="2979502" y="4295412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ent Arrow 45">
            <a:extLst>
              <a:ext uri="{FF2B5EF4-FFF2-40B4-BE49-F238E27FC236}">
                <a16:creationId xmlns:a16="http://schemas.microsoft.com/office/drawing/2014/main" id="{277411A2-C0C0-FD47-B5AA-BEFD9CA52EA8}"/>
              </a:ext>
            </a:extLst>
          </p:cNvPr>
          <p:cNvSpPr/>
          <p:nvPr/>
        </p:nvSpPr>
        <p:spPr>
          <a:xfrm rot="16200000" flipV="1">
            <a:off x="9230590" y="2779267"/>
            <a:ext cx="1514840" cy="1555200"/>
          </a:xfrm>
          <a:prstGeom prst="bentArrow">
            <a:avLst>
              <a:gd name="adj1" fmla="val 1560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27B22-1769-7E44-83BA-190BB2A3012D}"/>
              </a:ext>
            </a:extLst>
          </p:cNvPr>
          <p:cNvCxnSpPr/>
          <p:nvPr/>
        </p:nvCxnSpPr>
        <p:spPr>
          <a:xfrm>
            <a:off x="2976109" y="4387104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EAA68377-A327-6A4E-B14B-65B5D93A2397}"/>
              </a:ext>
            </a:extLst>
          </p:cNvPr>
          <p:cNvSpPr/>
          <p:nvPr/>
        </p:nvSpPr>
        <p:spPr>
          <a:xfrm rot="16200000" flipH="1" flipV="1">
            <a:off x="9229283" y="4368702"/>
            <a:ext cx="1514845" cy="1555200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B0D620-5D8E-D742-AC15-F9E60666B3E3}"/>
              </a:ext>
            </a:extLst>
          </p:cNvPr>
          <p:cNvSpPr txBox="1"/>
          <p:nvPr/>
        </p:nvSpPr>
        <p:spPr>
          <a:xfrm>
            <a:off x="139666" y="3414978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</a:t>
            </a:r>
            <a:r>
              <a:rPr lang="en-PT" sz="1400" b="1" dirty="0">
                <a:latin typeface="Avenir Next LT Pro" panose="020B0504020202020204" pitchFamily="34" charset="77"/>
              </a:rPr>
              <a:t>in</a:t>
            </a:r>
            <a:r>
              <a:rPr lang="en-PT" sz="1400" dirty="0">
                <a:latin typeface="Avenir Next LT Pro" panose="020B0504020202020204" pitchFamily="34" charset="77"/>
              </a:rPr>
              <a:t>dependent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DB9C16-6A46-CE4B-80C7-03CBF5BDB05A}"/>
              </a:ext>
            </a:extLst>
          </p:cNvPr>
          <p:cNvSpPr txBox="1"/>
          <p:nvPr/>
        </p:nvSpPr>
        <p:spPr>
          <a:xfrm>
            <a:off x="210783" y="4623082"/>
            <a:ext cx="118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dependent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7B2A56-E297-AC4A-887E-5C1B9B6DE195}"/>
              </a:ext>
            </a:extLst>
          </p:cNvPr>
          <p:cNvSpPr txBox="1"/>
          <p:nvPr/>
        </p:nvSpPr>
        <p:spPr>
          <a:xfrm>
            <a:off x="796954" y="2220975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”No” time constraint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A95EC1-19C1-F146-8F02-E24FF4CE7362}"/>
              </a:ext>
            </a:extLst>
          </p:cNvPr>
          <p:cNvSpPr txBox="1"/>
          <p:nvPr/>
        </p:nvSpPr>
        <p:spPr>
          <a:xfrm>
            <a:off x="593565" y="5935933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Time</a:t>
            </a:r>
          </a:p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108264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results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assisted MPC protocol for phylogenetic trees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Oblivious Linear Evaluation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6FCCE5-D5A8-CA4C-A644-BAA3ABB65A28}"/>
              </a:ext>
            </a:extLst>
          </p:cNvPr>
          <p:cNvGrpSpPr/>
          <p:nvPr/>
        </p:nvGrpSpPr>
        <p:grpSpPr>
          <a:xfrm>
            <a:off x="4430106" y="3429000"/>
            <a:ext cx="1746406" cy="556404"/>
            <a:chOff x="4438733" y="3429000"/>
            <a:chExt cx="1746406" cy="5564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120415-09A9-5747-94B7-50BA494557F9}"/>
                </a:ext>
              </a:extLst>
            </p:cNvPr>
            <p:cNvSpPr/>
            <p:nvPr/>
          </p:nvSpPr>
          <p:spPr>
            <a:xfrm>
              <a:off x="4438733" y="3429000"/>
              <a:ext cx="253312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C2BB0EB-3B7E-D145-938D-575CD05EF909}"/>
                </a:ext>
              </a:extLst>
            </p:cNvPr>
            <p:cNvSpPr/>
            <p:nvPr/>
          </p:nvSpPr>
          <p:spPr>
            <a:xfrm>
              <a:off x="5151849" y="3429000"/>
              <a:ext cx="1033290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B3D3908D-3BCB-4A41-90B1-FC471742EE39}"/>
                </a:ext>
              </a:extLst>
            </p:cNvPr>
            <p:cNvSpPr/>
            <p:nvPr/>
          </p:nvSpPr>
          <p:spPr>
            <a:xfrm>
              <a:off x="4788237" y="3640292"/>
              <a:ext cx="267419" cy="133819"/>
            </a:xfrm>
            <a:prstGeom prst="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7E815D-5D9D-8041-A01F-42248846B806}"/>
              </a:ext>
            </a:extLst>
          </p:cNvPr>
          <p:cNvSpPr txBox="1"/>
          <p:nvPr/>
        </p:nvSpPr>
        <p:spPr>
          <a:xfrm>
            <a:off x="393859" y="3427590"/>
            <a:ext cx="23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800" b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Issue: </a:t>
            </a:r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PK operations</a:t>
            </a:r>
            <a:endParaRPr lang="en-PT" sz="1800" b="1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9CA81-E4BC-B641-9E85-35ECCA4FEFB5}"/>
              </a:ext>
            </a:extLst>
          </p:cNvPr>
          <p:cNvSpPr txBox="1"/>
          <p:nvPr/>
        </p:nvSpPr>
        <p:spPr>
          <a:xfrm>
            <a:off x="4169348" y="4027754"/>
            <a:ext cx="77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128 </a:t>
            </a:r>
          </a:p>
          <a:p>
            <a:pPr algn="ctr"/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B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ase 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7570DA-AD14-C340-8F32-4E6CB1E40B92}"/>
              </a:ext>
            </a:extLst>
          </p:cNvPr>
          <p:cNvSpPr txBox="1"/>
          <p:nvPr/>
        </p:nvSpPr>
        <p:spPr>
          <a:xfrm>
            <a:off x="5335771" y="4022081"/>
            <a:ext cx="6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~10M </a:t>
            </a:r>
          </a:p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649C4-E560-8245-BC12-32C753D3947C}"/>
              </a:ext>
            </a:extLst>
          </p:cNvPr>
          <p:cNvSpPr txBox="1"/>
          <p:nvPr/>
        </p:nvSpPr>
        <p:spPr>
          <a:xfrm>
            <a:off x="4683418" y="340183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050" dirty="0">
                <a:solidFill>
                  <a:srgbClr val="5EA5C7"/>
                </a:solidFill>
                <a:latin typeface="Avenir Next LT Pro" panose="020B0504020202020204" pitchFamily="34" charset="77"/>
              </a:rPr>
              <a:t>Sym</a:t>
            </a:r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2B8FCA1E-9944-3B4A-A2F4-A7FA0442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3BF30-07C4-0F41-AE1A-FFA4C2DE4EFB}"/>
              </a:ext>
            </a:extLst>
          </p:cNvPr>
          <p:cNvSpPr/>
          <p:nvPr/>
        </p:nvSpPr>
        <p:spPr>
          <a:xfrm>
            <a:off x="4068254" y="4660080"/>
            <a:ext cx="7189218" cy="19938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4DDB9347-F4C1-EF44-B759-569784BB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D8AA0C-9EE8-7B44-9D98-85191BE1EDBF}"/>
              </a:ext>
            </a:extLst>
          </p:cNvPr>
          <p:cNvSpPr txBox="1"/>
          <p:nvPr/>
        </p:nvSpPr>
        <p:spPr>
          <a:xfrm>
            <a:off x="7350155" y="4290748"/>
            <a:ext cx="281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Online phase for </a:t>
            </a:r>
            <a:r>
              <a:rPr lang="en-PT" i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m</a:t>
            </a:r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OTs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CAADA-8EA5-BB47-B626-FD3C244DF013}"/>
              </a:ext>
            </a:extLst>
          </p:cNvPr>
          <p:cNvSpPr txBox="1"/>
          <p:nvPr/>
        </p:nvSpPr>
        <p:spPr>
          <a:xfrm>
            <a:off x="4165477" y="5315162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EC10C-354A-AD46-B678-179BB99FB9D1}"/>
              </a:ext>
            </a:extLst>
          </p:cNvPr>
          <p:cNvSpPr txBox="1"/>
          <p:nvPr/>
        </p:nvSpPr>
        <p:spPr>
          <a:xfrm>
            <a:off x="5501553" y="5315162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F5C56C-3910-8B44-9D9D-E24CB7EE262F}"/>
              </a:ext>
            </a:extLst>
          </p:cNvPr>
          <p:cNvSpPr txBox="1"/>
          <p:nvPr/>
        </p:nvSpPr>
        <p:spPr>
          <a:xfrm>
            <a:off x="4165477" y="6156688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8F6A5-CE04-974A-9AA5-91152AE2C295}"/>
              </a:ext>
            </a:extLst>
          </p:cNvPr>
          <p:cNvSpPr txBox="1"/>
          <p:nvPr/>
        </p:nvSpPr>
        <p:spPr>
          <a:xfrm>
            <a:off x="10296526" y="5684494"/>
            <a:ext cx="82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endParaRPr lang="en-P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0B6BC-8FC6-E446-8107-9FF30D01C4B7}"/>
              </a:ext>
            </a:extLst>
          </p:cNvPr>
          <p:cNvSpPr txBox="1"/>
          <p:nvPr/>
        </p:nvSpPr>
        <p:spPr>
          <a:xfrm>
            <a:off x="5540344" y="6185098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i="1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 + </a:t>
            </a:r>
            <a:r>
              <a:rPr lang="en-PT" sz="1400" dirty="0">
                <a:latin typeface="Avenir Next LT Pro" panose="020B0504020202020204" pitchFamily="34" charset="77"/>
              </a:rPr>
              <a:t>5</a:t>
            </a:r>
            <a:r>
              <a:rPr lang="en-PT" sz="1400" i="1" dirty="0">
                <a:latin typeface="Avenir Next LT Pro" panose="020B0504020202020204" pitchFamily="34" charset="77"/>
              </a:rPr>
              <a:t>ml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A60970-81AA-6244-87D0-BF79A0C3E3D0}"/>
              </a:ext>
            </a:extLst>
          </p:cNvPr>
          <p:cNvSpPr txBox="1"/>
          <p:nvPr/>
        </p:nvSpPr>
        <p:spPr>
          <a:xfrm>
            <a:off x="5973432" y="4802955"/>
            <a:ext cx="1574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Computation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04CD6-156F-3B4E-B425-43B17685B4D6}"/>
              </a:ext>
            </a:extLst>
          </p:cNvPr>
          <p:cNvSpPr txBox="1"/>
          <p:nvPr/>
        </p:nvSpPr>
        <p:spPr>
          <a:xfrm>
            <a:off x="8415236" y="4802955"/>
            <a:ext cx="188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Communication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566A5-D90A-1B44-A0F8-DBD8BDF66A26}"/>
              </a:ext>
            </a:extLst>
          </p:cNvPr>
          <p:cNvSpPr txBox="1"/>
          <p:nvPr/>
        </p:nvSpPr>
        <p:spPr>
          <a:xfrm>
            <a:off x="8291563" y="5315161"/>
            <a:ext cx="1680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latin typeface="Avenir Next LT Pro" panose="020B0504020202020204" pitchFamily="34" charset="77"/>
              </a:rPr>
              <a:t> = 0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/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T" sz="1400" i="1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KOS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–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BBCS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P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</m:oMath>
                </a14:m>
                <a:r>
                  <a:rPr lang="en-PT" sz="1400" dirty="0">
                    <a:latin typeface="Avenir Next LT Pro" panose="020B0504020202020204" pitchFamily="34" charset="77"/>
                  </a:rPr>
                  <a:t> 0</a:t>
                </a:r>
                <a:endParaRPr lang="en-PT" sz="1400" b="1" i="1" dirty="0">
                  <a:latin typeface="Avenir Next LT Pro" panose="020B0504020202020204" pitchFamily="34" charset="77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blipFill>
                <a:blip r:embed="rId5"/>
                <a:stretch>
                  <a:fillRect l="-1504" t="-4000" b="-16000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63E47-6571-8347-A3C5-032BFE773ECC}"/>
              </a:ext>
            </a:extLst>
          </p:cNvPr>
          <p:cNvCxnSpPr>
            <a:cxnSpLocks/>
          </p:cNvCxnSpPr>
          <p:nvPr/>
        </p:nvCxnSpPr>
        <p:spPr>
          <a:xfrm flipH="1">
            <a:off x="4250626" y="5869160"/>
            <a:ext cx="5324695" cy="0"/>
          </a:xfrm>
          <a:prstGeom prst="line">
            <a:avLst/>
          </a:prstGeom>
          <a:ln w="12700">
            <a:gradFill flip="none" rotWithShape="1">
              <a:gsLst>
                <a:gs pos="43000">
                  <a:schemeClr val="accent1">
                    <a:lumMod val="5000"/>
                    <a:lumOff val="95000"/>
                    <a:alpha val="60000"/>
                  </a:schemeClr>
                </a:gs>
                <a:gs pos="98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5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8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Phylogenetic tree analysis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6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2955279" y="3129900"/>
            <a:ext cx="1872000" cy="187200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364721" y="3129900"/>
            <a:ext cx="1872000" cy="187200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3088586" y="245973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Boolean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0E0BA-C8F0-5A42-A6DC-81B855A728E3}"/>
              </a:ext>
            </a:extLst>
          </p:cNvPr>
          <p:cNvSpPr txBox="1"/>
          <p:nvPr/>
        </p:nvSpPr>
        <p:spPr>
          <a:xfrm>
            <a:off x="7498024" y="250698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Arithmetic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4871" y="3529518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4309" y="3529518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3834" y="379590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8056" y="340156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3834" y="4590354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Transfer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Linear Evaluation</a:t>
            </a:r>
          </a:p>
        </p:txBody>
      </p:sp>
    </p:spTree>
    <p:extLst>
      <p:ext uri="{BB962C8B-B14F-4D97-AF65-F5344CB8AC3E}">
        <p14:creationId xmlns:p14="http://schemas.microsoft.com/office/powerpoint/2010/main" val="27724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838 " pathEditMode="relative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2.29167E-6 0.148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838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838 " pathEditMode="relative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838 " pathEditMode="relative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F948E7-BDA7-F94E-B5C1-E19286918CB9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BDE236-2FA9-A147-A07E-95C2D5CA502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7044C2-925F-A94C-B891-F6FCF87EA058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256888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/>
      <p:bldP spid="31" grpId="0" animBg="1"/>
      <p:bldP spid="11" grpId="0" animBg="1"/>
      <p:bldP spid="36" grpId="0" animBg="1"/>
      <p:bldP spid="49" grpId="0" animBg="1"/>
      <p:bldP spid="50" grpId="0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1" grpId="0" animBg="1"/>
      <p:bldP spid="63" grpId="0" animBg="1"/>
      <p:bldP spid="65" grpId="0" animBg="1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D2EC3-E9EC-0541-BFF5-0919A1D3AA2B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1C79A0-25BD-3745-8735-FA3AAE8C3772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41021-0220-DB47-99EE-4FE20993B0E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25148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138FF-7210-ED45-934D-6ED26F55841B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0CFFB-11B4-2840-B65C-60E5E1BF225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25AEBB-ACDC-C540-B200-0C306C10A855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4A0A06-ADBF-DB4C-B717-A90ADB0D72A0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1810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2FC0B-83D8-3E43-ABAC-9D022EC01050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6B9D5C-43C8-E542-A5DD-5BD7966796E2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F2E09D-C2DD-3743-8181-ABBFA19C45FA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C44720-71AF-7C40-AE2D-FAE637E34801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92373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B5C21D-8D19-1C4B-AF6B-B1D06CE90CA6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3D6FE6-3D11-224E-8AFA-0FE9197386C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2CA908-21FF-3D42-9C45-F77F53AF841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670B62-6EC0-9149-B5D6-D5D7339D65F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40475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6765</TotalTime>
  <Words>2201</Words>
  <Application>Microsoft Macintosh PowerPoint</Application>
  <PresentationFormat>Widescreen</PresentationFormat>
  <Paragraphs>741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Calibri</vt:lpstr>
      <vt:lpstr>Calibri Light</vt:lpstr>
      <vt:lpstr>Cambria Math</vt:lpstr>
      <vt:lpstr>Office Theme</vt:lpstr>
      <vt:lpstr>Quantum assisted  Secure Multiparty Computation</vt:lpstr>
      <vt:lpstr>Outline</vt:lpstr>
      <vt:lpstr>Motivation</vt:lpstr>
      <vt:lpstr>Motivation</vt:lpstr>
      <vt:lpstr>Motivation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Quantum and classical OT</vt:lpstr>
      <vt:lpstr>Oblivious Transfer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Phylogenetic tree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assisted  Secure Multiparty Computation</dc:title>
  <dc:creator>Manuel Maria Trigueiros Sampaio Batalha dos Santos</dc:creator>
  <cp:lastModifiedBy>Manuel Maria Trigueiros Sampaio Batalha dos Santos</cp:lastModifiedBy>
  <cp:revision>111</cp:revision>
  <dcterms:created xsi:type="dcterms:W3CDTF">2023-04-06T12:48:13Z</dcterms:created>
  <dcterms:modified xsi:type="dcterms:W3CDTF">2023-04-11T15:43:59Z</dcterms:modified>
</cp:coreProperties>
</file>