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9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E47"/>
    <a:srgbClr val="5EA5C7"/>
    <a:srgbClr val="D9D9D9"/>
    <a:srgbClr val="FFFFFF"/>
    <a:srgbClr val="5E7E47"/>
    <a:srgbClr val="AEC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/>
    <p:restoredTop sz="83819"/>
  </p:normalViewPr>
  <p:slideViewPr>
    <p:cSldViewPr snapToGrid="0" snapToObjects="1">
      <p:cViewPr varScale="1">
        <p:scale>
          <a:sx n="147" d="100"/>
          <a:sy n="147" d="100"/>
        </p:scale>
        <p:origin x="1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0B4D0-AC14-8D41-B42F-CDF13317A85E}" type="datetimeFigureOut">
              <a:rPr lang="en-PT" smtClean="0"/>
              <a:t>12/04/2023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4931C-52E6-4C44-B1F4-F33C2160C3B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846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Outline:</a:t>
            </a:r>
          </a:p>
          <a:p>
            <a:endParaRPr lang="en-PT" dirty="0"/>
          </a:p>
          <a:p>
            <a:r>
              <a:rPr lang="en-PT" dirty="0"/>
              <a:t>Background: here we will discuss important primitives for MPC protocols. In particular, Oblivious Transfer, which is a very important primitive in boolean-based apprach, and Oblivious Linear Evaluation which is a generalization of Oblivious Transfer and can be used in the context of arithmetic-based MPC protocols.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Quantum and classical oblivious transfer: a comparison</a:t>
            </a:r>
          </a:p>
          <a:p>
            <a:r>
              <a:rPr lang="en-PT" dirty="0"/>
              <a:t>Phylogenetic Trees</a:t>
            </a:r>
          </a:p>
          <a:p>
            <a:r>
              <a:rPr lang="en-PT" dirty="0"/>
              <a:t>Oblivious Linear 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4361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05727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4307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79110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8493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24460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68259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From a security perspective it is easier to compare both approaches. And this is the main motivation to perform QOT. [Todo: Desenrolar esta ideia um pouco só por paralavras] intercept now decipher later attack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27112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16720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89979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8101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50890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3795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74360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64414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Based on this comparison, let us see what are the consequences of using BBCS based protocol into an MPC system</a:t>
            </a:r>
            <a:r>
              <a:rPr lang="en-PT"/>
              <a:t>. 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98004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19944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69148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38900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07258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979193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So we have three distance based algorithms and each of them can use one of several distances.</a:t>
            </a:r>
          </a:p>
          <a:p>
            <a:endParaRPr lang="en-PT" dirty="0"/>
          </a:p>
          <a:p>
            <a:r>
              <a:rPr lang="en-PT" dirty="0"/>
              <a:t>The key insight in the protocol is to realize that all these distance based protocols can be devided into two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532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22160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So we have three distance based algorithms and each of them can use one of several distances.</a:t>
            </a:r>
          </a:p>
          <a:p>
            <a:endParaRPr lang="en-PT" dirty="0"/>
          </a:p>
          <a:p>
            <a:r>
              <a:rPr lang="en-PT" dirty="0"/>
              <a:t>The key insight in the protocol is to realize that all these distance based protocols can be devided into two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80732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So we have three distance based algorithms and each of them can use one of several distances.</a:t>
            </a:r>
          </a:p>
          <a:p>
            <a:endParaRPr lang="en-PT" dirty="0"/>
          </a:p>
          <a:p>
            <a:r>
              <a:rPr lang="en-PT" dirty="0"/>
              <a:t>The key insight in the protocol is to realize that all these distance based protocols can be devided into two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74816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So we have three distance based algorithms and each of them can use one of several distances.</a:t>
            </a:r>
          </a:p>
          <a:p>
            <a:endParaRPr lang="en-PT" dirty="0"/>
          </a:p>
          <a:p>
            <a:r>
              <a:rPr lang="en-PT" dirty="0"/>
              <a:t>The key insight in the protocol is to realize that all these distance based protocols can be devided into two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687193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So we have three distance based algorithms and each of them can use one of several distances.</a:t>
            </a:r>
          </a:p>
          <a:p>
            <a:endParaRPr lang="en-PT" dirty="0"/>
          </a:p>
          <a:p>
            <a:r>
              <a:rPr lang="en-PT" dirty="0"/>
              <a:t>The key insight in the protocol is to realize that all these distance based protocols can be devided into two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54704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275849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OK é diferente de ROT porque Alice não tem a mesagem definida. De qualquer forma redução de OT a OK e a bit-ROT tem os mesmos passos (é igual em tudo).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572307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82301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726283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814201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0108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929950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233732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31203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93945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0413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41020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87218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3721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9925-82A9-7644-A905-47A406956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896B1-143A-FD43-88E2-F6C5B3153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B1CE-7EA9-A24C-A08D-16500708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C1BBA-0793-3145-BADC-A662D3CD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13A5-0574-6946-8E35-24A07D4F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7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DBE3-4931-594C-90D6-EB52D227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46BCB-7A85-6F4C-B54C-CF1C89E00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18C39-4A84-AB40-9E23-30918E47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61D6-D468-D14F-AB44-6CDE7A89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4F35-C0CA-E842-915E-12851102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4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042DB-24CC-9E4F-856A-A164C098B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88603-E688-2C48-800B-62727FB7A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A232A-9AB1-D843-8F0D-A596BE83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94D2A-EAF9-3144-94D6-93161DB7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11E0-B888-DA45-9168-0F33970C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0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4B86-CFDF-2746-A483-49C05B8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8733-1509-654D-9317-118383313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97FD-762C-7D45-A503-71FC0E4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58F6-FC98-0147-8B88-184172B9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01129-4736-4146-A6FC-8F9E5EF4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0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DAA3-B115-8B42-BCF3-C2C31797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37A60-73AE-8D4F-BFBB-5DA217129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988EB-98A4-2746-9D12-B415ED75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8CFC2-0AF7-3D40-B761-541B7E88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FB84A-3E3B-D540-A344-5937C981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3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DD76-DBF1-8849-B487-2186F2DD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EB5E-046D-1C4B-A916-4E6EA8E92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9CCC8-56C4-1741-BAD2-64122EAFB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91BAD-D24D-E94A-A940-6F030E55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36B42-DE37-BA4B-BB3F-4898A8D4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A4D3-E5D2-304C-8A8B-D6158A82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7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8F3A-21B8-2449-9E6F-9CD60749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F821-924B-434F-BA84-18727D4DA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9AE65-7911-694B-8026-ED2D7B02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1AB60-4EAE-FE4C-AC66-3E6974CEF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F3E3D-682A-674E-A973-CF409EBA8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7A0B3-D886-514F-A7F4-C321CB9A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D4BDF-A248-1E44-B15D-61BDE39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057BD-A2D4-FF40-92E7-DDE5BFE7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7B54-6721-C244-A224-579BDA1F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D9FB0-FD60-EF4A-AF93-89B65875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4FB6C-EE96-6C4F-BEBB-63460BEE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16001-9DF8-4A48-9303-03122398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8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38F20-F89F-CD4C-9366-F8F5BD4E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78229-CB17-264F-9CCC-29AAF037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9CDAA-A9A6-2A48-B0BB-60010DCF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1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4D8D-4D09-6C49-B036-7285EAC4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5D5F0-0F1C-1547-BAD3-F4957D9B7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EFADD-2602-464A-A907-24BC304C8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8E259-0A89-8643-9BD8-D7B37B93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250D0-C390-AD4B-94D3-AB41802D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2C895-159B-8E42-9C55-B49AF76E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6481-39F1-C046-A1CE-898E711E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E7AAF-8B61-6F44-A457-67FDCC5D3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EACEB-F121-A645-931E-DBF0B3EC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F8D72-8E9C-7D44-B0F8-4FE57944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DFE20-1B3E-1041-B5FB-231313C7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698E4-0A6A-6C44-A6E4-7769DF5E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1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1DC72-2D28-2641-85E0-E7804723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888DC-5791-594E-A478-727CD0A11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F140-0BBB-824A-8A3D-4776C5623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D9F4-1539-CD4E-B776-9D1B61E7B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DDFBF-4629-FB43-91A9-493A1615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6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jp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3.jpg"/><Relationship Id="rId9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jpg"/><Relationship Id="rId5" Type="http://schemas.openxmlformats.org/officeDocument/2006/relationships/image" Target="../media/image15.png"/><Relationship Id="rId10" Type="http://schemas.openxmlformats.org/officeDocument/2006/relationships/image" Target="../media/image23.svg"/><Relationship Id="rId4" Type="http://schemas.openxmlformats.org/officeDocument/2006/relationships/image" Target="../media/image13.jpg"/><Relationship Id="rId9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21.jpg"/><Relationship Id="rId5" Type="http://schemas.openxmlformats.org/officeDocument/2006/relationships/image" Target="../media/image24.png"/><Relationship Id="rId10" Type="http://schemas.openxmlformats.org/officeDocument/2006/relationships/image" Target="../media/image23.svg"/><Relationship Id="rId4" Type="http://schemas.openxmlformats.org/officeDocument/2006/relationships/image" Target="../media/image13.jpg"/><Relationship Id="rId9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13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A4DC21-2760-30A0-7B75-2187A5E1B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73" b="25747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6E910F-AA63-024C-B558-8BB37103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159" y="414682"/>
            <a:ext cx="8777678" cy="2212848"/>
          </a:xfrm>
        </p:spPr>
        <p:txBody>
          <a:bodyPr>
            <a:normAutofit/>
          </a:bodyPr>
          <a:lstStyle/>
          <a:p>
            <a: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  <a:t>Quantum assisted </a:t>
            </a:r>
            <a:b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</a:br>
            <a: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Secure Multiparty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05CF3-9D1D-C849-96B9-21CCFA65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018" y="3571631"/>
            <a:ext cx="6409960" cy="1788375"/>
          </a:xfrm>
        </p:spPr>
        <p:txBody>
          <a:bodyPr>
            <a:normAutofit lnSpcReduction="10000"/>
          </a:bodyPr>
          <a:lstStyle/>
          <a:p>
            <a:r>
              <a:rPr lang="en-PT" sz="2800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Manuel Batalha dos Santos</a:t>
            </a:r>
          </a:p>
          <a:p>
            <a:endParaRPr lang="en-PT" dirty="0">
              <a:solidFill>
                <a:schemeClr val="bg1">
                  <a:alpha val="80000"/>
                </a:schemeClr>
              </a:solidFill>
              <a:latin typeface="Avenir Next LT Pro" panose="020B0504020202020204" pitchFamily="34" charset="77"/>
            </a:endParaRPr>
          </a:p>
          <a:p>
            <a:r>
              <a:rPr lang="en-PT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Thesis defence</a:t>
            </a:r>
          </a:p>
          <a:p>
            <a:r>
              <a:rPr lang="en-PT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17 October 2023</a:t>
            </a:r>
          </a:p>
        </p:txBody>
      </p: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F8B48BFA-E1BF-A34B-91D0-A8F5B421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35" y="5827311"/>
            <a:ext cx="2061530" cy="9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9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B5C21D-8D19-1C4B-AF6B-B1D06CE90CA6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3D6FE6-3D11-224E-8AFA-0FE9197386CB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2CA908-21FF-3D42-9C45-F77F53AF841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670B62-6EC0-9149-B5D6-D5D7339D65F2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404758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2748A3-8C33-F34C-BF57-BA8B0AC3684A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409AA4-B5F0-BD49-9E8D-D5D8EE20A4AC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F7EE060-5E9A-DD42-8C1D-156E47D1D9A4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2346E2-5516-D247-96D1-2EE64109E906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176840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A4698-9C07-F048-A83E-8AEF6B4516B7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EF0372-D027-194F-B67C-2B4DFDA30616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94C1C-5A0F-774D-8D55-15DB036A8CD5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D1B1D50-F010-3746-A807-64918D6ED81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97890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70B1AF-2A8C-D543-AA41-0E022500F86F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BC1A88-CC25-2B48-B81E-108322441F06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1BE3-A403-B545-B292-FEB7B03000E5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EE7C-FE19-C940-A3E6-C80511216607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E6AA6-16E2-1445-BEBF-2911A8945AB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1DE57E-38A3-B246-A153-79FF0480762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82495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70B1AF-2A8C-D543-AA41-0E022500F86F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BC1A88-CC25-2B48-B81E-108322441F06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1BE3-A403-B545-B292-FEB7B03000E5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EE7C-FE19-C940-A3E6-C80511216607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E6AA6-16E2-1445-BEBF-2911A8945AB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1DE57E-38A3-B246-A153-79FF0480762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C3106D-B206-A747-893B-212037211F76}"/>
              </a:ext>
            </a:extLst>
          </p:cNvPr>
          <p:cNvSpPr/>
          <p:nvPr/>
        </p:nvSpPr>
        <p:spPr>
          <a:xfrm>
            <a:off x="346229" y="1380678"/>
            <a:ext cx="11590352" cy="5411777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01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62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3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109695" y="1360183"/>
            <a:ext cx="12277815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4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Oblivious Transfer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8E9D1F1-A0AA-524D-9E92-7F7F334D3AD3}"/>
              </a:ext>
            </a:extLst>
          </p:cNvPr>
          <p:cNvSpPr/>
          <p:nvPr/>
        </p:nvSpPr>
        <p:spPr>
          <a:xfrm>
            <a:off x="4549739" y="2712378"/>
            <a:ext cx="3092521" cy="2434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79BC5C-9B98-6641-9F76-066A0C024D6F}"/>
              </a:ext>
            </a:extLst>
          </p:cNvPr>
          <p:cNvCxnSpPr/>
          <p:nvPr/>
        </p:nvCxnSpPr>
        <p:spPr>
          <a:xfrm>
            <a:off x="2013735" y="3000053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7E8A7F-F893-9D4B-9875-A5AEF6BE5B3A}"/>
              </a:ext>
            </a:extLst>
          </p:cNvPr>
          <p:cNvCxnSpPr/>
          <p:nvPr/>
        </p:nvCxnSpPr>
        <p:spPr>
          <a:xfrm>
            <a:off x="2013735" y="3594243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C5EF95-D2B5-884D-BE70-90CCD3A4E488}"/>
              </a:ext>
            </a:extLst>
          </p:cNvPr>
          <p:cNvCxnSpPr>
            <a:cxnSpLocks/>
          </p:cNvCxnSpPr>
          <p:nvPr/>
        </p:nvCxnSpPr>
        <p:spPr>
          <a:xfrm flipH="1">
            <a:off x="8022302" y="3000053"/>
            <a:ext cx="2131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7201E0-CC92-2240-8052-6F64881D3BA9}"/>
              </a:ext>
            </a:extLst>
          </p:cNvPr>
          <p:cNvSpPr txBox="1"/>
          <p:nvPr/>
        </p:nvSpPr>
        <p:spPr>
          <a:xfrm>
            <a:off x="5843590" y="3745199"/>
            <a:ext cx="50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F75FF-8570-0342-B7E3-8C23E11AC8FF}"/>
              </a:ext>
            </a:extLst>
          </p:cNvPr>
          <p:cNvSpPr txBox="1"/>
          <p:nvPr/>
        </p:nvSpPr>
        <p:spPr>
          <a:xfrm>
            <a:off x="483776" y="252771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AD02B6-92CD-EB4B-8363-A66BD4714A86}"/>
              </a:ext>
            </a:extLst>
          </p:cNvPr>
          <p:cNvSpPr txBox="1"/>
          <p:nvPr/>
        </p:nvSpPr>
        <p:spPr>
          <a:xfrm>
            <a:off x="10689034" y="2457799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55BD33-F1AC-8B4A-A97E-989492B16BDE}"/>
              </a:ext>
            </a:extLst>
          </p:cNvPr>
          <p:cNvSpPr txBox="1"/>
          <p:nvPr/>
        </p:nvSpPr>
        <p:spPr>
          <a:xfrm>
            <a:off x="1920103" y="257081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m</a:t>
            </a:r>
            <a:r>
              <a:rPr lang="en-PT" baseline="-25000" dirty="0">
                <a:latin typeface="Avenir Next LT Pro" panose="020B0504020202020204" pitchFamily="34" charset="77"/>
              </a:rPr>
              <a:t>0</a:t>
            </a:r>
            <a:endParaRPr lang="en-PT" dirty="0">
              <a:latin typeface="Avenir Next LT Pro" panose="020B0504020202020204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142D19-FAD9-A542-AFFF-88DAEF85E94F}"/>
              </a:ext>
            </a:extLst>
          </p:cNvPr>
          <p:cNvSpPr txBox="1"/>
          <p:nvPr/>
        </p:nvSpPr>
        <p:spPr>
          <a:xfrm>
            <a:off x="1921641" y="3175560"/>
            <a:ext cx="4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m</a:t>
            </a:r>
            <a:r>
              <a:rPr lang="en-PT" baseline="-25000" dirty="0">
                <a:latin typeface="Avenir Next LT Pro" panose="020B0504020202020204" pitchFamily="34" charset="77"/>
              </a:rPr>
              <a:t>1</a:t>
            </a:r>
            <a:endParaRPr lang="en-PT" dirty="0">
              <a:latin typeface="Avenir Next LT Pro" panose="020B0504020202020204" pitchFamily="34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097AAD-5BF0-AE48-A745-6A8163F2F97B}"/>
              </a:ext>
            </a:extLst>
          </p:cNvPr>
          <p:cNvSpPr txBox="1"/>
          <p:nvPr/>
        </p:nvSpPr>
        <p:spPr>
          <a:xfrm>
            <a:off x="8018295" y="430984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m</a:t>
            </a:r>
            <a:r>
              <a:rPr lang="en-PT" baseline="-25000" dirty="0">
                <a:latin typeface="Avenir Next LT Pro" panose="020B0504020202020204" pitchFamily="34" charset="77"/>
              </a:rPr>
              <a:t>b</a:t>
            </a:r>
            <a:endParaRPr lang="en-PT" dirty="0">
              <a:latin typeface="Avenir Next LT Pro" panose="020B0504020202020204" pitchFamily="34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B5B504-25E5-C34F-87B2-8C89A84687A7}"/>
              </a:ext>
            </a:extLst>
          </p:cNvPr>
          <p:cNvCxnSpPr/>
          <p:nvPr/>
        </p:nvCxnSpPr>
        <p:spPr>
          <a:xfrm>
            <a:off x="8041349" y="4778021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6600E1-1660-6947-8E1B-C441EFC59F9D}"/>
              </a:ext>
            </a:extLst>
          </p:cNvPr>
          <p:cNvSpPr txBox="1"/>
          <p:nvPr/>
        </p:nvSpPr>
        <p:spPr>
          <a:xfrm>
            <a:off x="9846123" y="264246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pic>
        <p:nvPicPr>
          <p:cNvPr id="2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C2435BA-4249-F04E-AF06-57C54417D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84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FB391C-5E8E-9549-BC00-BCF1512F1262}"/>
              </a:ext>
            </a:extLst>
          </p:cNvPr>
          <p:cNvSpPr txBox="1"/>
          <p:nvPr/>
        </p:nvSpPr>
        <p:spPr>
          <a:xfrm>
            <a:off x="1299093" y="2686640"/>
            <a:ext cx="1787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076D46-7A5D-1B4A-BC4F-7A1E1A358D2F}"/>
              </a:ext>
            </a:extLst>
          </p:cNvPr>
          <p:cNvSpPr txBox="1"/>
          <p:nvPr/>
        </p:nvSpPr>
        <p:spPr>
          <a:xfrm>
            <a:off x="9489867" y="2686640"/>
            <a:ext cx="1403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[BM’89]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BFB72A-8D37-A140-84DB-12B47778D395}"/>
              </a:ext>
            </a:extLst>
          </p:cNvPr>
          <p:cNvSpPr txBox="1"/>
          <p:nvPr/>
        </p:nvSpPr>
        <p:spPr>
          <a:xfrm>
            <a:off x="3571525" y="4669603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3600" dirty="0">
                <a:latin typeface="Avenir Next LT Pro" panose="020B0504020202020204" pitchFamily="34" charset="77"/>
              </a:rPr>
              <a:t>How can we compare?</a:t>
            </a: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729B5C20-B0D1-2E4B-8249-6621398503F7}"/>
              </a:ext>
            </a:extLst>
          </p:cNvPr>
          <p:cNvSpPr/>
          <p:nvPr/>
        </p:nvSpPr>
        <p:spPr>
          <a:xfrm rot="10800000">
            <a:off x="2677912" y="3359168"/>
            <a:ext cx="1787226" cy="1726156"/>
          </a:xfrm>
          <a:prstGeom prst="circularArrow">
            <a:avLst>
              <a:gd name="adj1" fmla="val 6535"/>
              <a:gd name="adj2" fmla="val 985475"/>
              <a:gd name="adj3" fmla="val 20457680"/>
              <a:gd name="adj4" fmla="val 16140879"/>
              <a:gd name="adj5" fmla="val 7041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1" name="Circular Arrow 30">
            <a:extLst>
              <a:ext uri="{FF2B5EF4-FFF2-40B4-BE49-F238E27FC236}">
                <a16:creationId xmlns:a16="http://schemas.microsoft.com/office/drawing/2014/main" id="{1D8EFA52-F346-2C4B-A81C-21CC0D60E538}"/>
              </a:ext>
            </a:extLst>
          </p:cNvPr>
          <p:cNvSpPr/>
          <p:nvPr/>
        </p:nvSpPr>
        <p:spPr>
          <a:xfrm rot="10800000" flipH="1">
            <a:off x="7726863" y="3359168"/>
            <a:ext cx="1787712" cy="1726625"/>
          </a:xfrm>
          <a:prstGeom prst="circularArrow">
            <a:avLst>
              <a:gd name="adj1" fmla="val 6535"/>
              <a:gd name="adj2" fmla="val 985475"/>
              <a:gd name="adj3" fmla="val 20457680"/>
              <a:gd name="adj4" fmla="val 16140879"/>
              <a:gd name="adj5" fmla="val 7041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Any practical gain?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7558A-19E0-5749-9F23-4D6A7DA13519}"/>
              </a:ext>
            </a:extLst>
          </p:cNvPr>
          <p:cNvSpPr txBox="1"/>
          <p:nvPr/>
        </p:nvSpPr>
        <p:spPr>
          <a:xfrm>
            <a:off x="5078411" y="4231989"/>
            <a:ext cx="20351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No previous work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20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Any practical gain?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2498" y="4384496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61C9854-414A-A644-B855-5D45C9FC179C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</p:spTree>
    <p:extLst>
      <p:ext uri="{BB962C8B-B14F-4D97-AF65-F5344CB8AC3E}">
        <p14:creationId xmlns:p14="http://schemas.microsoft.com/office/powerpoint/2010/main" val="3212143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Any practical gain?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2498" y="4384496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pic>
        <p:nvPicPr>
          <p:cNvPr id="29" name="Graphic 28" descr="Badge Tick1 outline">
            <a:extLst>
              <a:ext uri="{FF2B5EF4-FFF2-40B4-BE49-F238E27FC236}">
                <a16:creationId xmlns:a16="http://schemas.microsoft.com/office/drawing/2014/main" id="{2AD048D0-6E0B-F541-B999-BB5480795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7563" y="5961283"/>
            <a:ext cx="369333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40CFD6-3967-9045-AF81-79C892DC02E6}"/>
              </a:ext>
            </a:extLst>
          </p:cNvPr>
          <p:cNvSpPr/>
          <p:nvPr/>
        </p:nvSpPr>
        <p:spPr>
          <a:xfrm>
            <a:off x="1547446" y="4353951"/>
            <a:ext cx="9094764" cy="4246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44EDF-BC41-B44A-BB5A-645C85F048EC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</p:spTree>
    <p:extLst>
      <p:ext uri="{BB962C8B-B14F-4D97-AF65-F5344CB8AC3E}">
        <p14:creationId xmlns:p14="http://schemas.microsoft.com/office/powerpoint/2010/main" val="236814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1BDD77-4919-5345-956E-01739D43E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 and outcomes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Quantum and classical oblivious transfer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Quantum Oblivious Linear Evaluation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endParaRPr lang="en-PT" dirty="0"/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30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Any practical gain?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cxnSpLocks/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0410" y="4393714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pic>
        <p:nvPicPr>
          <p:cNvPr id="29" name="Graphic 28" descr="Badge Tick1 outline">
            <a:extLst>
              <a:ext uri="{FF2B5EF4-FFF2-40B4-BE49-F238E27FC236}">
                <a16:creationId xmlns:a16="http://schemas.microsoft.com/office/drawing/2014/main" id="{2AD048D0-6E0B-F541-B999-BB5480795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7563" y="5961283"/>
            <a:ext cx="369333" cy="369333"/>
          </a:xfrm>
          <a:prstGeom prst="rect">
            <a:avLst/>
          </a:prstGeom>
        </p:spPr>
      </p:pic>
      <p:pic>
        <p:nvPicPr>
          <p:cNvPr id="31" name="Graphic 30" descr="Badge Tick1 outline">
            <a:extLst>
              <a:ext uri="{FF2B5EF4-FFF2-40B4-BE49-F238E27FC236}">
                <a16:creationId xmlns:a16="http://schemas.microsoft.com/office/drawing/2014/main" id="{4734E222-3098-B84A-921E-064F39CC82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97563" y="6276038"/>
            <a:ext cx="369333" cy="369333"/>
          </a:xfrm>
          <a:prstGeom prst="rect">
            <a:avLst/>
          </a:prstGeom>
        </p:spPr>
      </p:pic>
      <p:sp>
        <p:nvSpPr>
          <p:cNvPr id="7" name="Bent Arrow 6">
            <a:extLst>
              <a:ext uri="{FF2B5EF4-FFF2-40B4-BE49-F238E27FC236}">
                <a16:creationId xmlns:a16="http://schemas.microsoft.com/office/drawing/2014/main" id="{B7562106-6EF6-D247-A819-C201B83668AA}"/>
              </a:ext>
            </a:extLst>
          </p:cNvPr>
          <p:cNvSpPr/>
          <p:nvPr/>
        </p:nvSpPr>
        <p:spPr>
          <a:xfrm rot="16200000">
            <a:off x="1445526" y="2770949"/>
            <a:ext cx="1514840" cy="1553112"/>
          </a:xfrm>
          <a:prstGeom prst="bentArrow">
            <a:avLst>
              <a:gd name="adj1" fmla="val 1256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5" name="Bent Arrow 44">
            <a:extLst>
              <a:ext uri="{FF2B5EF4-FFF2-40B4-BE49-F238E27FC236}">
                <a16:creationId xmlns:a16="http://schemas.microsoft.com/office/drawing/2014/main" id="{9C434567-521B-7841-BB67-B8F40BC62E83}"/>
              </a:ext>
            </a:extLst>
          </p:cNvPr>
          <p:cNvSpPr/>
          <p:nvPr/>
        </p:nvSpPr>
        <p:spPr>
          <a:xfrm rot="16200000" flipH="1">
            <a:off x="1445523" y="4361134"/>
            <a:ext cx="1514845" cy="1553114"/>
          </a:xfrm>
          <a:prstGeom prst="bentArrow">
            <a:avLst>
              <a:gd name="adj1" fmla="val 1375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100CD4-144C-8044-8504-FA2A2F7D736E}"/>
              </a:ext>
            </a:extLst>
          </p:cNvPr>
          <p:cNvCxnSpPr>
            <a:stCxn id="7" idx="2"/>
          </p:cNvCxnSpPr>
          <p:nvPr/>
        </p:nvCxnSpPr>
        <p:spPr>
          <a:xfrm>
            <a:off x="2979502" y="4295412"/>
            <a:ext cx="6232996" cy="9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ent Arrow 45">
            <a:extLst>
              <a:ext uri="{FF2B5EF4-FFF2-40B4-BE49-F238E27FC236}">
                <a16:creationId xmlns:a16="http://schemas.microsoft.com/office/drawing/2014/main" id="{277411A2-C0C0-FD47-B5AA-BEFD9CA52EA8}"/>
              </a:ext>
            </a:extLst>
          </p:cNvPr>
          <p:cNvSpPr/>
          <p:nvPr/>
        </p:nvSpPr>
        <p:spPr>
          <a:xfrm rot="16200000" flipV="1">
            <a:off x="9230590" y="2779267"/>
            <a:ext cx="1514840" cy="1555200"/>
          </a:xfrm>
          <a:prstGeom prst="bentArrow">
            <a:avLst>
              <a:gd name="adj1" fmla="val 1560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827B22-1769-7E44-83BA-190BB2A3012D}"/>
              </a:ext>
            </a:extLst>
          </p:cNvPr>
          <p:cNvCxnSpPr/>
          <p:nvPr/>
        </p:nvCxnSpPr>
        <p:spPr>
          <a:xfrm>
            <a:off x="2976109" y="4387104"/>
            <a:ext cx="6232996" cy="9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ent Arrow 47">
            <a:extLst>
              <a:ext uri="{FF2B5EF4-FFF2-40B4-BE49-F238E27FC236}">
                <a16:creationId xmlns:a16="http://schemas.microsoft.com/office/drawing/2014/main" id="{EAA68377-A327-6A4E-B14B-65B5D93A2397}"/>
              </a:ext>
            </a:extLst>
          </p:cNvPr>
          <p:cNvSpPr/>
          <p:nvPr/>
        </p:nvSpPr>
        <p:spPr>
          <a:xfrm rot="16200000" flipH="1" flipV="1">
            <a:off x="9229283" y="4368702"/>
            <a:ext cx="1514845" cy="1555200"/>
          </a:xfrm>
          <a:prstGeom prst="bentArrow">
            <a:avLst>
              <a:gd name="adj1" fmla="val 1375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B0D620-5D8E-D742-AC15-F9E60666B3E3}"/>
              </a:ext>
            </a:extLst>
          </p:cNvPr>
          <p:cNvSpPr txBox="1"/>
          <p:nvPr/>
        </p:nvSpPr>
        <p:spPr>
          <a:xfrm>
            <a:off x="139666" y="3414978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Input </a:t>
            </a:r>
            <a:r>
              <a:rPr lang="en-PT" sz="1400" b="1" dirty="0">
                <a:latin typeface="Avenir Next LT Pro" panose="020B0504020202020204" pitchFamily="34" charset="77"/>
              </a:rPr>
              <a:t>in</a:t>
            </a:r>
            <a:r>
              <a:rPr lang="en-PT" sz="1400" dirty="0">
                <a:latin typeface="Avenir Next LT Pro" panose="020B0504020202020204" pitchFamily="34" charset="77"/>
              </a:rPr>
              <a:t>dependent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DB9C16-6A46-CE4B-80C7-03CBF5BDB05A}"/>
              </a:ext>
            </a:extLst>
          </p:cNvPr>
          <p:cNvSpPr txBox="1"/>
          <p:nvPr/>
        </p:nvSpPr>
        <p:spPr>
          <a:xfrm>
            <a:off x="210783" y="4623082"/>
            <a:ext cx="1186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Input dependent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7B2A56-E297-AC4A-887E-5C1B9B6DE195}"/>
              </a:ext>
            </a:extLst>
          </p:cNvPr>
          <p:cNvSpPr txBox="1"/>
          <p:nvPr/>
        </p:nvSpPr>
        <p:spPr>
          <a:xfrm>
            <a:off x="796954" y="2220975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”No” time constraint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A95EC1-19C1-F146-8F02-E24FF4CE7362}"/>
              </a:ext>
            </a:extLst>
          </p:cNvPr>
          <p:cNvSpPr txBox="1"/>
          <p:nvPr/>
        </p:nvSpPr>
        <p:spPr>
          <a:xfrm>
            <a:off x="593565" y="5935933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Time</a:t>
            </a:r>
          </a:p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constraint</a:t>
            </a:r>
          </a:p>
        </p:txBody>
      </p:sp>
    </p:spTree>
    <p:extLst>
      <p:ext uri="{BB962C8B-B14F-4D97-AF65-F5344CB8AC3E}">
        <p14:creationId xmlns:p14="http://schemas.microsoft.com/office/powerpoint/2010/main" val="1082649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6FCCE5-D5A8-CA4C-A644-BAA3ABB65A28}"/>
              </a:ext>
            </a:extLst>
          </p:cNvPr>
          <p:cNvGrpSpPr/>
          <p:nvPr/>
        </p:nvGrpSpPr>
        <p:grpSpPr>
          <a:xfrm>
            <a:off x="4430106" y="3429000"/>
            <a:ext cx="1746406" cy="556404"/>
            <a:chOff x="4438733" y="3429000"/>
            <a:chExt cx="1746406" cy="55640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120415-09A9-5747-94B7-50BA494557F9}"/>
                </a:ext>
              </a:extLst>
            </p:cNvPr>
            <p:cNvSpPr/>
            <p:nvPr/>
          </p:nvSpPr>
          <p:spPr>
            <a:xfrm>
              <a:off x="4438733" y="3429000"/>
              <a:ext cx="253312" cy="5564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C2BB0EB-3B7E-D145-938D-575CD05EF909}"/>
                </a:ext>
              </a:extLst>
            </p:cNvPr>
            <p:cNvSpPr/>
            <p:nvPr/>
          </p:nvSpPr>
          <p:spPr>
            <a:xfrm>
              <a:off x="5151849" y="3429000"/>
              <a:ext cx="1033290" cy="5564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B3D3908D-3BCB-4A41-90B1-FC471742EE39}"/>
                </a:ext>
              </a:extLst>
            </p:cNvPr>
            <p:cNvSpPr/>
            <p:nvPr/>
          </p:nvSpPr>
          <p:spPr>
            <a:xfrm>
              <a:off x="4788237" y="3640292"/>
              <a:ext cx="267419" cy="133819"/>
            </a:xfrm>
            <a:prstGeom prst="rightArrow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F7E815D-5D9D-8041-A01F-42248846B806}"/>
              </a:ext>
            </a:extLst>
          </p:cNvPr>
          <p:cNvSpPr txBox="1"/>
          <p:nvPr/>
        </p:nvSpPr>
        <p:spPr>
          <a:xfrm>
            <a:off x="393859" y="3427590"/>
            <a:ext cx="235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800" b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Issue: </a:t>
            </a:r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PK operations</a:t>
            </a:r>
            <a:endParaRPr lang="en-PT" sz="1800" b="1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D9CA81-E4BC-B641-9E85-35ECCA4FEFB5}"/>
              </a:ext>
            </a:extLst>
          </p:cNvPr>
          <p:cNvSpPr txBox="1"/>
          <p:nvPr/>
        </p:nvSpPr>
        <p:spPr>
          <a:xfrm>
            <a:off x="4169348" y="4027754"/>
            <a:ext cx="77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128 </a:t>
            </a:r>
          </a:p>
          <a:p>
            <a:pPr algn="ctr"/>
            <a:r>
              <a:rPr lang="en-GB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B</a:t>
            </a:r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ase OT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7570DA-AD14-C340-8F32-4E6CB1E40B92}"/>
              </a:ext>
            </a:extLst>
          </p:cNvPr>
          <p:cNvSpPr txBox="1"/>
          <p:nvPr/>
        </p:nvSpPr>
        <p:spPr>
          <a:xfrm>
            <a:off x="5335771" y="4022081"/>
            <a:ext cx="64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~10M </a:t>
            </a:r>
          </a:p>
          <a:p>
            <a:pPr algn="ct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3649C4-E560-8245-BC12-32C753D3947C}"/>
              </a:ext>
            </a:extLst>
          </p:cNvPr>
          <p:cNvSpPr txBox="1"/>
          <p:nvPr/>
        </p:nvSpPr>
        <p:spPr>
          <a:xfrm>
            <a:off x="4683418" y="3401835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050" dirty="0">
                <a:solidFill>
                  <a:srgbClr val="5EA5C7"/>
                </a:solidFill>
                <a:latin typeface="Avenir Next LT Pro" panose="020B0504020202020204" pitchFamily="34" charset="77"/>
              </a:rPr>
              <a:t>Sym</a:t>
            </a:r>
          </a:p>
        </p:txBody>
      </p:sp>
      <p:pic>
        <p:nvPicPr>
          <p:cNvPr id="7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F823DD3-E491-F246-A779-B57E64E6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8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B830F-6B76-B042-9123-1EB366851DD3}"/>
              </a:ext>
            </a:extLst>
          </p:cNvPr>
          <p:cNvSpPr txBox="1"/>
          <p:nvPr/>
        </p:nvSpPr>
        <p:spPr>
          <a:xfrm>
            <a:off x="359354" y="3286139"/>
            <a:ext cx="930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NTRU-OT</a:t>
            </a:r>
          </a:p>
          <a:p>
            <a:r>
              <a:rPr lang="en-GB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K</a:t>
            </a:r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yber-OT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2A3834-3A93-6845-913A-E49BCB01813D}"/>
              </a:ext>
            </a:extLst>
          </p:cNvPr>
          <p:cNvSpPr txBox="1"/>
          <p:nvPr/>
        </p:nvSpPr>
        <p:spPr>
          <a:xfrm>
            <a:off x="1675603" y="3292554"/>
            <a:ext cx="736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56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1 375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728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41</a:t>
            </a: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02DF7E-DB10-CB46-BF71-68BF6FB9DFF7}"/>
              </a:ext>
            </a:extLst>
          </p:cNvPr>
          <p:cNvSpPr txBox="1"/>
          <p:nvPr/>
        </p:nvSpPr>
        <p:spPr>
          <a:xfrm>
            <a:off x="1450597" y="3015555"/>
            <a:ext cx="85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OT/s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53341A-91E5-3F46-8C32-DE041A6FB4A4}"/>
              </a:ext>
            </a:extLst>
          </p:cNvPr>
          <p:cNvCxnSpPr>
            <a:cxnSpLocks/>
          </p:cNvCxnSpPr>
          <p:nvPr/>
        </p:nvCxnSpPr>
        <p:spPr>
          <a:xfrm>
            <a:off x="1450597" y="3469974"/>
            <a:ext cx="0" cy="47345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48E0F1-F901-0B43-9496-505770D440DC}"/>
              </a:ext>
            </a:extLst>
          </p:cNvPr>
          <p:cNvSpPr txBox="1"/>
          <p:nvPr/>
        </p:nvSpPr>
        <p:spPr>
          <a:xfrm>
            <a:off x="3036573" y="34229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B37DA7-6107-D64F-9B7C-F2B7C5347038}"/>
              </a:ext>
            </a:extLst>
          </p:cNvPr>
          <p:cNvSpPr txBox="1"/>
          <p:nvPr/>
        </p:nvSpPr>
        <p:spPr>
          <a:xfrm>
            <a:off x="4113719" y="3285800"/>
            <a:ext cx="93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[ALSZ’13]</a:t>
            </a:r>
          </a:p>
          <a:p>
            <a:r>
              <a:rPr lang="pt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[KOS’15]</a:t>
            </a:r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BA8B65-FED4-1843-85CA-B828EA58F36F}"/>
              </a:ext>
            </a:extLst>
          </p:cNvPr>
          <p:cNvSpPr txBox="1"/>
          <p:nvPr/>
        </p:nvSpPr>
        <p:spPr>
          <a:xfrm>
            <a:off x="5429968" y="3292215"/>
            <a:ext cx="73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2.68 s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3.35 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3897B8-FEC2-3A4F-A358-59AF9E95EC13}"/>
              </a:ext>
            </a:extLst>
          </p:cNvPr>
          <p:cNvSpPr txBox="1"/>
          <p:nvPr/>
        </p:nvSpPr>
        <p:spPr>
          <a:xfrm>
            <a:off x="5187709" y="3009140"/>
            <a:ext cx="87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10M OT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8175CE5-3588-0041-B08D-92622C879BC0}"/>
              </a:ext>
            </a:extLst>
          </p:cNvPr>
          <p:cNvCxnSpPr>
            <a:cxnSpLocks/>
          </p:cNvCxnSpPr>
          <p:nvPr/>
        </p:nvCxnSpPr>
        <p:spPr>
          <a:xfrm>
            <a:off x="5187709" y="3413614"/>
            <a:ext cx="0" cy="1450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963849-FBC8-BD41-8EFA-04F8141EBD1B}"/>
              </a:ext>
            </a:extLst>
          </p:cNvPr>
          <p:cNvSpPr/>
          <p:nvPr/>
        </p:nvSpPr>
        <p:spPr>
          <a:xfrm>
            <a:off x="260991" y="2736218"/>
            <a:ext cx="6228272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1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2B8FCA1E-9944-3B4A-A2F4-A7FA0442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43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B830F-6B76-B042-9123-1EB366851DD3}"/>
              </a:ext>
            </a:extLst>
          </p:cNvPr>
          <p:cNvSpPr txBox="1"/>
          <p:nvPr/>
        </p:nvSpPr>
        <p:spPr>
          <a:xfrm>
            <a:off x="359354" y="3286139"/>
            <a:ext cx="930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NTRU-OT</a:t>
            </a:r>
          </a:p>
          <a:p>
            <a:r>
              <a:rPr lang="en-GB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K</a:t>
            </a:r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yber-OT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2A3834-3A93-6845-913A-E49BCB01813D}"/>
              </a:ext>
            </a:extLst>
          </p:cNvPr>
          <p:cNvSpPr txBox="1"/>
          <p:nvPr/>
        </p:nvSpPr>
        <p:spPr>
          <a:xfrm>
            <a:off x="1675603" y="3292554"/>
            <a:ext cx="736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56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1 375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728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41</a:t>
            </a: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02DF7E-DB10-CB46-BF71-68BF6FB9DFF7}"/>
              </a:ext>
            </a:extLst>
          </p:cNvPr>
          <p:cNvSpPr txBox="1"/>
          <p:nvPr/>
        </p:nvSpPr>
        <p:spPr>
          <a:xfrm>
            <a:off x="1450597" y="3015555"/>
            <a:ext cx="85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OT/s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53341A-91E5-3F46-8C32-DE041A6FB4A4}"/>
              </a:ext>
            </a:extLst>
          </p:cNvPr>
          <p:cNvCxnSpPr>
            <a:cxnSpLocks/>
          </p:cNvCxnSpPr>
          <p:nvPr/>
        </p:nvCxnSpPr>
        <p:spPr>
          <a:xfrm>
            <a:off x="1450597" y="3469974"/>
            <a:ext cx="0" cy="47345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48E0F1-F901-0B43-9496-505770D440DC}"/>
              </a:ext>
            </a:extLst>
          </p:cNvPr>
          <p:cNvSpPr txBox="1"/>
          <p:nvPr/>
        </p:nvSpPr>
        <p:spPr>
          <a:xfrm>
            <a:off x="3036573" y="34229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B37DA7-6107-D64F-9B7C-F2B7C5347038}"/>
              </a:ext>
            </a:extLst>
          </p:cNvPr>
          <p:cNvSpPr txBox="1"/>
          <p:nvPr/>
        </p:nvSpPr>
        <p:spPr>
          <a:xfrm>
            <a:off x="4113719" y="3285800"/>
            <a:ext cx="93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[ALSZ’13]</a:t>
            </a:r>
          </a:p>
          <a:p>
            <a:r>
              <a:rPr lang="pt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[KOS’15]</a:t>
            </a:r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BA8B65-FED4-1843-85CA-B828EA58F36F}"/>
              </a:ext>
            </a:extLst>
          </p:cNvPr>
          <p:cNvSpPr txBox="1"/>
          <p:nvPr/>
        </p:nvSpPr>
        <p:spPr>
          <a:xfrm>
            <a:off x="5429968" y="3292215"/>
            <a:ext cx="73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2.68 s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3.35 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3897B8-FEC2-3A4F-A358-59AF9E95EC13}"/>
              </a:ext>
            </a:extLst>
          </p:cNvPr>
          <p:cNvSpPr txBox="1"/>
          <p:nvPr/>
        </p:nvSpPr>
        <p:spPr>
          <a:xfrm>
            <a:off x="5187709" y="3009140"/>
            <a:ext cx="87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10M OT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8175CE5-3588-0041-B08D-92622C879BC0}"/>
              </a:ext>
            </a:extLst>
          </p:cNvPr>
          <p:cNvCxnSpPr>
            <a:cxnSpLocks/>
          </p:cNvCxnSpPr>
          <p:nvPr/>
        </p:nvCxnSpPr>
        <p:spPr>
          <a:xfrm>
            <a:off x="5187709" y="3413614"/>
            <a:ext cx="0" cy="1450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963849-FBC8-BD41-8EFA-04F8141EBD1B}"/>
              </a:ext>
            </a:extLst>
          </p:cNvPr>
          <p:cNvSpPr/>
          <p:nvPr/>
        </p:nvSpPr>
        <p:spPr>
          <a:xfrm>
            <a:off x="260991" y="2736218"/>
            <a:ext cx="6228272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93BF30-07C4-0F41-AE1A-FFA4C2DE4EFB}"/>
              </a:ext>
            </a:extLst>
          </p:cNvPr>
          <p:cNvSpPr/>
          <p:nvPr/>
        </p:nvSpPr>
        <p:spPr>
          <a:xfrm>
            <a:off x="4068254" y="4660080"/>
            <a:ext cx="7189218" cy="199387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4DDB9347-F4C1-EF44-B759-569784BBA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0D8AA0C-9EE8-7B44-9D98-85191BE1EDBF}"/>
              </a:ext>
            </a:extLst>
          </p:cNvPr>
          <p:cNvSpPr txBox="1"/>
          <p:nvPr/>
        </p:nvSpPr>
        <p:spPr>
          <a:xfrm>
            <a:off x="7350155" y="4290748"/>
            <a:ext cx="2812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Online phase for </a:t>
            </a:r>
            <a:r>
              <a:rPr lang="en-PT" i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m</a:t>
            </a:r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OTs</a:t>
            </a:r>
            <a:endParaRPr lang="en-P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0CAADA-8EA5-BB47-B626-FD3C244DF013}"/>
              </a:ext>
            </a:extLst>
          </p:cNvPr>
          <p:cNvSpPr txBox="1"/>
          <p:nvPr/>
        </p:nvSpPr>
        <p:spPr>
          <a:xfrm>
            <a:off x="4165477" y="5315162"/>
            <a:ext cx="1172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[ALSZ’13]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3EC10C-354A-AD46-B678-179BB99FB9D1}"/>
              </a:ext>
            </a:extLst>
          </p:cNvPr>
          <p:cNvSpPr txBox="1"/>
          <p:nvPr/>
        </p:nvSpPr>
        <p:spPr>
          <a:xfrm>
            <a:off x="5501553" y="5315162"/>
            <a:ext cx="2626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i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ALSZ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–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solidFill>
                  <a:srgbClr val="E97E4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baseline="300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&gt; </a:t>
            </a:r>
            <a:r>
              <a:rPr lang="en-PT" sz="1400" i="1" dirty="0">
                <a:latin typeface="Avenir Next LT Pro" panose="020B0504020202020204" pitchFamily="34" charset="77"/>
              </a:rPr>
              <a:t>m</a:t>
            </a:r>
            <a:r>
              <a:rPr lang="en-PT" sz="1400" dirty="0">
                <a:latin typeface="Avenir Next LT Pro" panose="020B0504020202020204" pitchFamily="34" charset="77"/>
              </a:rPr>
              <a:t> log </a:t>
            </a:r>
            <a:r>
              <a:rPr lang="en-PT" sz="1400" i="1" dirty="0">
                <a:latin typeface="Avenir Next LT Pro" panose="020B0504020202020204" pitchFamily="34" charset="77"/>
              </a:rPr>
              <a:t>m</a:t>
            </a:r>
            <a:endParaRPr lang="en-PT" sz="1400" b="1" i="1" dirty="0">
              <a:latin typeface="Avenir Next LT Pro" panose="020B0504020202020204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F5C56C-3910-8B44-9D9D-E24CB7EE262F}"/>
              </a:ext>
            </a:extLst>
          </p:cNvPr>
          <p:cNvSpPr txBox="1"/>
          <p:nvPr/>
        </p:nvSpPr>
        <p:spPr>
          <a:xfrm>
            <a:off x="4165477" y="6156688"/>
            <a:ext cx="1172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[KOS’15]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B8F6A5-CE04-974A-9AA5-91152AE2C295}"/>
              </a:ext>
            </a:extLst>
          </p:cNvPr>
          <p:cNvSpPr txBox="1"/>
          <p:nvPr/>
        </p:nvSpPr>
        <p:spPr>
          <a:xfrm>
            <a:off x="10296526" y="5684494"/>
            <a:ext cx="822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8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endParaRPr lang="en-P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C0B6BC-8FC6-E446-8107-9FF30D01C4B7}"/>
              </a:ext>
            </a:extLst>
          </p:cNvPr>
          <p:cNvSpPr txBox="1"/>
          <p:nvPr/>
        </p:nvSpPr>
        <p:spPr>
          <a:xfrm>
            <a:off x="5540344" y="6185098"/>
            <a:ext cx="2626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i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i="1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K</a:t>
            </a:r>
            <a:r>
              <a:rPr lang="en-PT" sz="1400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OS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–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solidFill>
                  <a:srgbClr val="E97E4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baseline="300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&gt; </a:t>
            </a:r>
            <a:r>
              <a:rPr lang="en-PT" sz="1400" i="1" dirty="0">
                <a:latin typeface="Avenir Next LT Pro" panose="020B0504020202020204" pitchFamily="34" charset="77"/>
              </a:rPr>
              <a:t>m</a:t>
            </a:r>
            <a:r>
              <a:rPr lang="en-PT" sz="1400" dirty="0">
                <a:latin typeface="Avenir Next LT Pro" panose="020B0504020202020204" pitchFamily="34" charset="77"/>
              </a:rPr>
              <a:t> log </a:t>
            </a:r>
            <a:r>
              <a:rPr lang="en-PT" sz="1400" i="1" dirty="0">
                <a:latin typeface="Avenir Next LT Pro" panose="020B0504020202020204" pitchFamily="34" charset="77"/>
              </a:rPr>
              <a:t>m + </a:t>
            </a:r>
            <a:r>
              <a:rPr lang="en-PT" sz="1400" dirty="0">
                <a:latin typeface="Avenir Next LT Pro" panose="020B0504020202020204" pitchFamily="34" charset="77"/>
              </a:rPr>
              <a:t>5</a:t>
            </a:r>
            <a:r>
              <a:rPr lang="en-PT" sz="1400" i="1" dirty="0">
                <a:latin typeface="Avenir Next LT Pro" panose="020B0504020202020204" pitchFamily="34" charset="77"/>
              </a:rPr>
              <a:t>ml</a:t>
            </a:r>
            <a:endParaRPr lang="en-PT" sz="1400" b="1" i="1" dirty="0">
              <a:latin typeface="Avenir Next LT Pro" panose="020B0504020202020204" pitchFamily="34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A60970-81AA-6244-87D0-BF79A0C3E3D0}"/>
              </a:ext>
            </a:extLst>
          </p:cNvPr>
          <p:cNvSpPr txBox="1"/>
          <p:nvPr/>
        </p:nvSpPr>
        <p:spPr>
          <a:xfrm>
            <a:off x="5973432" y="4802955"/>
            <a:ext cx="1574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Computation</a:t>
            </a:r>
            <a:endParaRPr lang="en-P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504CD6-156F-3B4E-B425-43B17685B4D6}"/>
              </a:ext>
            </a:extLst>
          </p:cNvPr>
          <p:cNvSpPr txBox="1"/>
          <p:nvPr/>
        </p:nvSpPr>
        <p:spPr>
          <a:xfrm>
            <a:off x="8415236" y="4802955"/>
            <a:ext cx="1881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Communication</a:t>
            </a:r>
            <a:endParaRPr lang="en-P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B566A5-D90A-1B44-A0F8-DBD8BDF66A26}"/>
              </a:ext>
            </a:extLst>
          </p:cNvPr>
          <p:cNvSpPr txBox="1"/>
          <p:nvPr/>
        </p:nvSpPr>
        <p:spPr>
          <a:xfrm>
            <a:off x="8291563" y="5315161"/>
            <a:ext cx="1680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i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C</a:t>
            </a:r>
            <a:r>
              <a:rPr lang="en-PT" sz="1400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ALSZ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–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solidFill>
                  <a:srgbClr val="E97E47"/>
                </a:solidFill>
                <a:latin typeface="Avenir Next LT Pro" panose="020B0504020202020204" pitchFamily="34" charset="77"/>
              </a:rPr>
              <a:t>C</a:t>
            </a:r>
            <a:r>
              <a:rPr lang="en-PT" sz="1400" baseline="300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r>
              <a:rPr lang="en-PT" sz="1400" dirty="0">
                <a:latin typeface="Avenir Next LT Pro" panose="020B0504020202020204" pitchFamily="34" charset="77"/>
              </a:rPr>
              <a:t> = 0</a:t>
            </a:r>
            <a:endParaRPr lang="en-PT" sz="1400" b="1" i="1" dirty="0">
              <a:latin typeface="Avenir Next LT Pro" panose="020B050402020202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9ACBBB-E4EA-8146-98DE-E387A902DA82}"/>
                  </a:ext>
                </a:extLst>
              </p:cNvPr>
              <p:cNvSpPr txBox="1"/>
              <p:nvPr/>
            </p:nvSpPr>
            <p:spPr>
              <a:xfrm>
                <a:off x="8369145" y="6185097"/>
                <a:ext cx="16805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T" sz="1400" i="1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C</a:t>
                </a:r>
                <a:r>
                  <a:rPr lang="en-PT" sz="1400" baseline="30000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KOS</a:t>
                </a:r>
                <a:r>
                  <a:rPr lang="en-PT" sz="1400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 </a:t>
                </a:r>
                <a:r>
                  <a:rPr lang="en-PT" sz="1400" dirty="0">
                    <a:latin typeface="Avenir Next LT Pro" panose="020B0504020202020204" pitchFamily="34" charset="77"/>
                  </a:rPr>
                  <a:t>–</a:t>
                </a:r>
                <a:r>
                  <a:rPr lang="en-PT" sz="1400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 </a:t>
                </a:r>
                <a:r>
                  <a:rPr lang="en-PT" sz="1400" dirty="0">
                    <a:solidFill>
                      <a:srgbClr val="E97E47"/>
                    </a:solidFill>
                    <a:latin typeface="Avenir Next LT Pro" panose="020B0504020202020204" pitchFamily="34" charset="77"/>
                  </a:rPr>
                  <a:t>C</a:t>
                </a:r>
                <a:r>
                  <a:rPr lang="en-PT" sz="1400" baseline="30000" dirty="0">
                    <a:solidFill>
                      <a:srgbClr val="E97E47"/>
                    </a:solidFill>
                    <a:latin typeface="Avenir Next LT Pro" panose="020B0504020202020204" pitchFamily="34" charset="77"/>
                  </a:rPr>
                  <a:t>BBCS</a:t>
                </a:r>
                <a:r>
                  <a:rPr lang="en-PT" sz="1400" dirty="0">
                    <a:latin typeface="Avenir Next LT Pro" panose="020B0504020202020204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P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</m:t>
                    </m:r>
                  </m:oMath>
                </a14:m>
                <a:r>
                  <a:rPr lang="en-PT" sz="1400" dirty="0">
                    <a:latin typeface="Avenir Next LT Pro" panose="020B0504020202020204" pitchFamily="34" charset="77"/>
                  </a:rPr>
                  <a:t> 0</a:t>
                </a:r>
                <a:endParaRPr lang="en-PT" sz="1400" b="1" i="1" dirty="0"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9ACBBB-E4EA-8146-98DE-E387A902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45" y="6185097"/>
                <a:ext cx="1680573" cy="307777"/>
              </a:xfrm>
              <a:prstGeom prst="rect">
                <a:avLst/>
              </a:prstGeom>
              <a:blipFill>
                <a:blip r:embed="rId5"/>
                <a:stretch>
                  <a:fillRect l="-1504" t="-4000" b="-16000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B63E47-6571-8347-A3C5-032BFE773ECC}"/>
              </a:ext>
            </a:extLst>
          </p:cNvPr>
          <p:cNvCxnSpPr>
            <a:cxnSpLocks/>
          </p:cNvCxnSpPr>
          <p:nvPr/>
        </p:nvCxnSpPr>
        <p:spPr>
          <a:xfrm flipH="1">
            <a:off x="4250626" y="5869160"/>
            <a:ext cx="5324695" cy="0"/>
          </a:xfrm>
          <a:prstGeom prst="line">
            <a:avLst/>
          </a:prstGeom>
          <a:ln w="12700">
            <a:gradFill flip="none" rotWithShape="1">
              <a:gsLst>
                <a:gs pos="43000">
                  <a:schemeClr val="accent1">
                    <a:lumMod val="5000"/>
                    <a:lumOff val="95000"/>
                    <a:alpha val="60000"/>
                  </a:schemeClr>
                </a:gs>
                <a:gs pos="98000">
                  <a:schemeClr val="accent1">
                    <a:lumMod val="45000"/>
                    <a:lumOff val="55000"/>
                  </a:schemeClr>
                </a:gs>
                <a:gs pos="9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59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109695" y="1360183"/>
            <a:ext cx="12277815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08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255419" y="1360183"/>
            <a:ext cx="12132091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20271" y="641860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20271" y="605018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</p:spTree>
    <p:extLst>
      <p:ext uri="{BB962C8B-B14F-4D97-AF65-F5344CB8AC3E}">
        <p14:creationId xmlns:p14="http://schemas.microsoft.com/office/powerpoint/2010/main" val="3589168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D75ABB7D-87BF-8846-8AE3-16EFF78C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682" y="2277285"/>
            <a:ext cx="8460631" cy="409987"/>
          </a:xfrm>
        </p:spPr>
        <p:txBody>
          <a:bodyPr>
            <a:normAutofit/>
          </a:bodyPr>
          <a:lstStyle/>
          <a:p>
            <a:pPr marL="0" indent="0" algn="ctr">
              <a:buSzPct val="100000"/>
              <a:buNone/>
            </a:pPr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Shows the </a:t>
            </a:r>
            <a:r>
              <a:rPr lang="en-US" sz="18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evolutionary relationship </a:t>
            </a:r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between </a:t>
            </a:r>
            <a:r>
              <a:rPr lang="en-US" sz="18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DNA</a:t>
            </a:r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sequences in a </a:t>
            </a:r>
            <a:r>
              <a:rPr lang="en-US" sz="18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tree</a:t>
            </a:r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.</a:t>
            </a:r>
          </a:p>
          <a:p>
            <a:pPr>
              <a:buSzPct val="100000"/>
              <a:buFont typeface="Arial" charset="0"/>
              <a:buChar char="•"/>
            </a:pPr>
            <a:endParaRPr lang="en-US" sz="18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7A156F9-1DA2-D94C-9A33-A2CE5139BA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30" y="2966274"/>
            <a:ext cx="4388133" cy="35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35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260272-07A4-4D44-8D98-0AD15888349E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Summary results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B0DB10-EEEF-904A-844E-F783B2B65905}"/>
              </a:ext>
            </a:extLst>
          </p:cNvPr>
          <p:cNvSpPr txBox="1"/>
          <p:nvPr/>
        </p:nvSpPr>
        <p:spPr>
          <a:xfrm>
            <a:off x="1614506" y="2671515"/>
            <a:ext cx="8545285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Tailored SMC protocol for phylogenetic trees algorithms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Classical implementation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CBMC-GC: circuit generation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MPC-Benchmark: yao protocol based on Libscapi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PHYLIP: phylogeny analysis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Integrate BBCS based protocol into Libscapi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Benchmark classical and quantum approaches</a:t>
            </a:r>
          </a:p>
        </p:txBody>
      </p:sp>
    </p:spTree>
    <p:extLst>
      <p:ext uri="{BB962C8B-B14F-4D97-AF65-F5344CB8AC3E}">
        <p14:creationId xmlns:p14="http://schemas.microsoft.com/office/powerpoint/2010/main" val="162195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4206A1-5D47-284A-87BA-CCF154E3643E}"/>
              </a:ext>
            </a:extLst>
          </p:cNvPr>
          <p:cNvSpPr txBox="1">
            <a:spLocks/>
          </p:cNvSpPr>
          <p:nvPr/>
        </p:nvSpPr>
        <p:spPr>
          <a:xfrm>
            <a:off x="838200" y="2469861"/>
            <a:ext cx="5181600" cy="95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Distance based: </a:t>
            </a: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trees depend on the matrix distance of genes</a:t>
            </a:r>
          </a:p>
          <a:p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1F48F3B-9DDF-594D-880E-188EB29E7F4A}"/>
              </a:ext>
            </a:extLst>
          </p:cNvPr>
          <p:cNvSpPr txBox="1">
            <a:spLocks/>
          </p:cNvSpPr>
          <p:nvPr/>
        </p:nvSpPr>
        <p:spPr>
          <a:xfrm>
            <a:off x="6172200" y="2469860"/>
            <a:ext cx="5181600" cy="9591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Character based: </a:t>
            </a: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search for the tree that optimizes the evolution the most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4E2AD-5771-4B43-BFEC-7D854481E362}"/>
              </a:ext>
            </a:extLst>
          </p:cNvPr>
          <p:cNvSpPr txBox="1"/>
          <p:nvPr/>
        </p:nvSpPr>
        <p:spPr>
          <a:xfrm>
            <a:off x="852054" y="3730803"/>
            <a:ext cx="5153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Computation:</a:t>
            </a: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simple</a:t>
            </a:r>
          </a:p>
          <a:p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Algorithms: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UPGMA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NJ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FM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49BB4C-61D5-3944-B4FE-64B21BC5F920}"/>
              </a:ext>
            </a:extLst>
          </p:cNvPr>
          <p:cNvSpPr/>
          <p:nvPr/>
        </p:nvSpPr>
        <p:spPr>
          <a:xfrm>
            <a:off x="6172200" y="373080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Computation: </a:t>
            </a: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complex</a:t>
            </a:r>
          </a:p>
          <a:p>
            <a:endParaRPr lang="en-US" sz="2000" b="1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Algorithms: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Maximum Parsimony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2166088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4206A1-5D47-284A-87BA-CCF154E3643E}"/>
              </a:ext>
            </a:extLst>
          </p:cNvPr>
          <p:cNvSpPr txBox="1">
            <a:spLocks/>
          </p:cNvSpPr>
          <p:nvPr/>
        </p:nvSpPr>
        <p:spPr>
          <a:xfrm>
            <a:off x="838200" y="2469861"/>
            <a:ext cx="5181600" cy="95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Distance based: </a:t>
            </a: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trees depend on the matrix distance of genes</a:t>
            </a:r>
          </a:p>
          <a:p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1F48F3B-9DDF-594D-880E-188EB29E7F4A}"/>
              </a:ext>
            </a:extLst>
          </p:cNvPr>
          <p:cNvSpPr txBox="1">
            <a:spLocks/>
          </p:cNvSpPr>
          <p:nvPr/>
        </p:nvSpPr>
        <p:spPr>
          <a:xfrm>
            <a:off x="6172200" y="2469860"/>
            <a:ext cx="5181600" cy="9591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Character based: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search for the tree that optimizes the evolution the most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4E2AD-5771-4B43-BFEC-7D854481E362}"/>
              </a:ext>
            </a:extLst>
          </p:cNvPr>
          <p:cNvSpPr txBox="1"/>
          <p:nvPr/>
        </p:nvSpPr>
        <p:spPr>
          <a:xfrm>
            <a:off x="852054" y="3730803"/>
            <a:ext cx="5153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Computation:</a:t>
            </a: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simple</a:t>
            </a:r>
          </a:p>
          <a:p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Algorithms: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UPGMA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NJ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FM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49BB4C-61D5-3944-B4FE-64B21BC5F920}"/>
              </a:ext>
            </a:extLst>
          </p:cNvPr>
          <p:cNvSpPr/>
          <p:nvPr/>
        </p:nvSpPr>
        <p:spPr>
          <a:xfrm>
            <a:off x="6172200" y="373080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Computation: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complex</a:t>
            </a:r>
          </a:p>
          <a:p>
            <a:endParaRPr lang="en-US" sz="2000" b="1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Algorithms: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Maximum Parsimony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Maximum Likelihood</a:t>
            </a:r>
          </a:p>
        </p:txBody>
      </p:sp>
    </p:spTree>
    <p:extLst>
      <p:ext uri="{BB962C8B-B14F-4D97-AF65-F5344CB8AC3E}">
        <p14:creationId xmlns:p14="http://schemas.microsoft.com/office/powerpoint/2010/main" val="263356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2955279" y="3129900"/>
            <a:ext cx="1872000" cy="187200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364721" y="3129900"/>
            <a:ext cx="1872000" cy="187200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3088586" y="245973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Boolean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0E0BA-C8F0-5A42-A6DC-81B855A728E3}"/>
              </a:ext>
            </a:extLst>
          </p:cNvPr>
          <p:cNvSpPr txBox="1"/>
          <p:nvPr/>
        </p:nvSpPr>
        <p:spPr>
          <a:xfrm>
            <a:off x="7498024" y="250698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Arithmetic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3C69CE-E350-E34D-8C9D-33347D36C850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9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CFD25B-E64A-2E49-AA45-21004F029687}"/>
              </a:ext>
            </a:extLst>
          </p:cNvPr>
          <p:cNvSpPr txBox="1"/>
          <p:nvPr/>
        </p:nvSpPr>
        <p:spPr>
          <a:xfrm>
            <a:off x="2719251" y="2657443"/>
            <a:ext cx="2619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Algorithms: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UPGMA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NJ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FM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385F9-C9C7-6640-B861-FEDB33931415}"/>
              </a:ext>
            </a:extLst>
          </p:cNvPr>
          <p:cNvSpPr txBox="1"/>
          <p:nvPr/>
        </p:nvSpPr>
        <p:spPr>
          <a:xfrm>
            <a:off x="6312007" y="2657443"/>
            <a:ext cx="51538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Distances: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JC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K2P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F84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 err="1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LogDet</a:t>
            </a:r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59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1BE3D1-02AF-5F4C-88DC-157E685A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386" y="2924399"/>
            <a:ext cx="8812254" cy="2204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Part 1: Compute the distance matrix</a:t>
            </a:r>
          </a:p>
          <a:p>
            <a:pPr marL="0" indent="0">
              <a:buNone/>
            </a:pPr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Part 2: Iteratively group the genes through some specific method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14AAE3-0BD0-204D-8CEB-254F3416BC6B}"/>
              </a:ext>
            </a:extLst>
          </p:cNvPr>
          <p:cNvGrpSpPr/>
          <p:nvPr/>
        </p:nvGrpSpPr>
        <p:grpSpPr>
          <a:xfrm>
            <a:off x="463028" y="4599315"/>
            <a:ext cx="750339" cy="750339"/>
            <a:chOff x="5965654" y="2177934"/>
            <a:chExt cx="750339" cy="750339"/>
          </a:xfrm>
        </p:grpSpPr>
        <p:pic>
          <p:nvPicPr>
            <p:cNvPr id="9" name="Graphic 8" descr="Laptop Secure">
              <a:extLst>
                <a:ext uri="{FF2B5EF4-FFF2-40B4-BE49-F238E27FC236}">
                  <a16:creationId xmlns:a16="http://schemas.microsoft.com/office/drawing/2014/main" id="{162E7736-D12B-0542-B26B-9105A8011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65654" y="2177934"/>
              <a:ext cx="750339" cy="750339"/>
            </a:xfrm>
            <a:prstGeom prst="rect">
              <a:avLst/>
            </a:prstGeom>
          </p:spPr>
        </p:pic>
        <p:pic>
          <p:nvPicPr>
            <p:cNvPr id="10" name="Graphic 17" descr="Lock">
              <a:extLst>
                <a:ext uri="{FF2B5EF4-FFF2-40B4-BE49-F238E27FC236}">
                  <a16:creationId xmlns:a16="http://schemas.microsoft.com/office/drawing/2014/main" id="{DFE17388-5E49-9041-8CFE-B4DAC97B0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04643" y="2578279"/>
              <a:ext cx="185399" cy="185399"/>
            </a:xfrm>
            <a:prstGeom prst="rect">
              <a:avLst/>
            </a:prstGeom>
          </p:spPr>
        </p:pic>
      </p:grpSp>
      <p:pic>
        <p:nvPicPr>
          <p:cNvPr id="11" name="Graphic 6" descr="Social Network">
            <a:extLst>
              <a:ext uri="{FF2B5EF4-FFF2-40B4-BE49-F238E27FC236}">
                <a16:creationId xmlns:a16="http://schemas.microsoft.com/office/drawing/2014/main" id="{97876C88-CD30-7B41-AE0F-3BC6B248E9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1502" y="2651698"/>
            <a:ext cx="833393" cy="8333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7B47DB-9D9D-D641-9D55-46F794E71237}"/>
              </a:ext>
            </a:extLst>
          </p:cNvPr>
          <p:cNvSpPr/>
          <p:nvPr/>
        </p:nvSpPr>
        <p:spPr>
          <a:xfrm>
            <a:off x="9444371" y="2745230"/>
            <a:ext cx="1290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CBMC-GC</a:t>
            </a:r>
            <a:endParaRPr lang="en-US" dirty="0">
              <a:latin typeface="Avenir Next LT Pro" panose="020B0504020202020204" pitchFamily="34" charset="77"/>
            </a:endParaRPr>
          </a:p>
          <a:p>
            <a:r>
              <a:rPr lang="en-US" dirty="0" err="1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Libscapi</a:t>
            </a:r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C2BCD7-5BBA-B04E-B69F-DB8DA84EDA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616" y="4521892"/>
            <a:ext cx="662559" cy="9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8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1BE3D1-02AF-5F4C-88DC-157E685A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386" y="2924399"/>
            <a:ext cx="8812254" cy="2204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Part 1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: Compute the distance matrix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Part 2: Iteratively group the genes through some specific method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14AAE3-0BD0-204D-8CEB-254F3416BC6B}"/>
              </a:ext>
            </a:extLst>
          </p:cNvPr>
          <p:cNvGrpSpPr/>
          <p:nvPr/>
        </p:nvGrpSpPr>
        <p:grpSpPr>
          <a:xfrm>
            <a:off x="463028" y="4599315"/>
            <a:ext cx="750339" cy="750339"/>
            <a:chOff x="5965654" y="2177934"/>
            <a:chExt cx="750339" cy="750339"/>
          </a:xfrm>
        </p:grpSpPr>
        <p:pic>
          <p:nvPicPr>
            <p:cNvPr id="9" name="Graphic 8" descr="Laptop Secure">
              <a:extLst>
                <a:ext uri="{FF2B5EF4-FFF2-40B4-BE49-F238E27FC236}">
                  <a16:creationId xmlns:a16="http://schemas.microsoft.com/office/drawing/2014/main" id="{162E7736-D12B-0542-B26B-9105A8011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65654" y="2177934"/>
              <a:ext cx="750339" cy="750339"/>
            </a:xfrm>
            <a:prstGeom prst="rect">
              <a:avLst/>
            </a:prstGeom>
          </p:spPr>
        </p:pic>
        <p:pic>
          <p:nvPicPr>
            <p:cNvPr id="10" name="Graphic 17" descr="Lock">
              <a:extLst>
                <a:ext uri="{FF2B5EF4-FFF2-40B4-BE49-F238E27FC236}">
                  <a16:creationId xmlns:a16="http://schemas.microsoft.com/office/drawing/2014/main" id="{DFE17388-5E49-9041-8CFE-B4DAC97B0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04643" y="2578279"/>
              <a:ext cx="185399" cy="185399"/>
            </a:xfrm>
            <a:prstGeom prst="rect">
              <a:avLst/>
            </a:prstGeom>
          </p:spPr>
        </p:pic>
      </p:grpSp>
      <p:pic>
        <p:nvPicPr>
          <p:cNvPr id="11" name="Graphic 6" descr="Social Network">
            <a:extLst>
              <a:ext uri="{FF2B5EF4-FFF2-40B4-BE49-F238E27FC236}">
                <a16:creationId xmlns:a16="http://schemas.microsoft.com/office/drawing/2014/main" id="{97876C88-CD30-7B41-AE0F-3BC6B248E9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1502" y="2651698"/>
            <a:ext cx="833393" cy="8333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7B47DB-9D9D-D641-9D55-46F794E71237}"/>
              </a:ext>
            </a:extLst>
          </p:cNvPr>
          <p:cNvSpPr/>
          <p:nvPr/>
        </p:nvSpPr>
        <p:spPr>
          <a:xfrm>
            <a:off x="9444371" y="2745230"/>
            <a:ext cx="1290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CBMC-GC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Libscapi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C2BCD7-5BBA-B04E-B69F-DB8DA84EDA8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616" y="4521892"/>
            <a:ext cx="662559" cy="9051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F17BC33-85C4-CE4F-8152-1057839EEC4C}"/>
              </a:ext>
            </a:extLst>
          </p:cNvPr>
          <p:cNvSpPr/>
          <p:nvPr/>
        </p:nvSpPr>
        <p:spPr>
          <a:xfrm>
            <a:off x="313507" y="2190445"/>
            <a:ext cx="10704211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DB8AAE-D296-1849-96D6-4A4CA56ABFF1}"/>
              </a:ext>
            </a:extLst>
          </p:cNvPr>
          <p:cNvSpPr/>
          <p:nvPr/>
        </p:nvSpPr>
        <p:spPr>
          <a:xfrm>
            <a:off x="313508" y="4121327"/>
            <a:ext cx="10704211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5025F-2507-5347-BFA0-EC8FFBE0DB40}"/>
              </a:ext>
            </a:extLst>
          </p:cNvPr>
          <p:cNvSpPr txBox="1"/>
          <p:nvPr/>
        </p:nvSpPr>
        <p:spPr>
          <a:xfrm>
            <a:off x="4624301" y="3429000"/>
            <a:ext cx="2082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SMC for distances</a:t>
            </a:r>
          </a:p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02742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1BE3D1-02AF-5F4C-88DC-157E685A1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386" y="2924399"/>
            <a:ext cx="8812254" cy="2204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Part 1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: Compute the distance matrix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r>
              <a:rPr lang="en-US" sz="20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Part 2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: Iteratively group the genes through some specific method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14AAE3-0BD0-204D-8CEB-254F3416BC6B}"/>
              </a:ext>
            </a:extLst>
          </p:cNvPr>
          <p:cNvGrpSpPr/>
          <p:nvPr/>
        </p:nvGrpSpPr>
        <p:grpSpPr>
          <a:xfrm>
            <a:off x="463028" y="4599315"/>
            <a:ext cx="750339" cy="750339"/>
            <a:chOff x="5965654" y="2177934"/>
            <a:chExt cx="750339" cy="750339"/>
          </a:xfrm>
        </p:grpSpPr>
        <p:pic>
          <p:nvPicPr>
            <p:cNvPr id="9" name="Graphic 8" descr="Laptop Secure">
              <a:extLst>
                <a:ext uri="{FF2B5EF4-FFF2-40B4-BE49-F238E27FC236}">
                  <a16:creationId xmlns:a16="http://schemas.microsoft.com/office/drawing/2014/main" id="{162E7736-D12B-0542-B26B-9105A8011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65654" y="2177934"/>
              <a:ext cx="750339" cy="750339"/>
            </a:xfrm>
            <a:prstGeom prst="rect">
              <a:avLst/>
            </a:prstGeom>
          </p:spPr>
        </p:pic>
        <p:pic>
          <p:nvPicPr>
            <p:cNvPr id="10" name="Graphic 17" descr="Lock">
              <a:extLst>
                <a:ext uri="{FF2B5EF4-FFF2-40B4-BE49-F238E27FC236}">
                  <a16:creationId xmlns:a16="http://schemas.microsoft.com/office/drawing/2014/main" id="{DFE17388-5E49-9041-8CFE-B4DAC97B0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04643" y="2578279"/>
              <a:ext cx="185399" cy="185399"/>
            </a:xfrm>
            <a:prstGeom prst="rect">
              <a:avLst/>
            </a:prstGeom>
          </p:spPr>
        </p:pic>
      </p:grpSp>
      <p:pic>
        <p:nvPicPr>
          <p:cNvPr id="11" name="Graphic 6" descr="Social Network">
            <a:extLst>
              <a:ext uri="{FF2B5EF4-FFF2-40B4-BE49-F238E27FC236}">
                <a16:creationId xmlns:a16="http://schemas.microsoft.com/office/drawing/2014/main" id="{97876C88-CD30-7B41-AE0F-3BC6B248E9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1502" y="2651698"/>
            <a:ext cx="833393" cy="8333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7B47DB-9D9D-D641-9D55-46F794E71237}"/>
              </a:ext>
            </a:extLst>
          </p:cNvPr>
          <p:cNvSpPr/>
          <p:nvPr/>
        </p:nvSpPr>
        <p:spPr>
          <a:xfrm>
            <a:off x="9444371" y="2745230"/>
            <a:ext cx="1290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CBMC-GC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Libscapi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C2BCD7-5BBA-B04E-B69F-DB8DA84EDA8B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616" y="4521892"/>
            <a:ext cx="662559" cy="9051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F17BC33-85C4-CE4F-8152-1057839EEC4C}"/>
              </a:ext>
            </a:extLst>
          </p:cNvPr>
          <p:cNvSpPr/>
          <p:nvPr/>
        </p:nvSpPr>
        <p:spPr>
          <a:xfrm>
            <a:off x="313507" y="2190445"/>
            <a:ext cx="10704211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DB8AAE-D296-1849-96D6-4A4CA56ABFF1}"/>
              </a:ext>
            </a:extLst>
          </p:cNvPr>
          <p:cNvSpPr/>
          <p:nvPr/>
        </p:nvSpPr>
        <p:spPr>
          <a:xfrm>
            <a:off x="313508" y="4121327"/>
            <a:ext cx="10704211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5025F-2507-5347-BFA0-EC8FFBE0DB40}"/>
              </a:ext>
            </a:extLst>
          </p:cNvPr>
          <p:cNvSpPr txBox="1"/>
          <p:nvPr/>
        </p:nvSpPr>
        <p:spPr>
          <a:xfrm>
            <a:off x="4624301" y="3429000"/>
            <a:ext cx="2082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SMC for distances</a:t>
            </a:r>
          </a:p>
          <a:p>
            <a:endParaRPr lang="en-P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1E55A-3EA5-1541-ADFA-C626C8A5D1EF}"/>
              </a:ext>
            </a:extLst>
          </p:cNvPr>
          <p:cNvSpPr txBox="1"/>
          <p:nvPr/>
        </p:nvSpPr>
        <p:spPr>
          <a:xfrm>
            <a:off x="4823682" y="5349654"/>
            <a:ext cx="1683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No interaction</a:t>
            </a:r>
          </a:p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37810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B650ADE-BD71-884C-920A-E98953C5708B}"/>
              </a:ext>
            </a:extLst>
          </p:cNvPr>
          <p:cNvSpPr/>
          <p:nvPr/>
        </p:nvSpPr>
        <p:spPr>
          <a:xfrm>
            <a:off x="1575074" y="3818440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Quantum-assisted system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073F34-99E9-1B44-87B8-576738CBAF19}"/>
              </a:ext>
            </a:extLst>
          </p:cNvPr>
          <p:cNvSpPr/>
          <p:nvPr/>
        </p:nvSpPr>
        <p:spPr>
          <a:xfrm>
            <a:off x="1575074" y="2488946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38A5D-67B4-364F-854E-23B5DCFA73DC}"/>
              </a:ext>
            </a:extLst>
          </p:cNvPr>
          <p:cNvSpPr txBox="1"/>
          <p:nvPr/>
        </p:nvSpPr>
        <p:spPr>
          <a:xfrm>
            <a:off x="1444807" y="2941255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6A23DA-6340-FB44-9B78-2E196AB0A07A}"/>
              </a:ext>
            </a:extLst>
          </p:cNvPr>
          <p:cNvSpPr txBox="1"/>
          <p:nvPr/>
        </p:nvSpPr>
        <p:spPr>
          <a:xfrm>
            <a:off x="1444806" y="383215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F0A018-34FB-FF45-9235-22D4BD1A563A}"/>
              </a:ext>
            </a:extLst>
          </p:cNvPr>
          <p:cNvSpPr txBox="1"/>
          <p:nvPr/>
        </p:nvSpPr>
        <p:spPr>
          <a:xfrm>
            <a:off x="1676907" y="2064070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</p:spTree>
    <p:extLst>
      <p:ext uri="{BB962C8B-B14F-4D97-AF65-F5344CB8AC3E}">
        <p14:creationId xmlns:p14="http://schemas.microsoft.com/office/powerpoint/2010/main" val="2801471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Quantum-assisted system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073F34-99E9-1B44-87B8-576738CBAF19}"/>
              </a:ext>
            </a:extLst>
          </p:cNvPr>
          <p:cNvSpPr/>
          <p:nvPr/>
        </p:nvSpPr>
        <p:spPr>
          <a:xfrm>
            <a:off x="1575074" y="2488946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38A5D-67B4-364F-854E-23B5DCFA73DC}"/>
              </a:ext>
            </a:extLst>
          </p:cNvPr>
          <p:cNvSpPr txBox="1"/>
          <p:nvPr/>
        </p:nvSpPr>
        <p:spPr>
          <a:xfrm>
            <a:off x="1444807" y="2941255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5077E7-3428-5A4A-85E1-43FB1F761E1F}"/>
              </a:ext>
            </a:extLst>
          </p:cNvPr>
          <p:cNvGrpSpPr/>
          <p:nvPr/>
        </p:nvGrpSpPr>
        <p:grpSpPr>
          <a:xfrm>
            <a:off x="6276584" y="2930734"/>
            <a:ext cx="1481642" cy="359596"/>
            <a:chOff x="5355179" y="3089490"/>
            <a:chExt cx="1481642" cy="3595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650ADE-BD71-884C-920A-E98953C5708B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6A23DA-6340-FB44-9B78-2E196AB0A07A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Online phase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1F0A018-34FB-FF45-9235-22D4BD1A563A}"/>
              </a:ext>
            </a:extLst>
          </p:cNvPr>
          <p:cNvSpPr txBox="1"/>
          <p:nvPr/>
        </p:nvSpPr>
        <p:spPr>
          <a:xfrm>
            <a:off x="1676907" y="2064070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5DF4AE-A45A-6C42-963B-DDBB85F69A3C}"/>
              </a:ext>
            </a:extLst>
          </p:cNvPr>
          <p:cNvCxnSpPr/>
          <p:nvPr/>
        </p:nvCxnSpPr>
        <p:spPr>
          <a:xfrm>
            <a:off x="3066222" y="3124008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90E97F-6216-3448-B977-66AC176E5948}"/>
              </a:ext>
            </a:extLst>
          </p:cNvPr>
          <p:cNvSpPr txBox="1"/>
          <p:nvPr/>
        </p:nvSpPr>
        <p:spPr>
          <a:xfrm>
            <a:off x="3816550" y="2941255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Oblivious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D8F95C-23F8-CF42-A069-EFC6328B0BD8}"/>
              </a:ext>
            </a:extLst>
          </p:cNvPr>
          <p:cNvCxnSpPr/>
          <p:nvPr/>
        </p:nvCxnSpPr>
        <p:spPr>
          <a:xfrm>
            <a:off x="5491048" y="3125993"/>
            <a:ext cx="681399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C0FCAF-2A4B-B744-AB09-C742D4C8C5EB}"/>
              </a:ext>
            </a:extLst>
          </p:cNvPr>
          <p:cNvCxnSpPr/>
          <p:nvPr/>
        </p:nvCxnSpPr>
        <p:spPr>
          <a:xfrm>
            <a:off x="7898968" y="3110561"/>
            <a:ext cx="681399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D3F1BA-1B04-DC46-98C3-3A107A1BEF2D}"/>
              </a:ext>
            </a:extLst>
          </p:cNvPr>
          <p:cNvSpPr txBox="1"/>
          <p:nvPr/>
        </p:nvSpPr>
        <p:spPr>
          <a:xfrm>
            <a:off x="8638794" y="2920998"/>
            <a:ext cx="50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</a:t>
            </a:r>
          </a:p>
        </p:txBody>
      </p:sp>
    </p:spTree>
    <p:extLst>
      <p:ext uri="{BB962C8B-B14F-4D97-AF65-F5344CB8AC3E}">
        <p14:creationId xmlns:p14="http://schemas.microsoft.com/office/powerpoint/2010/main" val="1767801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Quantum-assisted system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073F34-99E9-1B44-87B8-576738CBAF19}"/>
              </a:ext>
            </a:extLst>
          </p:cNvPr>
          <p:cNvSpPr/>
          <p:nvPr/>
        </p:nvSpPr>
        <p:spPr>
          <a:xfrm>
            <a:off x="1575074" y="2488946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rgbClr val="E97E47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38A5D-67B4-364F-854E-23B5DCFA73DC}"/>
              </a:ext>
            </a:extLst>
          </p:cNvPr>
          <p:cNvSpPr txBox="1"/>
          <p:nvPr/>
        </p:nvSpPr>
        <p:spPr>
          <a:xfrm>
            <a:off x="1444807" y="2941255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5077E7-3428-5A4A-85E1-43FB1F761E1F}"/>
              </a:ext>
            </a:extLst>
          </p:cNvPr>
          <p:cNvGrpSpPr/>
          <p:nvPr/>
        </p:nvGrpSpPr>
        <p:grpSpPr>
          <a:xfrm>
            <a:off x="6276584" y="2930734"/>
            <a:ext cx="1481642" cy="359596"/>
            <a:chOff x="5355179" y="3089490"/>
            <a:chExt cx="1481642" cy="3595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650ADE-BD71-884C-920A-E98953C5708B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6A23DA-6340-FB44-9B78-2E196AB0A07A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Online phase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1F0A018-34FB-FF45-9235-22D4BD1A563A}"/>
              </a:ext>
            </a:extLst>
          </p:cNvPr>
          <p:cNvSpPr txBox="1"/>
          <p:nvPr/>
        </p:nvSpPr>
        <p:spPr>
          <a:xfrm>
            <a:off x="1676907" y="2064070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5DF4AE-A45A-6C42-963B-DDBB85F69A3C}"/>
              </a:ext>
            </a:extLst>
          </p:cNvPr>
          <p:cNvCxnSpPr/>
          <p:nvPr/>
        </p:nvCxnSpPr>
        <p:spPr>
          <a:xfrm>
            <a:off x="3066222" y="3124008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90E97F-6216-3448-B977-66AC176E5948}"/>
              </a:ext>
            </a:extLst>
          </p:cNvPr>
          <p:cNvSpPr txBox="1"/>
          <p:nvPr/>
        </p:nvSpPr>
        <p:spPr>
          <a:xfrm>
            <a:off x="3816550" y="2941255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Oblivious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D8F95C-23F8-CF42-A069-EFC6328B0BD8}"/>
              </a:ext>
            </a:extLst>
          </p:cNvPr>
          <p:cNvCxnSpPr/>
          <p:nvPr/>
        </p:nvCxnSpPr>
        <p:spPr>
          <a:xfrm>
            <a:off x="5491048" y="3125993"/>
            <a:ext cx="681399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C0FCAF-2A4B-B744-AB09-C742D4C8C5EB}"/>
              </a:ext>
            </a:extLst>
          </p:cNvPr>
          <p:cNvCxnSpPr/>
          <p:nvPr/>
        </p:nvCxnSpPr>
        <p:spPr>
          <a:xfrm>
            <a:off x="7898968" y="3110561"/>
            <a:ext cx="681399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D3F1BA-1B04-DC46-98C3-3A107A1BEF2D}"/>
              </a:ext>
            </a:extLst>
          </p:cNvPr>
          <p:cNvSpPr txBox="1"/>
          <p:nvPr/>
        </p:nvSpPr>
        <p:spPr>
          <a:xfrm>
            <a:off x="8638794" y="2920998"/>
            <a:ext cx="50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000E8C-572A-F141-A640-42720B1E890C}"/>
              </a:ext>
            </a:extLst>
          </p:cNvPr>
          <p:cNvSpPr txBox="1"/>
          <p:nvPr/>
        </p:nvSpPr>
        <p:spPr>
          <a:xfrm>
            <a:off x="2504996" y="4904799"/>
            <a:ext cx="2162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OK</a:t>
            </a:r>
            <a:r>
              <a:rPr lang="pt-PT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= 011001100101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4AC202-273A-0E48-8995-0095AC678822}"/>
              </a:ext>
            </a:extLst>
          </p:cNvPr>
          <p:cNvSpPr txBox="1"/>
          <p:nvPr/>
        </p:nvSpPr>
        <p:spPr>
          <a:xfrm>
            <a:off x="4667166" y="4947967"/>
            <a:ext cx="199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OK</a:t>
            </a:r>
            <a:r>
              <a:rPr lang="pt-PT" sz="1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B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= 0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10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11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01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pPr algn="ctr"/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9D2A8C-B56D-7C40-95A6-3FBE5D65BBED}"/>
              </a:ext>
            </a:extLst>
          </p:cNvPr>
          <p:cNvSpPr txBox="1"/>
          <p:nvPr/>
        </p:nvSpPr>
        <p:spPr>
          <a:xfrm>
            <a:off x="4784970" y="5282514"/>
            <a:ext cx="1922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X = 0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11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00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</a:t>
            </a:r>
            <a:r>
              <a:rPr lang="pt-PT" sz="1200" dirty="0">
                <a:solidFill>
                  <a:srgbClr val="C00000"/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11</a:t>
            </a:r>
            <a:r>
              <a:rPr lang="pt-PT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0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33469C-DCDD-C149-BEF0-A4F55C496D8C}"/>
              </a:ext>
            </a:extLst>
          </p:cNvPr>
          <p:cNvSpPr txBox="1"/>
          <p:nvPr/>
        </p:nvSpPr>
        <p:spPr>
          <a:xfrm>
            <a:off x="2576052" y="4184428"/>
            <a:ext cx="183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Alice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D71D24-8158-B84E-9FC1-2406C26D214D}"/>
              </a:ext>
            </a:extLst>
          </p:cNvPr>
          <p:cNvSpPr txBox="1"/>
          <p:nvPr/>
        </p:nvSpPr>
        <p:spPr>
          <a:xfrm>
            <a:off x="4655247" y="4189928"/>
            <a:ext cx="183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Bob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4AAF3-CB37-5C49-9D0B-90F424803F67}"/>
              </a:ext>
            </a:extLst>
          </p:cNvPr>
          <p:cNvCxnSpPr>
            <a:cxnSpLocks/>
            <a:stCxn id="11" idx="2"/>
            <a:endCxn id="26" idx="1"/>
          </p:cNvCxnSpPr>
          <p:nvPr/>
        </p:nvCxnSpPr>
        <p:spPr>
          <a:xfrm flipH="1">
            <a:off x="2576052" y="3310587"/>
            <a:ext cx="2043282" cy="1012341"/>
          </a:xfrm>
          <a:prstGeom prst="line">
            <a:avLst/>
          </a:prstGeom>
          <a:ln>
            <a:solidFill>
              <a:srgbClr val="5EA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891BAB-14AD-6C40-949B-837329B70395}"/>
              </a:ext>
            </a:extLst>
          </p:cNvPr>
          <p:cNvCxnSpPr>
            <a:stCxn id="11" idx="2"/>
            <a:endCxn id="27" idx="3"/>
          </p:cNvCxnSpPr>
          <p:nvPr/>
        </p:nvCxnSpPr>
        <p:spPr>
          <a:xfrm>
            <a:off x="4619334" y="3310587"/>
            <a:ext cx="1873505" cy="1017841"/>
          </a:xfrm>
          <a:prstGeom prst="line">
            <a:avLst/>
          </a:prstGeom>
          <a:ln>
            <a:solidFill>
              <a:srgbClr val="5EA5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163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Quantum-assisted system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073F34-99E9-1B44-87B8-576738CBAF19}"/>
              </a:ext>
            </a:extLst>
          </p:cNvPr>
          <p:cNvSpPr/>
          <p:nvPr/>
        </p:nvSpPr>
        <p:spPr>
          <a:xfrm>
            <a:off x="1575074" y="2488946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38A5D-67B4-364F-854E-23B5DCFA73DC}"/>
              </a:ext>
            </a:extLst>
          </p:cNvPr>
          <p:cNvSpPr txBox="1"/>
          <p:nvPr/>
        </p:nvSpPr>
        <p:spPr>
          <a:xfrm>
            <a:off x="1444807" y="2941255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5077E7-3428-5A4A-85E1-43FB1F761E1F}"/>
              </a:ext>
            </a:extLst>
          </p:cNvPr>
          <p:cNvGrpSpPr/>
          <p:nvPr/>
        </p:nvGrpSpPr>
        <p:grpSpPr>
          <a:xfrm>
            <a:off x="6276584" y="2930734"/>
            <a:ext cx="1481642" cy="359596"/>
            <a:chOff x="5355179" y="3089490"/>
            <a:chExt cx="1481642" cy="3595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650ADE-BD71-884C-920A-E98953C5708B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6A23DA-6340-FB44-9B78-2E196AB0A07A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Online phase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1F0A018-34FB-FF45-9235-22D4BD1A563A}"/>
              </a:ext>
            </a:extLst>
          </p:cNvPr>
          <p:cNvSpPr txBox="1"/>
          <p:nvPr/>
        </p:nvSpPr>
        <p:spPr>
          <a:xfrm>
            <a:off x="1676907" y="2064070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5DF4AE-A45A-6C42-963B-DDBB85F69A3C}"/>
              </a:ext>
            </a:extLst>
          </p:cNvPr>
          <p:cNvCxnSpPr/>
          <p:nvPr/>
        </p:nvCxnSpPr>
        <p:spPr>
          <a:xfrm>
            <a:off x="3066222" y="3124008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90E97F-6216-3448-B977-66AC176E5948}"/>
              </a:ext>
            </a:extLst>
          </p:cNvPr>
          <p:cNvSpPr txBox="1"/>
          <p:nvPr/>
        </p:nvSpPr>
        <p:spPr>
          <a:xfrm>
            <a:off x="3816550" y="2941255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Oblivious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D8F95C-23F8-CF42-A069-EFC6328B0BD8}"/>
              </a:ext>
            </a:extLst>
          </p:cNvPr>
          <p:cNvCxnSpPr/>
          <p:nvPr/>
        </p:nvCxnSpPr>
        <p:spPr>
          <a:xfrm>
            <a:off x="5491048" y="3125993"/>
            <a:ext cx="681399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C0FCAF-2A4B-B744-AB09-C742D4C8C5EB}"/>
              </a:ext>
            </a:extLst>
          </p:cNvPr>
          <p:cNvCxnSpPr/>
          <p:nvPr/>
        </p:nvCxnSpPr>
        <p:spPr>
          <a:xfrm>
            <a:off x="7898968" y="3110561"/>
            <a:ext cx="681399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D3F1BA-1B04-DC46-98C3-3A107A1BEF2D}"/>
              </a:ext>
            </a:extLst>
          </p:cNvPr>
          <p:cNvSpPr txBox="1"/>
          <p:nvPr/>
        </p:nvSpPr>
        <p:spPr>
          <a:xfrm>
            <a:off x="8638794" y="2920998"/>
            <a:ext cx="50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E94DA9-75BA-6640-BEA6-1BA11EFEFA7B}"/>
              </a:ext>
            </a:extLst>
          </p:cNvPr>
          <p:cNvGrpSpPr/>
          <p:nvPr/>
        </p:nvGrpSpPr>
        <p:grpSpPr>
          <a:xfrm>
            <a:off x="8150382" y="4536307"/>
            <a:ext cx="1481642" cy="359596"/>
            <a:chOff x="5355179" y="3089490"/>
            <a:chExt cx="1481642" cy="35959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0E64EB-1811-0E41-A466-753C262944E2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1D3850-9320-5E47-9AE3-6DADDDE4337B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Yao protocol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126042-F37A-214C-9545-BC6D18402C4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891203" y="3290330"/>
            <a:ext cx="0" cy="1150807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191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Performance evaluation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3F44D5-5A40-0042-A487-0DE803A94736}"/>
              </a:ext>
            </a:extLst>
          </p:cNvPr>
          <p:cNvSpPr txBox="1"/>
          <p:nvPr/>
        </p:nvSpPr>
        <p:spPr>
          <a:xfrm>
            <a:off x="838200" y="1859339"/>
            <a:ext cx="97490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Setup: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 parties: 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VMs running Ubuntu 16.04.3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30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SARS-CoV-2 genome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sequences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* with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32 000 length</a:t>
            </a:r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Boolean circuit: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~3 minutes (CBMC-GC)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~2.2 million gates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128 000 input wires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1444C-3907-FD46-BB2D-B135A0F47182}"/>
              </a:ext>
            </a:extLst>
          </p:cNvPr>
          <p:cNvSpPr txBox="1"/>
          <p:nvPr/>
        </p:nvSpPr>
        <p:spPr>
          <a:xfrm>
            <a:off x="9448800" y="6338986"/>
            <a:ext cx="1657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40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*GISAID database</a:t>
            </a:r>
          </a:p>
        </p:txBody>
      </p:sp>
    </p:spTree>
    <p:extLst>
      <p:ext uri="{BB962C8B-B14F-4D97-AF65-F5344CB8AC3E}">
        <p14:creationId xmlns:p14="http://schemas.microsoft.com/office/powerpoint/2010/main" val="909600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Performance evaluation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3362A2-6D0A-4947-B663-E03071E43370}"/>
              </a:ext>
            </a:extLst>
          </p:cNvPr>
          <p:cNvSpPr txBox="1"/>
          <p:nvPr/>
        </p:nvSpPr>
        <p:spPr>
          <a:xfrm>
            <a:off x="838200" y="1859339"/>
            <a:ext cx="9749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Setup: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 parties: 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VMs running Ubuntu 16.04.3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30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SARS-CoV-2 genome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sequences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* with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32 000 length</a:t>
            </a:r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FDFA117-72CF-E544-A554-27ACCF816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277" y="2951320"/>
            <a:ext cx="4173446" cy="36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0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094C30-4018-DE49-81E3-167051EE8C19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6369AF-6094-5243-8027-CA408D735E3D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21" name="Picture 20" descr="Diagram, schematic&#10;&#10;Description automatically generated">
              <a:extLst>
                <a:ext uri="{FF2B5EF4-FFF2-40B4-BE49-F238E27FC236}">
                  <a16:creationId xmlns:a16="http://schemas.microsoft.com/office/drawing/2014/main" id="{D13EF960-944D-D74C-8ED9-5F8FA35BD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BD31AF-34DA-3E4A-8E0D-09CCD6EDE29B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A506D6-7A42-8B48-A604-ECA7202D800E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26" name="Picture 2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7269F34-4350-3244-9B6A-BF0714B0E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4A4228-50E9-3A44-84F7-3DF15F675686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9830B3A-7426-3248-9F05-27579D55B767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A47141-C034-2343-8273-9A5C1F36CDC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210A35-5317-B44B-921C-43B35E25118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70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Performance evaluation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3362A2-6D0A-4947-B663-E03071E43370}"/>
              </a:ext>
            </a:extLst>
          </p:cNvPr>
          <p:cNvSpPr txBox="1"/>
          <p:nvPr/>
        </p:nvSpPr>
        <p:spPr>
          <a:xfrm>
            <a:off x="838200" y="1859339"/>
            <a:ext cx="9749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Setup: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 parties: 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VMs running Ubuntu 16.04.3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30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SARS-CoV-2 genome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sequences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* with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32 000 length</a:t>
            </a:r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37EC3A0-5DB2-5047-9A11-EDE02CA2D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570" y="3188529"/>
            <a:ext cx="3641460" cy="3320106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CFF6719-814A-FE44-AF75-92C8C60E4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3312" y="3204290"/>
            <a:ext cx="3806053" cy="32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20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255419" y="1360183"/>
            <a:ext cx="12132091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20271" y="641860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20271" y="605018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</p:spTree>
    <p:extLst>
      <p:ext uri="{BB962C8B-B14F-4D97-AF65-F5344CB8AC3E}">
        <p14:creationId xmlns:p14="http://schemas.microsoft.com/office/powerpoint/2010/main" val="2396799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20271" y="641860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20271" y="605018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255419" y="1360183"/>
            <a:ext cx="11489541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030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7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094C30-4018-DE49-81E3-167051EE8C19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2FF937-53E1-0D46-BFE6-ED2FB43D7FA7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Oblivious Transfer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Oblivious Linear Evaluation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6369AF-6094-5243-8027-CA408D735E3D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21" name="Picture 20" descr="Diagram, schematic&#10;&#10;Description automatically generated">
              <a:extLst>
                <a:ext uri="{FF2B5EF4-FFF2-40B4-BE49-F238E27FC236}">
                  <a16:creationId xmlns:a16="http://schemas.microsoft.com/office/drawing/2014/main" id="{D13EF960-944D-D74C-8ED9-5F8FA35BD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BD31AF-34DA-3E4A-8E0D-09CCD6EDE29B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A506D6-7A42-8B48-A604-ECA7202D800E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26" name="Picture 2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7269F34-4350-3244-9B6A-BF0714B0E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4A4228-50E9-3A44-84F7-3DF15F675686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9830B3A-7426-3248-9F05-27579D55B767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A47141-C034-2343-8273-9A5C1F36CDC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210A35-5317-B44B-921C-43B35E25118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2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E6D2AB70-A1F9-D941-A6C4-285767293583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F948E7-BDA7-F94E-B5C1-E19286918CB9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BDE236-2FA9-A147-A07E-95C2D5CA502B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7044C2-925F-A94C-B891-F6FCF87EA058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256888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0" grpId="0"/>
      <p:bldP spid="31" grpId="0" animBg="1"/>
      <p:bldP spid="11" grpId="0" animBg="1"/>
      <p:bldP spid="36" grpId="0" animBg="1"/>
      <p:bldP spid="49" grpId="0" animBg="1"/>
      <p:bldP spid="50" grpId="0"/>
      <p:bldP spid="53" grpId="0" animBg="1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1" grpId="0" animBg="1"/>
      <p:bldP spid="63" grpId="0" animBg="1"/>
      <p:bldP spid="65" grpId="0" animBg="1"/>
      <p:bldP spid="66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E6D2AB70-A1F9-D941-A6C4-285767293583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14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AD2EC3-E9EC-0541-BFF5-0919A1D3AA2B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1C79A0-25BD-3745-8735-FA3AAE8C3772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241021-0220-DB47-99EE-4FE20993B0E2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25148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14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2138FF-7210-ED45-934D-6ED26F55841B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40CFFB-11B4-2840-B65C-60E5E1BF2257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25AEBB-ACDC-C540-B200-0C306C10A855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94A0A06-ADBF-DB4C-B717-A90ADB0D72A0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171810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F2FC0B-83D8-3E43-ABAC-9D022EC01050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6B9D5C-43C8-E542-A5DD-5BD7966796E2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F2E09D-C2DD-3743-8181-ABBFA19C45FA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C44720-71AF-7C40-AE2D-FAE637E34801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192373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7053</TotalTime>
  <Words>3642</Words>
  <Application>Microsoft Macintosh PowerPoint</Application>
  <PresentationFormat>Widescreen</PresentationFormat>
  <Paragraphs>1044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 Unicode MS</vt:lpstr>
      <vt:lpstr>Arial</vt:lpstr>
      <vt:lpstr>Avenir Next LT Pro</vt:lpstr>
      <vt:lpstr>Calibri</vt:lpstr>
      <vt:lpstr>Calibri Light</vt:lpstr>
      <vt:lpstr>Cambria Math</vt:lpstr>
      <vt:lpstr>Office Theme</vt:lpstr>
      <vt:lpstr>Quantum assisted  Secure Multiparty Computation</vt:lpstr>
      <vt:lpstr>Outline</vt:lpstr>
      <vt:lpstr>Motivation</vt:lpstr>
      <vt:lpstr>Motivation</vt:lpstr>
      <vt:lpstr>Motivation</vt:lpstr>
      <vt:lpstr>Motivation</vt:lpstr>
      <vt:lpstr>Outcomes</vt:lpstr>
      <vt:lpstr>Outcomes</vt:lpstr>
      <vt:lpstr>Outcomes</vt:lpstr>
      <vt:lpstr>Outcomes</vt:lpstr>
      <vt:lpstr>Outcomes</vt:lpstr>
      <vt:lpstr>Outcomes</vt:lpstr>
      <vt:lpstr>Outcomes</vt:lpstr>
      <vt:lpstr>Outcomes</vt:lpstr>
      <vt:lpstr>Quantum and classical OT</vt:lpstr>
      <vt:lpstr>Oblivious Transfer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Private phylogenetic trees</vt:lpstr>
      <vt:lpstr>Private phylogenetic trees</vt:lpstr>
      <vt:lpstr>Private phylogenetic trees</vt:lpstr>
      <vt:lpstr>Private phylogenetic trees</vt:lpstr>
      <vt:lpstr>Private phylogenetic trees</vt:lpstr>
      <vt:lpstr>Private phylogenetic trees</vt:lpstr>
      <vt:lpstr>Private phylogenetic trees</vt:lpstr>
      <vt:lpstr>Private phylogenetic trees</vt:lpstr>
      <vt:lpstr>Private phylogenetic trees</vt:lpstr>
      <vt:lpstr>Quantum-assisted system</vt:lpstr>
      <vt:lpstr>Quantum-assisted system</vt:lpstr>
      <vt:lpstr>Quantum-assisted system</vt:lpstr>
      <vt:lpstr>Quantum-assisted system</vt:lpstr>
      <vt:lpstr>Performance evaluation</vt:lpstr>
      <vt:lpstr>Performance evaluation</vt:lpstr>
      <vt:lpstr>Performance evaluation</vt:lpstr>
      <vt:lpstr>Private phylogenetic trees</vt:lpstr>
      <vt:lpstr>Quantum 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assisted  Secure Multiparty Computation</dc:title>
  <dc:creator>Manuel Maria Trigueiros Sampaio Batalha dos Santos</dc:creator>
  <cp:lastModifiedBy>Manuel Maria Trigueiros Sampaio Batalha dos Santos</cp:lastModifiedBy>
  <cp:revision>144</cp:revision>
  <dcterms:created xsi:type="dcterms:W3CDTF">2023-04-06T12:48:13Z</dcterms:created>
  <dcterms:modified xsi:type="dcterms:W3CDTF">2023-04-12T14:18:20Z</dcterms:modified>
</cp:coreProperties>
</file>