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07"/>
  </p:notesMasterIdLst>
  <p:sldIdLst>
    <p:sldId id="256" r:id="rId2"/>
    <p:sldId id="257" r:id="rId3"/>
    <p:sldId id="357" r:id="rId4"/>
    <p:sldId id="359" r:id="rId5"/>
    <p:sldId id="358" r:id="rId6"/>
    <p:sldId id="360" r:id="rId7"/>
    <p:sldId id="258" r:id="rId8"/>
    <p:sldId id="361" r:id="rId9"/>
    <p:sldId id="362" r:id="rId10"/>
    <p:sldId id="363" r:id="rId11"/>
    <p:sldId id="259" r:id="rId12"/>
    <p:sldId id="291" r:id="rId13"/>
    <p:sldId id="364" r:id="rId14"/>
    <p:sldId id="365" r:id="rId15"/>
    <p:sldId id="260" r:id="rId16"/>
    <p:sldId id="385" r:id="rId17"/>
    <p:sldId id="366" r:id="rId18"/>
    <p:sldId id="368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6" r:id="rId30"/>
    <p:sldId id="380" r:id="rId31"/>
    <p:sldId id="381" r:id="rId32"/>
    <p:sldId id="382" r:id="rId33"/>
    <p:sldId id="367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70" r:id="rId42"/>
    <p:sldId id="269" r:id="rId43"/>
    <p:sldId id="271" r:id="rId44"/>
    <p:sldId id="272" r:id="rId45"/>
    <p:sldId id="384" r:id="rId46"/>
    <p:sldId id="273" r:id="rId47"/>
    <p:sldId id="274" r:id="rId48"/>
    <p:sldId id="275" r:id="rId49"/>
    <p:sldId id="390" r:id="rId50"/>
    <p:sldId id="276" r:id="rId51"/>
    <p:sldId id="391" r:id="rId52"/>
    <p:sldId id="392" r:id="rId53"/>
    <p:sldId id="277" r:id="rId54"/>
    <p:sldId id="278" r:id="rId55"/>
    <p:sldId id="280" r:id="rId56"/>
    <p:sldId id="279" r:id="rId57"/>
    <p:sldId id="281" r:id="rId58"/>
    <p:sldId id="282" r:id="rId59"/>
    <p:sldId id="387" r:id="rId60"/>
    <p:sldId id="388" r:id="rId61"/>
    <p:sldId id="389" r:id="rId62"/>
    <p:sldId id="296" r:id="rId63"/>
    <p:sldId id="297" r:id="rId64"/>
    <p:sldId id="298" r:id="rId65"/>
    <p:sldId id="299" r:id="rId66"/>
    <p:sldId id="300" r:id="rId67"/>
    <p:sldId id="301" r:id="rId68"/>
    <p:sldId id="305" r:id="rId69"/>
    <p:sldId id="304" r:id="rId70"/>
    <p:sldId id="302" r:id="rId71"/>
    <p:sldId id="303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6" r:id="rId81"/>
    <p:sldId id="314" r:id="rId82"/>
    <p:sldId id="317" r:id="rId83"/>
    <p:sldId id="318" r:id="rId84"/>
    <p:sldId id="319" r:id="rId85"/>
    <p:sldId id="320" r:id="rId86"/>
    <p:sldId id="322" r:id="rId87"/>
    <p:sldId id="321" r:id="rId88"/>
    <p:sldId id="333" r:id="rId89"/>
    <p:sldId id="334" r:id="rId90"/>
    <p:sldId id="335" r:id="rId91"/>
    <p:sldId id="323" r:id="rId92"/>
    <p:sldId id="326" r:id="rId93"/>
    <p:sldId id="325" r:id="rId94"/>
    <p:sldId id="328" r:id="rId95"/>
    <p:sldId id="327" r:id="rId96"/>
    <p:sldId id="329" r:id="rId97"/>
    <p:sldId id="330" r:id="rId98"/>
    <p:sldId id="332" r:id="rId99"/>
    <p:sldId id="336" r:id="rId100"/>
    <p:sldId id="352" r:id="rId101"/>
    <p:sldId id="354" r:id="rId102"/>
    <p:sldId id="355" r:id="rId103"/>
    <p:sldId id="353" r:id="rId104"/>
    <p:sldId id="356" r:id="rId105"/>
    <p:sldId id="393" r:id="rId106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E47"/>
    <a:srgbClr val="5EA5C7"/>
    <a:srgbClr val="FFFFFF"/>
    <a:srgbClr val="AECAAC"/>
    <a:srgbClr val="E97E4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0408"/>
  </p:normalViewPr>
  <p:slideViewPr>
    <p:cSldViewPr snapToGrid="0" snapToObjects="1">
      <p:cViewPr varScale="1">
        <p:scale>
          <a:sx n="111" d="100"/>
          <a:sy n="111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B4D0-AC14-8D41-B42F-CDF13317A85E}" type="datetimeFigureOut">
              <a:rPr lang="en-PT" smtClean="0"/>
              <a:t>16/01/2025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4931C-52E6-4C44-B1F4-F33C2160C3B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46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4361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221608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3962958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1899636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35783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9299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50332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543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9394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21429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09419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86263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42065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7176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30360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20177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0148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098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43835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5279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48222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09450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68645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14668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5552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99225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45704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83447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93142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413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410203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87218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7215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57276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43070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911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1736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8493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244607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82592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From a security perspective it is easier to compare both approaches. And this is the main motivation to perform QOT. [Todo: Desenrolar esta ideia um pouco só por paralavras] intercept now decipher later attack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71126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From a security perspective it is easier to compare both approaches. And this is the main motivation to perform QOT. [Todo: Desenrolar esta ideia um pouco só por paralavras] intercept now decipher later attack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72506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1672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899799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10159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5134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379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996217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41220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319142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743608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64414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Based on this comparison, let us see what are the consequences of using BBCS based protocol into an MPC system</a:t>
            </a:r>
            <a:r>
              <a:rPr lang="en-PT"/>
              <a:t>. 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041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199441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69148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9001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50941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7129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08905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963650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26283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814201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010810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33732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312033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20944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26222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  <a:p>
            <a:endParaRPr lang="en-PT" dirty="0"/>
          </a:p>
          <a:p>
            <a:r>
              <a:rPr lang="en-PT" dirty="0"/>
              <a:t>VOLE -&gt; OT Ext from here </a:t>
            </a:r>
            <a:r>
              <a:rPr lang="en-GB" dirty="0"/>
              <a:t>https://</a:t>
            </a:r>
            <a:r>
              <a:rPr lang="en-GB" dirty="0" err="1"/>
              <a:t>eprint.iacr.org</a:t>
            </a:r>
            <a:r>
              <a:rPr lang="en-GB" dirty="0"/>
              <a:t>/2022/192.pdf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64740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4184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42343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I will just focus on the the OLE protocol because the generalizations I presented in the PhD work are heavely based on OLE and I want to give a highlevel overview of the UC proof.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753719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841307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436322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308835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847974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494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operators are a combination of shift operators in the computational basis and in the dual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888764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322900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005333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5308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30813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129221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87992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47673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966496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818865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345992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4070617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198318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681409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08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215234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90546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484235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561671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6021649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234215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64812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354579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523385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3942986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6536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925-82A9-7644-A905-47A4069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896B1-143A-FD43-88E2-F6C5B315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B1CE-7EA9-A24C-A08D-16500708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1BBA-0793-3145-BADC-A662D3CD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13A5-0574-6946-8E35-24A07D4F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BE3-4931-594C-90D6-EB52D22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46BCB-7A85-6F4C-B54C-CF1C89E0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8C39-4A84-AB40-9E23-30918E4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61D6-D468-D14F-AB44-6CDE7A89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F35-C0CA-E842-915E-12851102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042DB-24CC-9E4F-856A-A164C098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88603-E688-2C48-800B-62727FB7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232A-9AB1-D843-8F0D-A596BE8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4D2A-EAF9-3144-94D6-93161DB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11E0-B888-DA45-9168-0F33970C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4B86-CFDF-2746-A483-49C05B8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8733-1509-654D-9317-11838331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97FD-762C-7D45-A503-71FC0E4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58F6-FC98-0147-8B88-184172B9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1129-4736-4146-A6FC-8F9E5EF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DAA3-B115-8B42-BCF3-C2C31797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7A60-73AE-8D4F-BFBB-5DA21712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88EB-98A4-2746-9D12-B415ED75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CFC2-0AF7-3D40-B761-541B7E8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B84A-3E3B-D540-A344-5937C981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DD76-DBF1-8849-B487-2186F2D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B5E-046D-1C4B-A916-4E6EA8E92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CCC8-56C4-1741-BAD2-64122EAF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1BAD-D24D-E94A-A940-6F030E55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6B42-DE37-BA4B-BB3F-4898A8D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A4D3-E5D2-304C-8A8B-D6158A82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8F3A-21B8-2449-9E6F-9CD60749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F821-924B-434F-BA84-18727D4D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AE65-7911-694B-8026-ED2D7B02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AB60-4EAE-FE4C-AC66-3E6974CEF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3E3D-682A-674E-A973-CF409EBA8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7A0B3-D886-514F-A7F4-C321CB9A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D4BDF-A248-1E44-B15D-61BDE39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057BD-A2D4-FF40-92E7-DDE5BFE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B54-6721-C244-A224-579BDA1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9FB0-FD60-EF4A-AF93-89B65875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4FB6C-EE96-6C4F-BEBB-63460BE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16001-9DF8-4A48-9303-031223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38F20-F89F-CD4C-9366-F8F5BD4E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78229-CB17-264F-9CCC-29AAF03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CDAA-A9A6-2A48-B0BB-60010DCF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4D8D-4D09-6C49-B036-7285EAC4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D5F0-0F1C-1547-BAD3-F4957D9B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FADD-2602-464A-A907-24BC304C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E259-0A89-8643-9BD8-D7B37B93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250D0-C390-AD4B-94D3-AB41802D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C895-159B-8E42-9C55-B49AF76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6481-39F1-C046-A1CE-898E711E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E7AAF-8B61-6F44-A457-67FDCC5D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ACEB-F121-A645-931E-DBF0B3EC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8D72-8E9C-7D44-B0F8-4FE57944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FE20-1B3E-1041-B5FB-231313C7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698E4-0A6A-6C44-A6E4-7769DF5E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1DC72-2D28-2641-85E0-E7804723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88DC-5791-594E-A478-727CD0A1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F140-0BBB-824A-8A3D-4776C5623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D9F4-1539-CD4E-B776-9D1B61E7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DFBF-4629-FB43-91A9-493A1615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2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3.jpg"/><Relationship Id="rId4" Type="http://schemas.openxmlformats.org/officeDocument/2006/relationships/image" Target="../media/image18.jpg"/><Relationship Id="rId9" Type="http://schemas.openxmlformats.org/officeDocument/2006/relationships/image" Target="../media/image19.jp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4.jpg"/><Relationship Id="rId10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5" Type="http://schemas.openxmlformats.org/officeDocument/2006/relationships/image" Target="../media/image29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5" Type="http://schemas.openxmlformats.org/officeDocument/2006/relationships/image" Target="../media/image29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4.xml"/><Relationship Id="rId16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5" Type="http://schemas.openxmlformats.org/officeDocument/2006/relationships/image" Target="../media/image29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5.xml"/><Relationship Id="rId16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5" Type="http://schemas.openxmlformats.org/officeDocument/2006/relationships/image" Target="../media/image29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18.jp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Relationship Id="rId9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Relationship Id="rId9" Type="http://schemas.openxmlformats.org/officeDocument/2006/relationships/image" Target="../media/image27.jp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Relationship Id="rId9" Type="http://schemas.openxmlformats.org/officeDocument/2006/relationships/image" Target="../media/image27.jp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Relationship Id="rId9" Type="http://schemas.openxmlformats.org/officeDocument/2006/relationships/image" Target="../media/image27.jp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10" Type="http://schemas.openxmlformats.org/officeDocument/2006/relationships/image" Target="../media/image27.jpg"/><Relationship Id="rId4" Type="http://schemas.openxmlformats.org/officeDocument/2006/relationships/image" Target="../media/image18.jpg"/><Relationship Id="rId9" Type="http://schemas.openxmlformats.org/officeDocument/2006/relationships/image" Target="../media/image26.jp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27.jpg"/><Relationship Id="rId5" Type="http://schemas.openxmlformats.org/officeDocument/2006/relationships/image" Target="../media/image31.jpg"/><Relationship Id="rId10" Type="http://schemas.openxmlformats.org/officeDocument/2006/relationships/image" Target="../media/image26.jpg"/><Relationship Id="rId4" Type="http://schemas.openxmlformats.org/officeDocument/2006/relationships/image" Target="../media/image18.jpg"/><Relationship Id="rId9" Type="http://schemas.openxmlformats.org/officeDocument/2006/relationships/image" Target="../media/image36.jp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12" Type="http://schemas.openxmlformats.org/officeDocument/2006/relationships/image" Target="../media/image27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26.jpg"/><Relationship Id="rId5" Type="http://schemas.openxmlformats.org/officeDocument/2006/relationships/image" Target="../media/image31.jpg"/><Relationship Id="rId10" Type="http://schemas.openxmlformats.org/officeDocument/2006/relationships/image" Target="../media/image37.jpg"/><Relationship Id="rId4" Type="http://schemas.openxmlformats.org/officeDocument/2006/relationships/image" Target="../media/image18.jpg"/><Relationship Id="rId9" Type="http://schemas.openxmlformats.org/officeDocument/2006/relationships/image" Target="../media/image36.jp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12" Type="http://schemas.openxmlformats.org/officeDocument/2006/relationships/image" Target="../media/image27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26.jpg"/><Relationship Id="rId5" Type="http://schemas.openxmlformats.org/officeDocument/2006/relationships/image" Target="../media/image31.jpg"/><Relationship Id="rId10" Type="http://schemas.openxmlformats.org/officeDocument/2006/relationships/image" Target="../media/image37.jpg"/><Relationship Id="rId4" Type="http://schemas.openxmlformats.org/officeDocument/2006/relationships/image" Target="../media/image18.jpg"/><Relationship Id="rId9" Type="http://schemas.openxmlformats.org/officeDocument/2006/relationships/image" Target="../media/image36.jp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12" Type="http://schemas.openxmlformats.org/officeDocument/2006/relationships/image" Target="../media/image27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26.jpg"/><Relationship Id="rId5" Type="http://schemas.openxmlformats.org/officeDocument/2006/relationships/image" Target="../media/image31.jpg"/><Relationship Id="rId10" Type="http://schemas.openxmlformats.org/officeDocument/2006/relationships/image" Target="../media/image37.jpg"/><Relationship Id="rId4" Type="http://schemas.openxmlformats.org/officeDocument/2006/relationships/image" Target="../media/image18.jpg"/><Relationship Id="rId9" Type="http://schemas.openxmlformats.org/officeDocument/2006/relationships/image" Target="../media/image36.jp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12" Type="http://schemas.openxmlformats.org/officeDocument/2006/relationships/image" Target="../media/image37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6.jpg"/><Relationship Id="rId5" Type="http://schemas.openxmlformats.org/officeDocument/2006/relationships/image" Target="../media/image26.jpg"/><Relationship Id="rId10" Type="http://schemas.openxmlformats.org/officeDocument/2006/relationships/image" Target="../media/image35.jpg"/><Relationship Id="rId4" Type="http://schemas.openxmlformats.org/officeDocument/2006/relationships/image" Target="../media/image18.jpg"/><Relationship Id="rId9" Type="http://schemas.openxmlformats.org/officeDocument/2006/relationships/image" Target="../media/image34.jp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12" Type="http://schemas.openxmlformats.org/officeDocument/2006/relationships/image" Target="../media/image37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6.jpg"/><Relationship Id="rId5" Type="http://schemas.openxmlformats.org/officeDocument/2006/relationships/image" Target="../media/image26.jpg"/><Relationship Id="rId10" Type="http://schemas.openxmlformats.org/officeDocument/2006/relationships/image" Target="../media/image35.jpg"/><Relationship Id="rId4" Type="http://schemas.openxmlformats.org/officeDocument/2006/relationships/image" Target="../media/image18.jpg"/><Relationship Id="rId9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910F-AA63-024C-B558-8BB37103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159" y="414682"/>
            <a:ext cx="8777678" cy="2212848"/>
          </a:xfrm>
        </p:spPr>
        <p:txBody>
          <a:bodyPr>
            <a:normAutofit/>
          </a:bodyPr>
          <a:lstStyle/>
          <a:p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Quantum Assisted </a:t>
            </a:r>
            <a:b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</a:br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Secure Multiparty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05CF3-9D1D-C849-96B9-21CCFA65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18" y="3571631"/>
            <a:ext cx="6409960" cy="1788375"/>
          </a:xfrm>
        </p:spPr>
        <p:txBody>
          <a:bodyPr>
            <a:normAutofit lnSpcReduction="10000"/>
          </a:bodyPr>
          <a:lstStyle/>
          <a:p>
            <a:r>
              <a:rPr lang="en-PT" sz="2800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Manuel Batalha dos Santos</a:t>
            </a:r>
          </a:p>
          <a:p>
            <a:endParaRPr lang="en-PT" dirty="0">
              <a:solidFill>
                <a:schemeClr val="bg1">
                  <a:alpha val="80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Thesis defense</a:t>
            </a: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16 January 2025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F8B48BFA-E1BF-A34B-91D0-A8F5B421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33" y="5853378"/>
            <a:ext cx="2061530" cy="9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2955279" y="3129900"/>
            <a:ext cx="1872000" cy="187200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364721" y="3129900"/>
            <a:ext cx="1872000" cy="187200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3088586" y="245973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Boolean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0E0BA-C8F0-5A42-A6DC-81B855A728E3}"/>
              </a:ext>
            </a:extLst>
          </p:cNvPr>
          <p:cNvSpPr txBox="1"/>
          <p:nvPr/>
        </p:nvSpPr>
        <p:spPr>
          <a:xfrm>
            <a:off x="7498024" y="250698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Arithmetic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402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Future work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227364" y="344931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187722" y="343009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9265501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Future work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227364" y="344931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187722" y="343009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Circular Arrow 75">
            <a:extLst>
              <a:ext uri="{FF2B5EF4-FFF2-40B4-BE49-F238E27FC236}">
                <a16:creationId xmlns:a16="http://schemas.microsoft.com/office/drawing/2014/main" id="{15B9CDB0-6FBA-C04B-A28F-CE6B9C890285}"/>
              </a:ext>
            </a:extLst>
          </p:cNvPr>
          <p:cNvSpPr/>
          <p:nvPr/>
        </p:nvSpPr>
        <p:spPr>
          <a:xfrm>
            <a:off x="7436641" y="1470160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10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Future work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227364" y="344931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187722" y="343009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Circular Arrow 75">
            <a:extLst>
              <a:ext uri="{FF2B5EF4-FFF2-40B4-BE49-F238E27FC236}">
                <a16:creationId xmlns:a16="http://schemas.microsoft.com/office/drawing/2014/main" id="{15B9CDB0-6FBA-C04B-A28F-CE6B9C890285}"/>
              </a:ext>
            </a:extLst>
          </p:cNvPr>
          <p:cNvSpPr/>
          <p:nvPr/>
        </p:nvSpPr>
        <p:spPr>
          <a:xfrm>
            <a:off x="7436641" y="1470160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0D3297-01FF-2D44-A259-C7A711203678}"/>
              </a:ext>
            </a:extLst>
          </p:cNvPr>
          <p:cNvSpPr/>
          <p:nvPr/>
        </p:nvSpPr>
        <p:spPr>
          <a:xfrm>
            <a:off x="6227364" y="3904587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050" dirty="0">
                <a:solidFill>
                  <a:srgbClr val="5E7E47"/>
                </a:solidFill>
                <a:latin typeface="Avenir Next LT Pro" panose="020B0504020202020204" pitchFamily="34" charset="77"/>
              </a:rPr>
              <a:t>Noise-resistant</a:t>
            </a:r>
          </a:p>
        </p:txBody>
      </p:sp>
    </p:spTree>
    <p:extLst>
      <p:ext uri="{BB962C8B-B14F-4D97-AF65-F5344CB8AC3E}">
        <p14:creationId xmlns:p14="http://schemas.microsoft.com/office/powerpoint/2010/main" val="359810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Future work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227364" y="344931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187722" y="343009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Circular Arrow 75">
            <a:extLst>
              <a:ext uri="{FF2B5EF4-FFF2-40B4-BE49-F238E27FC236}">
                <a16:creationId xmlns:a16="http://schemas.microsoft.com/office/drawing/2014/main" id="{15B9CDB0-6FBA-C04B-A28F-CE6B9C890285}"/>
              </a:ext>
            </a:extLst>
          </p:cNvPr>
          <p:cNvSpPr/>
          <p:nvPr/>
        </p:nvSpPr>
        <p:spPr>
          <a:xfrm>
            <a:off x="7436641" y="1470160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0D3297-01FF-2D44-A259-C7A711203678}"/>
              </a:ext>
            </a:extLst>
          </p:cNvPr>
          <p:cNvSpPr/>
          <p:nvPr/>
        </p:nvSpPr>
        <p:spPr>
          <a:xfrm>
            <a:off x="6227364" y="3904587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050" dirty="0">
                <a:solidFill>
                  <a:srgbClr val="5E7E47"/>
                </a:solidFill>
                <a:latin typeface="Avenir Next LT Pro" panose="020B0504020202020204" pitchFamily="34" charset="77"/>
              </a:rPr>
              <a:t>Noise-resistant</a:t>
            </a: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7D209BF3-3771-D44D-B559-E4D4E39F692F}"/>
              </a:ext>
            </a:extLst>
          </p:cNvPr>
          <p:cNvSpPr/>
          <p:nvPr/>
        </p:nvSpPr>
        <p:spPr>
          <a:xfrm rot="5400000">
            <a:off x="7066245" y="4301141"/>
            <a:ext cx="92814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31A7C789-A409-DE45-845B-70B6E9076239}"/>
              </a:ext>
            </a:extLst>
          </p:cNvPr>
          <p:cNvSpPr/>
          <p:nvPr/>
        </p:nvSpPr>
        <p:spPr>
          <a:xfrm>
            <a:off x="7431199" y="5081693"/>
            <a:ext cx="256937" cy="94033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321687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78D06-000C-FA49-A8EA-5E365362E832}"/>
              </a:ext>
            </a:extLst>
          </p:cNvPr>
          <p:cNvSpPr txBox="1"/>
          <p:nvPr/>
        </p:nvSpPr>
        <p:spPr>
          <a:xfrm>
            <a:off x="5222008" y="2844225"/>
            <a:ext cx="2110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dirty="0">
                <a:latin typeface="Avenir Next LT Pro" panose="020B0504020202020204" pitchFamily="34" charset="77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EA583-D0D2-BA47-8CF3-0BF0114AAC6B}"/>
              </a:ext>
            </a:extLst>
          </p:cNvPr>
          <p:cNvSpPr txBox="1"/>
          <p:nvPr/>
        </p:nvSpPr>
        <p:spPr>
          <a:xfrm>
            <a:off x="4524724" y="4389121"/>
            <a:ext cx="3505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effectLst/>
                <a:latin typeface="Avenir Next LT Pro" panose="020B0504020202020204" pitchFamily="34" charset="77"/>
              </a:rPr>
              <a:t>I acknowledge </a:t>
            </a:r>
            <a:r>
              <a:rPr lang="en-GB" sz="1200" dirty="0" err="1">
                <a:effectLst/>
                <a:latin typeface="Avenir Next LT Pro" panose="020B0504020202020204" pitchFamily="34" charset="77"/>
              </a:rPr>
              <a:t>Fundação</a:t>
            </a:r>
            <a:r>
              <a:rPr lang="en-GB" sz="1200" dirty="0">
                <a:effectLst/>
                <a:latin typeface="Avenir Next LT Pro" panose="020B0504020202020204" pitchFamily="34" charset="77"/>
              </a:rPr>
              <a:t> para a </a:t>
            </a:r>
            <a:r>
              <a:rPr lang="en-GB" sz="1200" dirty="0" err="1">
                <a:effectLst/>
                <a:latin typeface="Avenir Next LT Pro" panose="020B0504020202020204" pitchFamily="34" charset="77"/>
              </a:rPr>
              <a:t>Ci</a:t>
            </a:r>
            <a:r>
              <a:rPr lang="en-GB" sz="1200" dirty="0" err="1">
                <a:latin typeface="Avenir Next LT Pro" panose="020B0504020202020204" pitchFamily="34" charset="77"/>
              </a:rPr>
              <a:t>ê</a:t>
            </a:r>
            <a:r>
              <a:rPr lang="en-GB" sz="1200" dirty="0" err="1">
                <a:effectLst/>
                <a:latin typeface="Avenir Next LT Pro" panose="020B0504020202020204" pitchFamily="34" charset="77"/>
              </a:rPr>
              <a:t>ncia</a:t>
            </a:r>
            <a:r>
              <a:rPr lang="en-GB" sz="1200" dirty="0">
                <a:effectLst/>
                <a:latin typeface="Avenir Next LT Pro" panose="020B0504020202020204" pitchFamily="34" charset="77"/>
              </a:rPr>
              <a:t> e a </a:t>
            </a:r>
            <a:r>
              <a:rPr lang="en-GB" sz="1200" dirty="0" err="1">
                <a:effectLst/>
                <a:latin typeface="Avenir Next LT Pro" panose="020B0504020202020204" pitchFamily="34" charset="77"/>
              </a:rPr>
              <a:t>Tecnologia</a:t>
            </a:r>
            <a:r>
              <a:rPr lang="en-GB" sz="1200" dirty="0">
                <a:effectLst/>
                <a:latin typeface="Avenir Next LT Pro" panose="020B0504020202020204" pitchFamily="34" charset="77"/>
              </a:rPr>
              <a:t> (FCT, Portugal) for its support through the PhD grant SFRH/BD/ 144806/2019 in the context of the Doctoral Program in the Information Security (IS).</a:t>
            </a:r>
          </a:p>
        </p:txBody>
      </p:sp>
    </p:spTree>
    <p:extLst>
      <p:ext uri="{BB962C8B-B14F-4D97-AF65-F5344CB8AC3E}">
        <p14:creationId xmlns:p14="http://schemas.microsoft.com/office/powerpoint/2010/main" val="15164261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0E78DC-F6E4-E0F4-191E-0E587323C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442E-1325-C63E-0FCF-2EF809CCE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159" y="414682"/>
            <a:ext cx="8777678" cy="2212848"/>
          </a:xfrm>
        </p:spPr>
        <p:txBody>
          <a:bodyPr>
            <a:normAutofit/>
          </a:bodyPr>
          <a:lstStyle/>
          <a:p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Quantum Assisted </a:t>
            </a:r>
            <a:b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</a:br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Secure Multiparty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44FF9-7041-0917-EE4A-94BF04D60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18" y="3571631"/>
            <a:ext cx="6409960" cy="1788375"/>
          </a:xfrm>
        </p:spPr>
        <p:txBody>
          <a:bodyPr>
            <a:normAutofit lnSpcReduction="10000"/>
          </a:bodyPr>
          <a:lstStyle/>
          <a:p>
            <a:r>
              <a:rPr lang="en-PT" sz="2800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Manuel Batalha dos Santos</a:t>
            </a:r>
          </a:p>
          <a:p>
            <a:endParaRPr lang="en-PT" dirty="0">
              <a:solidFill>
                <a:schemeClr val="bg1">
                  <a:alpha val="80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Thesis defense</a:t>
            </a: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16 January 2025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3F675818-1FBC-53D4-04F6-4138CFDC8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33" y="5853378"/>
            <a:ext cx="2061530" cy="9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7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Transfer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3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Transfer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Linear Evaluation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8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8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8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0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2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960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61765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641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8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</p:spTree>
    <p:extLst>
      <p:ext uri="{BB962C8B-B14F-4D97-AF65-F5344CB8AC3E}">
        <p14:creationId xmlns:p14="http://schemas.microsoft.com/office/powerpoint/2010/main" val="317146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3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15121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9520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5454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2F3D75-67F1-DF49-960D-120E65CE2BE8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94697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2F3D75-67F1-DF49-960D-120E65CE2BE8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8F1E80-8534-8749-ABCA-8784E1FEA38B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59DF67-2EC9-4A47-83FE-DF8A53BC19ED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</p:spTree>
    <p:extLst>
      <p:ext uri="{BB962C8B-B14F-4D97-AF65-F5344CB8AC3E}">
        <p14:creationId xmlns:p14="http://schemas.microsoft.com/office/powerpoint/2010/main" val="20257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6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2F3D75-67F1-DF49-960D-120E65CE2BE8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8F1E80-8534-8749-ABCA-8784E1FEA38B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59DF67-2EC9-4A47-83FE-DF8A53BC19ED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B9238FF0-43A7-9E48-8EAC-5E4786E6A333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63C7CD-0A72-6947-8C9A-149BCA26964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</p:spTree>
    <p:extLst>
      <p:ext uri="{BB962C8B-B14F-4D97-AF65-F5344CB8AC3E}">
        <p14:creationId xmlns:p14="http://schemas.microsoft.com/office/powerpoint/2010/main" val="3214950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2F3D75-67F1-DF49-960D-120E65CE2BE8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8F1E80-8534-8749-ABCA-8784E1FEA38B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59DF67-2EC9-4A47-83FE-DF8A53BC19ED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B9238FF0-43A7-9E48-8EAC-5E4786E6A333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63C7CD-0A72-6947-8C9A-149BCA26964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F457653B-183E-5D4D-B8D7-01473B5D9578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13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2F3D75-67F1-DF49-960D-120E65CE2BE8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8F1E80-8534-8749-ABCA-8784E1FEA38B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59DF67-2EC9-4A47-83FE-DF8A53BC19ED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B9238FF0-43A7-9E48-8EAC-5E4786E6A333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63C7CD-0A72-6947-8C9A-149BCA26964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F457653B-183E-5D4D-B8D7-01473B5D9578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40EF1974-3449-D84B-98AF-58DC000AA76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78093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F948E7-BDA7-F94E-B5C1-E19286918CB9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BDE236-2FA9-A147-A07E-95C2D5CA502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7044C2-925F-A94C-B891-F6FCF87EA058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506517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D2EC3-E9EC-0541-BFF5-0919A1D3AA2B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1C79A0-25BD-3745-8735-FA3AAE8C3772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41021-0220-DB47-99EE-4FE20993B0E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251481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138FF-7210-ED45-934D-6ED26F55841B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0CFFB-11B4-2840-B65C-60E5E1BF225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25AEBB-ACDC-C540-B200-0C306C10A855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4A0A06-ADBF-DB4C-B717-A90ADB0D72A0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18103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2FC0B-83D8-3E43-ABAC-9D022EC01050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6B9D5C-43C8-E542-A5DD-5BD7966796E2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F2E09D-C2DD-3743-8181-ABBFA19C45FA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C44720-71AF-7C40-AE2D-FAE637E34801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923732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B5C21D-8D19-1C4B-AF6B-B1D06CE90CA6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3D6FE6-3D11-224E-8AFA-0FE9197386C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2CA908-21FF-3D42-9C45-F77F53AF841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670B62-6EC0-9149-B5D6-D5D7339D65F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4047582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2748A3-8C33-F34C-BF57-BA8B0AC3684A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409AA4-B5F0-BD49-9E8D-D5D8EE20A4AC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7EE060-5E9A-DD42-8C1D-156E47D1D9A4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2346E2-5516-D247-96D1-2EE64109E906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68408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A4698-9C07-F048-A83E-8AEF6B4516B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EF0372-D027-194F-B67C-2B4DFDA3061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94C1C-5A0F-774D-8D55-15DB036A8CD5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1B1D50-F010-3746-A807-64918D6ED81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97890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71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824952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C3106D-B206-A747-893B-212037211F76}"/>
              </a:ext>
            </a:extLst>
          </p:cNvPr>
          <p:cNvSpPr/>
          <p:nvPr/>
        </p:nvSpPr>
        <p:spPr>
          <a:xfrm>
            <a:off x="346229" y="1602448"/>
            <a:ext cx="11590352" cy="5190008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01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6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3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475855"/>
            <a:ext cx="12277815" cy="5316600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49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Oblivious Transfer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8E9D1F1-A0AA-524D-9E92-7F7F334D3AD3}"/>
              </a:ext>
            </a:extLst>
          </p:cNvPr>
          <p:cNvSpPr/>
          <p:nvPr/>
        </p:nvSpPr>
        <p:spPr>
          <a:xfrm>
            <a:off x="4549739" y="2712378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79BC5C-9B98-6641-9F76-066A0C024D6F}"/>
              </a:ext>
            </a:extLst>
          </p:cNvPr>
          <p:cNvCxnSpPr/>
          <p:nvPr/>
        </p:nvCxnSpPr>
        <p:spPr>
          <a:xfrm>
            <a:off x="2013735" y="300005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E8A7F-F893-9D4B-9875-A5AEF6BE5B3A}"/>
              </a:ext>
            </a:extLst>
          </p:cNvPr>
          <p:cNvCxnSpPr/>
          <p:nvPr/>
        </p:nvCxnSpPr>
        <p:spPr>
          <a:xfrm>
            <a:off x="2013735" y="359424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C5EF95-D2B5-884D-BE70-90CCD3A4E488}"/>
              </a:ext>
            </a:extLst>
          </p:cNvPr>
          <p:cNvCxnSpPr>
            <a:cxnSpLocks/>
          </p:cNvCxnSpPr>
          <p:nvPr/>
        </p:nvCxnSpPr>
        <p:spPr>
          <a:xfrm flipH="1">
            <a:off x="8022302" y="3000053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201E0-CC92-2240-8052-6F64881D3BA9}"/>
              </a:ext>
            </a:extLst>
          </p:cNvPr>
          <p:cNvSpPr txBox="1"/>
          <p:nvPr/>
        </p:nvSpPr>
        <p:spPr>
          <a:xfrm>
            <a:off x="5843590" y="3745199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F75FF-8570-0342-B7E3-8C23E11AC8FF}"/>
              </a:ext>
            </a:extLst>
          </p:cNvPr>
          <p:cNvSpPr txBox="1"/>
          <p:nvPr/>
        </p:nvSpPr>
        <p:spPr>
          <a:xfrm>
            <a:off x="483776" y="25277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D02B6-92CD-EB4B-8363-A66BD4714A86}"/>
              </a:ext>
            </a:extLst>
          </p:cNvPr>
          <p:cNvSpPr txBox="1"/>
          <p:nvPr/>
        </p:nvSpPr>
        <p:spPr>
          <a:xfrm>
            <a:off x="10689034" y="2457799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5BD33-F1AC-8B4A-A97E-989492B16BDE}"/>
              </a:ext>
            </a:extLst>
          </p:cNvPr>
          <p:cNvSpPr txBox="1"/>
          <p:nvPr/>
        </p:nvSpPr>
        <p:spPr>
          <a:xfrm>
            <a:off x="1920103" y="257081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0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42D19-FAD9-A542-AFFF-88DAEF85E94F}"/>
              </a:ext>
            </a:extLst>
          </p:cNvPr>
          <p:cNvSpPr txBox="1"/>
          <p:nvPr/>
        </p:nvSpPr>
        <p:spPr>
          <a:xfrm>
            <a:off x="1921641" y="3175560"/>
            <a:ext cx="4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1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97AAD-5BF0-AE48-A745-6A8163F2F97B}"/>
              </a:ext>
            </a:extLst>
          </p:cNvPr>
          <p:cNvSpPr txBox="1"/>
          <p:nvPr/>
        </p:nvSpPr>
        <p:spPr>
          <a:xfrm>
            <a:off x="8018295" y="43098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b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B5B504-25E5-C34F-87B2-8C89A84687A7}"/>
              </a:ext>
            </a:extLst>
          </p:cNvPr>
          <p:cNvCxnSpPr/>
          <p:nvPr/>
        </p:nvCxnSpPr>
        <p:spPr>
          <a:xfrm>
            <a:off x="8041349" y="4778021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6600E1-1660-6947-8E1B-C441EFC59F9D}"/>
              </a:ext>
            </a:extLst>
          </p:cNvPr>
          <p:cNvSpPr txBox="1"/>
          <p:nvPr/>
        </p:nvSpPr>
        <p:spPr>
          <a:xfrm>
            <a:off x="9846123" y="264246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C2435BA-4249-F04E-AF06-57C54417D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4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B391C-5E8E-9549-BC00-BCF1512F1262}"/>
              </a:ext>
            </a:extLst>
          </p:cNvPr>
          <p:cNvSpPr txBox="1"/>
          <p:nvPr/>
        </p:nvSpPr>
        <p:spPr>
          <a:xfrm>
            <a:off x="1299093" y="2686640"/>
            <a:ext cx="178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76D46-7A5D-1B4A-BC4F-7A1E1A358D2F}"/>
              </a:ext>
            </a:extLst>
          </p:cNvPr>
          <p:cNvSpPr txBox="1"/>
          <p:nvPr/>
        </p:nvSpPr>
        <p:spPr>
          <a:xfrm>
            <a:off x="9489867" y="2686640"/>
            <a:ext cx="140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[BM’89]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FB72A-8D37-A140-84DB-12B47778D395}"/>
              </a:ext>
            </a:extLst>
          </p:cNvPr>
          <p:cNvSpPr txBox="1"/>
          <p:nvPr/>
        </p:nvSpPr>
        <p:spPr>
          <a:xfrm>
            <a:off x="3571525" y="4669603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3600" dirty="0">
                <a:latin typeface="Avenir Next LT Pro" panose="020B0504020202020204" pitchFamily="34" charset="77"/>
              </a:rPr>
              <a:t>How can we compare?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729B5C20-B0D1-2E4B-8249-6621398503F7}"/>
              </a:ext>
            </a:extLst>
          </p:cNvPr>
          <p:cNvSpPr/>
          <p:nvPr/>
        </p:nvSpPr>
        <p:spPr>
          <a:xfrm rot="10800000">
            <a:off x="2677912" y="3359168"/>
            <a:ext cx="1787226" cy="1726156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1D8EFA52-F346-2C4B-A81C-21CC0D60E538}"/>
              </a:ext>
            </a:extLst>
          </p:cNvPr>
          <p:cNvSpPr/>
          <p:nvPr/>
        </p:nvSpPr>
        <p:spPr>
          <a:xfrm rot="10800000" flipH="1">
            <a:off x="7726863" y="3359168"/>
            <a:ext cx="1787712" cy="1726625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558A-19E0-5749-9F23-4D6A7DA13519}"/>
              </a:ext>
            </a:extLst>
          </p:cNvPr>
          <p:cNvSpPr txBox="1"/>
          <p:nvPr/>
        </p:nvSpPr>
        <p:spPr>
          <a:xfrm>
            <a:off x="5078411" y="4231989"/>
            <a:ext cx="2035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No previous work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0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B391C-5E8E-9549-BC00-BCF1512F1262}"/>
              </a:ext>
            </a:extLst>
          </p:cNvPr>
          <p:cNvSpPr txBox="1"/>
          <p:nvPr/>
        </p:nvSpPr>
        <p:spPr>
          <a:xfrm>
            <a:off x="1299093" y="2686640"/>
            <a:ext cx="178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76D46-7A5D-1B4A-BC4F-7A1E1A358D2F}"/>
              </a:ext>
            </a:extLst>
          </p:cNvPr>
          <p:cNvSpPr txBox="1"/>
          <p:nvPr/>
        </p:nvSpPr>
        <p:spPr>
          <a:xfrm>
            <a:off x="9489867" y="2686640"/>
            <a:ext cx="140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[BM’89]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FB72A-8D37-A140-84DB-12B47778D395}"/>
              </a:ext>
            </a:extLst>
          </p:cNvPr>
          <p:cNvSpPr txBox="1"/>
          <p:nvPr/>
        </p:nvSpPr>
        <p:spPr>
          <a:xfrm>
            <a:off x="3571525" y="4669603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3600" dirty="0">
                <a:latin typeface="Avenir Next LT Pro" panose="020B0504020202020204" pitchFamily="34" charset="77"/>
              </a:rPr>
              <a:t>How can we compare?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729B5C20-B0D1-2E4B-8249-6621398503F7}"/>
              </a:ext>
            </a:extLst>
          </p:cNvPr>
          <p:cNvSpPr/>
          <p:nvPr/>
        </p:nvSpPr>
        <p:spPr>
          <a:xfrm rot="10800000">
            <a:off x="2677912" y="3359168"/>
            <a:ext cx="1787226" cy="1726156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1D8EFA52-F346-2C4B-A81C-21CC0D60E538}"/>
              </a:ext>
            </a:extLst>
          </p:cNvPr>
          <p:cNvSpPr/>
          <p:nvPr/>
        </p:nvSpPr>
        <p:spPr>
          <a:xfrm rot="10800000" flipH="1">
            <a:off x="7726863" y="3359168"/>
            <a:ext cx="1787712" cy="1726625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insight?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558A-19E0-5749-9F23-4D6A7DA13519}"/>
              </a:ext>
            </a:extLst>
          </p:cNvPr>
          <p:cNvSpPr txBox="1"/>
          <p:nvPr/>
        </p:nvSpPr>
        <p:spPr>
          <a:xfrm>
            <a:off x="5078411" y="4231989"/>
            <a:ext cx="2035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No previous work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3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insight?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1C9854-414A-A644-B855-5D45C9FC179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3212143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insight?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40CFD6-3967-9045-AF81-79C892DC02E6}"/>
              </a:ext>
            </a:extLst>
          </p:cNvPr>
          <p:cNvSpPr/>
          <p:nvPr/>
        </p:nvSpPr>
        <p:spPr>
          <a:xfrm>
            <a:off x="1547446" y="4353951"/>
            <a:ext cx="9094764" cy="4246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44EDF-BC41-B44A-BB5A-645C85F048E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2368145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insight?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cxnSpLocks/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0410" y="4393714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pic>
        <p:nvPicPr>
          <p:cNvPr id="31" name="Graphic 30" descr="Badge Tick1 outline">
            <a:extLst>
              <a:ext uri="{FF2B5EF4-FFF2-40B4-BE49-F238E27FC236}">
                <a16:creationId xmlns:a16="http://schemas.microsoft.com/office/drawing/2014/main" id="{4734E222-3098-B84A-921E-064F39CC8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7563" y="6276038"/>
            <a:ext cx="369333" cy="369333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B7562106-6EF6-D247-A819-C201B83668AA}"/>
              </a:ext>
            </a:extLst>
          </p:cNvPr>
          <p:cNvSpPr/>
          <p:nvPr/>
        </p:nvSpPr>
        <p:spPr>
          <a:xfrm rot="16200000">
            <a:off x="1445526" y="2770949"/>
            <a:ext cx="1514840" cy="1553112"/>
          </a:xfrm>
          <a:prstGeom prst="bentArrow">
            <a:avLst>
              <a:gd name="adj1" fmla="val 1256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9C434567-521B-7841-BB67-B8F40BC62E83}"/>
              </a:ext>
            </a:extLst>
          </p:cNvPr>
          <p:cNvSpPr/>
          <p:nvPr/>
        </p:nvSpPr>
        <p:spPr>
          <a:xfrm rot="16200000" flipH="1">
            <a:off x="1445523" y="4361134"/>
            <a:ext cx="1514845" cy="1553114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100CD4-144C-8044-8504-FA2A2F7D736E}"/>
              </a:ext>
            </a:extLst>
          </p:cNvPr>
          <p:cNvCxnSpPr>
            <a:stCxn id="7" idx="2"/>
          </p:cNvCxnSpPr>
          <p:nvPr/>
        </p:nvCxnSpPr>
        <p:spPr>
          <a:xfrm>
            <a:off x="2979502" y="4295412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ent Arrow 45">
            <a:extLst>
              <a:ext uri="{FF2B5EF4-FFF2-40B4-BE49-F238E27FC236}">
                <a16:creationId xmlns:a16="http://schemas.microsoft.com/office/drawing/2014/main" id="{277411A2-C0C0-FD47-B5AA-BEFD9CA52EA8}"/>
              </a:ext>
            </a:extLst>
          </p:cNvPr>
          <p:cNvSpPr/>
          <p:nvPr/>
        </p:nvSpPr>
        <p:spPr>
          <a:xfrm rot="16200000" flipV="1">
            <a:off x="9230590" y="2779267"/>
            <a:ext cx="1514840" cy="1555200"/>
          </a:xfrm>
          <a:prstGeom prst="bentArrow">
            <a:avLst>
              <a:gd name="adj1" fmla="val 1560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27B22-1769-7E44-83BA-190BB2A3012D}"/>
              </a:ext>
            </a:extLst>
          </p:cNvPr>
          <p:cNvCxnSpPr/>
          <p:nvPr/>
        </p:nvCxnSpPr>
        <p:spPr>
          <a:xfrm>
            <a:off x="2976109" y="4387104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EAA68377-A327-6A4E-B14B-65B5D93A2397}"/>
              </a:ext>
            </a:extLst>
          </p:cNvPr>
          <p:cNvSpPr/>
          <p:nvPr/>
        </p:nvSpPr>
        <p:spPr>
          <a:xfrm rot="16200000" flipH="1" flipV="1">
            <a:off x="9229283" y="4368702"/>
            <a:ext cx="1514845" cy="1555200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B0D620-5D8E-D742-AC15-F9E60666B3E3}"/>
              </a:ext>
            </a:extLst>
          </p:cNvPr>
          <p:cNvSpPr txBox="1"/>
          <p:nvPr/>
        </p:nvSpPr>
        <p:spPr>
          <a:xfrm>
            <a:off x="139666" y="3414978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</a:t>
            </a:r>
            <a:r>
              <a:rPr lang="en-PT" sz="1400" b="1" dirty="0">
                <a:latin typeface="Avenir Next LT Pro" panose="020B0504020202020204" pitchFamily="34" charset="77"/>
              </a:rPr>
              <a:t>in</a:t>
            </a:r>
            <a:r>
              <a:rPr lang="en-PT" sz="1400" dirty="0">
                <a:latin typeface="Avenir Next LT Pro" panose="020B0504020202020204" pitchFamily="34" charset="77"/>
              </a:rPr>
              <a:t>dependent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DB9C16-6A46-CE4B-80C7-03CBF5BDB05A}"/>
              </a:ext>
            </a:extLst>
          </p:cNvPr>
          <p:cNvSpPr txBox="1"/>
          <p:nvPr/>
        </p:nvSpPr>
        <p:spPr>
          <a:xfrm>
            <a:off x="210783" y="4623082"/>
            <a:ext cx="118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dependent</a:t>
            </a:r>
          </a:p>
        </p:txBody>
      </p:sp>
    </p:spTree>
    <p:extLst>
      <p:ext uri="{BB962C8B-B14F-4D97-AF65-F5344CB8AC3E}">
        <p14:creationId xmlns:p14="http://schemas.microsoft.com/office/powerpoint/2010/main" val="1082649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insight?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cxnSpLocks/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0410" y="4393714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pic>
        <p:nvPicPr>
          <p:cNvPr id="31" name="Graphic 30" descr="Badge Tick1 outline">
            <a:extLst>
              <a:ext uri="{FF2B5EF4-FFF2-40B4-BE49-F238E27FC236}">
                <a16:creationId xmlns:a16="http://schemas.microsoft.com/office/drawing/2014/main" id="{4734E222-3098-B84A-921E-064F39CC8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7563" y="6276038"/>
            <a:ext cx="369333" cy="369333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B7562106-6EF6-D247-A819-C201B83668AA}"/>
              </a:ext>
            </a:extLst>
          </p:cNvPr>
          <p:cNvSpPr/>
          <p:nvPr/>
        </p:nvSpPr>
        <p:spPr>
          <a:xfrm rot="16200000">
            <a:off x="1445526" y="2770949"/>
            <a:ext cx="1514840" cy="1553112"/>
          </a:xfrm>
          <a:prstGeom prst="bentArrow">
            <a:avLst>
              <a:gd name="adj1" fmla="val 1256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9C434567-521B-7841-BB67-B8F40BC62E83}"/>
              </a:ext>
            </a:extLst>
          </p:cNvPr>
          <p:cNvSpPr/>
          <p:nvPr/>
        </p:nvSpPr>
        <p:spPr>
          <a:xfrm rot="16200000" flipH="1">
            <a:off x="1445523" y="4361134"/>
            <a:ext cx="1514845" cy="1553114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100CD4-144C-8044-8504-FA2A2F7D736E}"/>
              </a:ext>
            </a:extLst>
          </p:cNvPr>
          <p:cNvCxnSpPr>
            <a:stCxn id="7" idx="2"/>
          </p:cNvCxnSpPr>
          <p:nvPr/>
        </p:nvCxnSpPr>
        <p:spPr>
          <a:xfrm>
            <a:off x="2979502" y="4295412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ent Arrow 45">
            <a:extLst>
              <a:ext uri="{FF2B5EF4-FFF2-40B4-BE49-F238E27FC236}">
                <a16:creationId xmlns:a16="http://schemas.microsoft.com/office/drawing/2014/main" id="{277411A2-C0C0-FD47-B5AA-BEFD9CA52EA8}"/>
              </a:ext>
            </a:extLst>
          </p:cNvPr>
          <p:cNvSpPr/>
          <p:nvPr/>
        </p:nvSpPr>
        <p:spPr>
          <a:xfrm rot="16200000" flipV="1">
            <a:off x="9230590" y="2779267"/>
            <a:ext cx="1514840" cy="1555200"/>
          </a:xfrm>
          <a:prstGeom prst="bentArrow">
            <a:avLst>
              <a:gd name="adj1" fmla="val 1560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27B22-1769-7E44-83BA-190BB2A3012D}"/>
              </a:ext>
            </a:extLst>
          </p:cNvPr>
          <p:cNvCxnSpPr/>
          <p:nvPr/>
        </p:nvCxnSpPr>
        <p:spPr>
          <a:xfrm>
            <a:off x="2976109" y="4387104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EAA68377-A327-6A4E-B14B-65B5D93A2397}"/>
              </a:ext>
            </a:extLst>
          </p:cNvPr>
          <p:cNvSpPr/>
          <p:nvPr/>
        </p:nvSpPr>
        <p:spPr>
          <a:xfrm rot="16200000" flipH="1" flipV="1">
            <a:off x="9229283" y="4368702"/>
            <a:ext cx="1514845" cy="1555200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B0D620-5D8E-D742-AC15-F9E60666B3E3}"/>
              </a:ext>
            </a:extLst>
          </p:cNvPr>
          <p:cNvSpPr txBox="1"/>
          <p:nvPr/>
        </p:nvSpPr>
        <p:spPr>
          <a:xfrm>
            <a:off x="139666" y="3414978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</a:t>
            </a:r>
            <a:r>
              <a:rPr lang="en-PT" sz="1400" b="1" dirty="0">
                <a:latin typeface="Avenir Next LT Pro" panose="020B0504020202020204" pitchFamily="34" charset="77"/>
              </a:rPr>
              <a:t>in</a:t>
            </a:r>
            <a:r>
              <a:rPr lang="en-PT" sz="1400" dirty="0">
                <a:latin typeface="Avenir Next LT Pro" panose="020B0504020202020204" pitchFamily="34" charset="77"/>
              </a:rPr>
              <a:t>dependent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DB9C16-6A46-CE4B-80C7-03CBF5BDB05A}"/>
              </a:ext>
            </a:extLst>
          </p:cNvPr>
          <p:cNvSpPr txBox="1"/>
          <p:nvPr/>
        </p:nvSpPr>
        <p:spPr>
          <a:xfrm>
            <a:off x="210783" y="4623082"/>
            <a:ext cx="118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dependent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7B2A56-E297-AC4A-887E-5C1B9B6DE195}"/>
              </a:ext>
            </a:extLst>
          </p:cNvPr>
          <p:cNvSpPr txBox="1"/>
          <p:nvPr/>
        </p:nvSpPr>
        <p:spPr>
          <a:xfrm>
            <a:off x="796954" y="2220975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”No” time constraint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A95EC1-19C1-F146-8F02-E24FF4CE7362}"/>
              </a:ext>
            </a:extLst>
          </p:cNvPr>
          <p:cNvSpPr txBox="1"/>
          <p:nvPr/>
        </p:nvSpPr>
        <p:spPr>
          <a:xfrm>
            <a:off x="593565" y="5935933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Time</a:t>
            </a:r>
          </a:p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35002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7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E815D-5D9D-8041-A01F-42248846B806}"/>
              </a:ext>
            </a:extLst>
          </p:cNvPr>
          <p:cNvSpPr txBox="1"/>
          <p:nvPr/>
        </p:nvSpPr>
        <p:spPr>
          <a:xfrm>
            <a:off x="393859" y="3427590"/>
            <a:ext cx="23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800" b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Issue: </a:t>
            </a:r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PK operations</a:t>
            </a:r>
            <a:endParaRPr lang="en-PT" sz="1800" b="1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67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6FCCE5-D5A8-CA4C-A644-BAA3ABB65A28}"/>
              </a:ext>
            </a:extLst>
          </p:cNvPr>
          <p:cNvGrpSpPr/>
          <p:nvPr/>
        </p:nvGrpSpPr>
        <p:grpSpPr>
          <a:xfrm>
            <a:off x="4430106" y="3429000"/>
            <a:ext cx="1746406" cy="556404"/>
            <a:chOff x="4438733" y="3429000"/>
            <a:chExt cx="1746406" cy="5564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120415-09A9-5747-94B7-50BA494557F9}"/>
                </a:ext>
              </a:extLst>
            </p:cNvPr>
            <p:cNvSpPr/>
            <p:nvPr/>
          </p:nvSpPr>
          <p:spPr>
            <a:xfrm>
              <a:off x="4438733" y="3429000"/>
              <a:ext cx="253312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C2BB0EB-3B7E-D145-938D-575CD05EF909}"/>
                </a:ext>
              </a:extLst>
            </p:cNvPr>
            <p:cNvSpPr/>
            <p:nvPr/>
          </p:nvSpPr>
          <p:spPr>
            <a:xfrm>
              <a:off x="5151849" y="3429000"/>
              <a:ext cx="1033290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B3D3908D-3BCB-4A41-90B1-FC471742EE39}"/>
                </a:ext>
              </a:extLst>
            </p:cNvPr>
            <p:cNvSpPr/>
            <p:nvPr/>
          </p:nvSpPr>
          <p:spPr>
            <a:xfrm>
              <a:off x="4788237" y="3640292"/>
              <a:ext cx="267419" cy="133819"/>
            </a:xfrm>
            <a:prstGeom prst="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7E815D-5D9D-8041-A01F-42248846B806}"/>
              </a:ext>
            </a:extLst>
          </p:cNvPr>
          <p:cNvSpPr txBox="1"/>
          <p:nvPr/>
        </p:nvSpPr>
        <p:spPr>
          <a:xfrm>
            <a:off x="393859" y="3427590"/>
            <a:ext cx="23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800" b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Issue: </a:t>
            </a:r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PK operations</a:t>
            </a:r>
            <a:endParaRPr lang="en-PT" sz="1800" b="1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9CA81-E4BC-B641-9E85-35ECCA4FEFB5}"/>
              </a:ext>
            </a:extLst>
          </p:cNvPr>
          <p:cNvSpPr txBox="1"/>
          <p:nvPr/>
        </p:nvSpPr>
        <p:spPr>
          <a:xfrm>
            <a:off x="4169348" y="4027754"/>
            <a:ext cx="77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128 </a:t>
            </a:r>
          </a:p>
          <a:p>
            <a:pPr algn="ctr"/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B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ase 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7570DA-AD14-C340-8F32-4E6CB1E40B92}"/>
              </a:ext>
            </a:extLst>
          </p:cNvPr>
          <p:cNvSpPr txBox="1"/>
          <p:nvPr/>
        </p:nvSpPr>
        <p:spPr>
          <a:xfrm>
            <a:off x="5335771" y="4022081"/>
            <a:ext cx="6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~10M </a:t>
            </a:r>
          </a:p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649C4-E560-8245-BC12-32C753D3947C}"/>
              </a:ext>
            </a:extLst>
          </p:cNvPr>
          <p:cNvSpPr txBox="1"/>
          <p:nvPr/>
        </p:nvSpPr>
        <p:spPr>
          <a:xfrm>
            <a:off x="4683418" y="340183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050" dirty="0">
                <a:solidFill>
                  <a:srgbClr val="5EA5C7"/>
                </a:solidFill>
                <a:latin typeface="Avenir Next LT Pro" panose="020B0504020202020204" pitchFamily="34" charset="77"/>
              </a:rPr>
              <a:t>Sym</a:t>
            </a:r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8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2B8FCA1E-9944-3B4A-A2F4-A7FA0442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3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3BF30-07C4-0F41-AE1A-FFA4C2DE4EFB}"/>
              </a:ext>
            </a:extLst>
          </p:cNvPr>
          <p:cNvSpPr/>
          <p:nvPr/>
        </p:nvSpPr>
        <p:spPr>
          <a:xfrm>
            <a:off x="4068254" y="4660080"/>
            <a:ext cx="7189218" cy="19938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4DDB9347-F4C1-EF44-B759-569784BB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D8AA0C-9EE8-7B44-9D98-85191BE1EDBF}"/>
              </a:ext>
            </a:extLst>
          </p:cNvPr>
          <p:cNvSpPr txBox="1"/>
          <p:nvPr/>
        </p:nvSpPr>
        <p:spPr>
          <a:xfrm>
            <a:off x="7350155" y="4290748"/>
            <a:ext cx="281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Online phase for </a:t>
            </a:r>
            <a:r>
              <a:rPr lang="en-PT" i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m</a:t>
            </a:r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OTs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CAADA-8EA5-BB47-B626-FD3C244DF013}"/>
              </a:ext>
            </a:extLst>
          </p:cNvPr>
          <p:cNvSpPr txBox="1"/>
          <p:nvPr/>
        </p:nvSpPr>
        <p:spPr>
          <a:xfrm>
            <a:off x="4165477" y="5315162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EC10C-354A-AD46-B678-179BB99FB9D1}"/>
              </a:ext>
            </a:extLst>
          </p:cNvPr>
          <p:cNvSpPr txBox="1"/>
          <p:nvPr/>
        </p:nvSpPr>
        <p:spPr>
          <a:xfrm>
            <a:off x="5501553" y="5315162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F5C56C-3910-8B44-9D9D-E24CB7EE262F}"/>
              </a:ext>
            </a:extLst>
          </p:cNvPr>
          <p:cNvSpPr txBox="1"/>
          <p:nvPr/>
        </p:nvSpPr>
        <p:spPr>
          <a:xfrm>
            <a:off x="4165477" y="6156688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8F6A5-CE04-974A-9AA5-91152AE2C295}"/>
              </a:ext>
            </a:extLst>
          </p:cNvPr>
          <p:cNvSpPr txBox="1"/>
          <p:nvPr/>
        </p:nvSpPr>
        <p:spPr>
          <a:xfrm>
            <a:off x="10296526" y="5684494"/>
            <a:ext cx="82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endParaRPr lang="en-P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0B6BC-8FC6-E446-8107-9FF30D01C4B7}"/>
              </a:ext>
            </a:extLst>
          </p:cNvPr>
          <p:cNvSpPr txBox="1"/>
          <p:nvPr/>
        </p:nvSpPr>
        <p:spPr>
          <a:xfrm>
            <a:off x="5540344" y="6185098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i="1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 + </a:t>
            </a:r>
            <a:r>
              <a:rPr lang="en-PT" sz="1400" dirty="0">
                <a:latin typeface="Avenir Next LT Pro" panose="020B0504020202020204" pitchFamily="34" charset="77"/>
              </a:rPr>
              <a:t>5</a:t>
            </a:r>
            <a:r>
              <a:rPr lang="en-PT" sz="1400" i="1" dirty="0">
                <a:latin typeface="Avenir Next LT Pro" panose="020B0504020202020204" pitchFamily="34" charset="77"/>
              </a:rPr>
              <a:t>ml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A60970-81AA-6244-87D0-BF79A0C3E3D0}"/>
              </a:ext>
            </a:extLst>
          </p:cNvPr>
          <p:cNvSpPr txBox="1"/>
          <p:nvPr/>
        </p:nvSpPr>
        <p:spPr>
          <a:xfrm>
            <a:off x="5973432" y="4802955"/>
            <a:ext cx="1574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Computation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04CD6-156F-3B4E-B425-43B17685B4D6}"/>
              </a:ext>
            </a:extLst>
          </p:cNvPr>
          <p:cNvSpPr txBox="1"/>
          <p:nvPr/>
        </p:nvSpPr>
        <p:spPr>
          <a:xfrm>
            <a:off x="8415236" y="4802955"/>
            <a:ext cx="188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Communication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566A5-D90A-1B44-A0F8-DBD8BDF66A26}"/>
              </a:ext>
            </a:extLst>
          </p:cNvPr>
          <p:cNvSpPr txBox="1"/>
          <p:nvPr/>
        </p:nvSpPr>
        <p:spPr>
          <a:xfrm>
            <a:off x="8291563" y="5315161"/>
            <a:ext cx="1680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latin typeface="Avenir Next LT Pro" panose="020B0504020202020204" pitchFamily="34" charset="77"/>
              </a:rPr>
              <a:t> = 0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/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T" sz="1400" i="1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KOS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–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BBCS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P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</m:oMath>
                </a14:m>
                <a:r>
                  <a:rPr lang="en-PT" sz="1400" dirty="0">
                    <a:latin typeface="Avenir Next LT Pro" panose="020B0504020202020204" pitchFamily="34" charset="77"/>
                  </a:rPr>
                  <a:t> 0</a:t>
                </a:r>
                <a:endParaRPr lang="en-PT" sz="1400" b="1" i="1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blipFill>
                <a:blip r:embed="rId5"/>
                <a:stretch>
                  <a:fillRect l="-1504" t="-4000" b="-16000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63E47-6571-8347-A3C5-032BFE773ECC}"/>
              </a:ext>
            </a:extLst>
          </p:cNvPr>
          <p:cNvCxnSpPr>
            <a:cxnSpLocks/>
          </p:cNvCxnSpPr>
          <p:nvPr/>
        </p:nvCxnSpPr>
        <p:spPr>
          <a:xfrm flipH="1">
            <a:off x="4250626" y="5869160"/>
            <a:ext cx="5324695" cy="0"/>
          </a:xfrm>
          <a:prstGeom prst="line">
            <a:avLst/>
          </a:prstGeom>
          <a:ln w="12700">
            <a:gradFill flip="none" rotWithShape="1">
              <a:gsLst>
                <a:gs pos="43000">
                  <a:schemeClr val="accent1">
                    <a:lumMod val="5000"/>
                    <a:lumOff val="95000"/>
                    <a:alpha val="60000"/>
                  </a:schemeClr>
                </a:gs>
                <a:gs pos="98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59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637516"/>
            <a:ext cx="12277815" cy="5154939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8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475855"/>
            <a:ext cx="12132091" cy="5316599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3589168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D75ABB7D-87BF-8846-8AE3-16EFF78C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82" y="2277285"/>
            <a:ext cx="8460631" cy="409987"/>
          </a:xfrm>
        </p:spPr>
        <p:txBody>
          <a:bodyPr>
            <a:normAutofit/>
          </a:bodyPr>
          <a:lstStyle/>
          <a:p>
            <a:pPr marL="0" indent="0" algn="ctr">
              <a:buSzPct val="100000"/>
              <a:buNone/>
            </a:pP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Shows the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evolutionary relationship 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between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DNA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sequences in a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.</a:t>
            </a:r>
          </a:p>
          <a:p>
            <a:pPr>
              <a:buSzPct val="100000"/>
              <a:buFont typeface="Arial" charset="0"/>
              <a:buChar char="•"/>
            </a:pPr>
            <a:endParaRPr lang="en-US" sz="18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7A156F9-1DA2-D94C-9A33-A2CE5139B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30" y="2966274"/>
            <a:ext cx="4388133" cy="35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5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</p:txBody>
      </p:sp>
    </p:spTree>
    <p:extLst>
      <p:ext uri="{BB962C8B-B14F-4D97-AF65-F5344CB8AC3E}">
        <p14:creationId xmlns:p14="http://schemas.microsoft.com/office/powerpoint/2010/main" val="162195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PHYLIP: phylogeny analysis</a:t>
            </a:r>
          </a:p>
        </p:txBody>
      </p:sp>
    </p:spTree>
    <p:extLst>
      <p:ext uri="{BB962C8B-B14F-4D97-AF65-F5344CB8AC3E}">
        <p14:creationId xmlns:p14="http://schemas.microsoft.com/office/powerpoint/2010/main" val="410950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oblivious linear evaluation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PHYLIP: phylogeny analysis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Integrate BBCS based protocol into Libscapi</a:t>
            </a:r>
          </a:p>
        </p:txBody>
      </p:sp>
    </p:spTree>
    <p:extLst>
      <p:ext uri="{BB962C8B-B14F-4D97-AF65-F5344CB8AC3E}">
        <p14:creationId xmlns:p14="http://schemas.microsoft.com/office/powerpoint/2010/main" val="10749999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PHYLIP: phylogeny analysis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Integrate BBCS based protocol into Libscapi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Benchmark classical and quantum approaches</a:t>
            </a:r>
          </a:p>
        </p:txBody>
      </p:sp>
    </p:spTree>
    <p:extLst>
      <p:ext uri="{BB962C8B-B14F-4D97-AF65-F5344CB8AC3E}">
        <p14:creationId xmlns:p14="http://schemas.microsoft.com/office/powerpoint/2010/main" val="13082101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3F44D5-5A40-0042-A487-0DE803A94736}"/>
              </a:ext>
            </a:extLst>
          </p:cNvPr>
          <p:cNvSpPr txBox="1"/>
          <p:nvPr/>
        </p:nvSpPr>
        <p:spPr>
          <a:xfrm>
            <a:off x="838200" y="1859339"/>
            <a:ext cx="9749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Boolean circuit: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~3 minutes (CBMC-GC)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~2.2 million gates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128 000 input wires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1444C-3907-FD46-BB2D-B135A0F47182}"/>
              </a:ext>
            </a:extLst>
          </p:cNvPr>
          <p:cNvSpPr txBox="1"/>
          <p:nvPr/>
        </p:nvSpPr>
        <p:spPr>
          <a:xfrm>
            <a:off x="9448800" y="6338986"/>
            <a:ext cx="165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4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*GISAID database</a:t>
            </a:r>
          </a:p>
        </p:txBody>
      </p:sp>
    </p:spTree>
    <p:extLst>
      <p:ext uri="{BB962C8B-B14F-4D97-AF65-F5344CB8AC3E}">
        <p14:creationId xmlns:p14="http://schemas.microsoft.com/office/powerpoint/2010/main" val="909600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DFA117-72CF-E544-A554-27ACCF81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277" y="2951320"/>
            <a:ext cx="4173446" cy="36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073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37EC3A0-5DB2-5047-9A11-EDE02CA2D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570" y="3188529"/>
            <a:ext cx="3641460" cy="332010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CFF6719-814A-FE44-AF75-92C8C60E4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312" y="3204290"/>
            <a:ext cx="3806053" cy="32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207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475855"/>
            <a:ext cx="12132091" cy="5316600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23967994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475855"/>
            <a:ext cx="11489541" cy="5316599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03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53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6463889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5F736-FF34-3848-BC28-F6EFE32055BD}"/>
              </a:ext>
            </a:extLst>
          </p:cNvPr>
          <p:cNvGrpSpPr/>
          <p:nvPr/>
        </p:nvGrpSpPr>
        <p:grpSpPr>
          <a:xfrm>
            <a:off x="2124854" y="3766224"/>
            <a:ext cx="1481642" cy="359596"/>
            <a:chOff x="5355179" y="3089490"/>
            <a:chExt cx="1481642" cy="3595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93028B-17E2-7945-8DCB-7BF2A491F27A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79E6FE-13F3-1B41-960C-ECDD0021453E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OLE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BAEFBD-8E17-464D-B994-82CDC7AAA0E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606496" y="3935501"/>
            <a:ext cx="1054146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FE8FB-1294-1E49-9D53-9B5DA457A67D}"/>
              </a:ext>
            </a:extLst>
          </p:cNvPr>
          <p:cNvSpPr txBox="1"/>
          <p:nvPr/>
        </p:nvSpPr>
        <p:spPr>
          <a:xfrm>
            <a:off x="4660642" y="3622885"/>
            <a:ext cx="16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Multiplication</a:t>
            </a:r>
          </a:p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triples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1A4F73-A39C-8241-B219-923CD81DD042}"/>
              </a:ext>
            </a:extLst>
          </p:cNvPr>
          <p:cNvGrpSpPr/>
          <p:nvPr/>
        </p:nvGrpSpPr>
        <p:grpSpPr>
          <a:xfrm>
            <a:off x="7367766" y="3766224"/>
            <a:ext cx="1481642" cy="359596"/>
            <a:chOff x="5355179" y="3089490"/>
            <a:chExt cx="1481642" cy="3595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394B75-670A-C749-8E5F-B6737116C4F5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681118-35CE-3946-923D-B00CA9B2A79F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SPDZ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079425-EF73-234E-B3A4-1DDFDB2D5AA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279354" y="3935501"/>
            <a:ext cx="1088412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99356-83F1-3049-A8CF-DE96A372AAE2}"/>
              </a:ext>
            </a:extLst>
          </p:cNvPr>
          <p:cNvGrpSpPr/>
          <p:nvPr/>
        </p:nvGrpSpPr>
        <p:grpSpPr>
          <a:xfrm>
            <a:off x="7367766" y="4578631"/>
            <a:ext cx="1481642" cy="359596"/>
            <a:chOff x="5355179" y="3089490"/>
            <a:chExt cx="1481642" cy="3595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BF6276-F6A6-1648-BC89-1AA6A66BCABF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389B5D-E535-DE4B-AF33-D1C0E021534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PSI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25167-3B86-AF4B-A7D6-8AEE21EF686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65675" y="4747908"/>
            <a:ext cx="4502091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5CF0B4-9E96-C045-9B3A-07637E2CB5B2}"/>
              </a:ext>
            </a:extLst>
          </p:cNvPr>
          <p:cNvCxnSpPr>
            <a:stCxn id="20" idx="2"/>
          </p:cNvCxnSpPr>
          <p:nvPr/>
        </p:nvCxnSpPr>
        <p:spPr>
          <a:xfrm flipH="1">
            <a:off x="2867635" y="4125820"/>
            <a:ext cx="0" cy="63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277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5F736-FF34-3848-BC28-F6EFE32055BD}"/>
              </a:ext>
            </a:extLst>
          </p:cNvPr>
          <p:cNvGrpSpPr/>
          <p:nvPr/>
        </p:nvGrpSpPr>
        <p:grpSpPr>
          <a:xfrm>
            <a:off x="2124854" y="3766224"/>
            <a:ext cx="1481642" cy="359596"/>
            <a:chOff x="5355179" y="3089490"/>
            <a:chExt cx="1481642" cy="3595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93028B-17E2-7945-8DCB-7BF2A491F27A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79E6FE-13F3-1B41-960C-ECDD0021453E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OLE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BAEFBD-8E17-464D-B994-82CDC7AAA0E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606496" y="3935501"/>
            <a:ext cx="1054146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FE8FB-1294-1E49-9D53-9B5DA457A67D}"/>
              </a:ext>
            </a:extLst>
          </p:cNvPr>
          <p:cNvSpPr txBox="1"/>
          <p:nvPr/>
        </p:nvSpPr>
        <p:spPr>
          <a:xfrm>
            <a:off x="4660642" y="3622885"/>
            <a:ext cx="16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Multiplication</a:t>
            </a:r>
          </a:p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triples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1A4F73-A39C-8241-B219-923CD81DD042}"/>
              </a:ext>
            </a:extLst>
          </p:cNvPr>
          <p:cNvGrpSpPr/>
          <p:nvPr/>
        </p:nvGrpSpPr>
        <p:grpSpPr>
          <a:xfrm>
            <a:off x="7367766" y="3766224"/>
            <a:ext cx="1481642" cy="359596"/>
            <a:chOff x="5355179" y="3089490"/>
            <a:chExt cx="1481642" cy="3595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394B75-670A-C749-8E5F-B6737116C4F5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681118-35CE-3946-923D-B00CA9B2A79F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SPDZ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079425-EF73-234E-B3A4-1DDFDB2D5AA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279354" y="3935501"/>
            <a:ext cx="1088412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99356-83F1-3049-A8CF-DE96A372AAE2}"/>
              </a:ext>
            </a:extLst>
          </p:cNvPr>
          <p:cNvGrpSpPr/>
          <p:nvPr/>
        </p:nvGrpSpPr>
        <p:grpSpPr>
          <a:xfrm>
            <a:off x="7367766" y="4578631"/>
            <a:ext cx="1481642" cy="359596"/>
            <a:chOff x="5355179" y="3089490"/>
            <a:chExt cx="1481642" cy="3595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BF6276-F6A6-1648-BC89-1AA6A66BCABF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389B5D-E535-DE4B-AF33-D1C0E021534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PSI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25167-3B86-AF4B-A7D6-8AEE21EF686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65675" y="4747908"/>
            <a:ext cx="4502091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5CF0B4-9E96-C045-9B3A-07637E2CB5B2}"/>
              </a:ext>
            </a:extLst>
          </p:cNvPr>
          <p:cNvCxnSpPr>
            <a:stCxn id="20" idx="2"/>
          </p:cNvCxnSpPr>
          <p:nvPr/>
        </p:nvCxnSpPr>
        <p:spPr>
          <a:xfrm flipH="1">
            <a:off x="2867635" y="4125820"/>
            <a:ext cx="0" cy="63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1E77A7-AF14-2645-BE8C-BDEE0A3EF9E4}"/>
              </a:ext>
            </a:extLst>
          </p:cNvPr>
          <p:cNvGrpSpPr/>
          <p:nvPr/>
        </p:nvGrpSpPr>
        <p:grpSpPr>
          <a:xfrm>
            <a:off x="2090588" y="5237298"/>
            <a:ext cx="1481642" cy="359596"/>
            <a:chOff x="5355179" y="3089490"/>
            <a:chExt cx="1481642" cy="35959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4C90B1-24BE-DF46-A3F8-AFE19E701837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F91CE5-4907-4C49-927B-C4DDBBD2CAF8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VOLE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733C4F-8A20-5948-91BC-8E0F4DCE4FD2}"/>
              </a:ext>
            </a:extLst>
          </p:cNvPr>
          <p:cNvGrpSpPr/>
          <p:nvPr/>
        </p:nvGrpSpPr>
        <p:grpSpPr>
          <a:xfrm>
            <a:off x="7447172" y="5238991"/>
            <a:ext cx="3013170" cy="368981"/>
            <a:chOff x="5415547" y="3080105"/>
            <a:chExt cx="1387008" cy="36898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E44197-E00B-0848-9F98-565206A48B83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D79AD4-FE14-0F42-9490-2A00B3E5BEFB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Matrix-vector multiplication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170768-69AC-ED4B-888C-22927277700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572230" y="5396054"/>
            <a:ext cx="3795536" cy="10521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3F216F-F604-354F-A3C4-C9C58578D6EE}"/>
              </a:ext>
            </a:extLst>
          </p:cNvPr>
          <p:cNvGrpSpPr/>
          <p:nvPr/>
        </p:nvGrpSpPr>
        <p:grpSpPr>
          <a:xfrm>
            <a:off x="7461246" y="5767084"/>
            <a:ext cx="3013170" cy="368981"/>
            <a:chOff x="5415547" y="3080105"/>
            <a:chExt cx="1387008" cy="36898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7A88723-F42D-4D47-921B-C848EE1A51B3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1BE990-ABF0-C743-A725-6A764A2F39AC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Nearest neighbor search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1FFA9B-A61F-054A-9281-611E0EC9AA17}"/>
              </a:ext>
            </a:extLst>
          </p:cNvPr>
          <p:cNvGrpSpPr/>
          <p:nvPr/>
        </p:nvGrpSpPr>
        <p:grpSpPr>
          <a:xfrm>
            <a:off x="7461246" y="6295177"/>
            <a:ext cx="3013170" cy="368981"/>
            <a:chOff x="5415547" y="3080105"/>
            <a:chExt cx="1387008" cy="36898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FEBB-EFA8-2B4B-B336-DBE10AC18CC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212721-3A5A-F447-A2E1-A447A309F8E6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OT extension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36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</p:spTree>
    <p:extLst>
      <p:ext uri="{BB962C8B-B14F-4D97-AF65-F5344CB8AC3E}">
        <p14:creationId xmlns:p14="http://schemas.microsoft.com/office/powerpoint/2010/main" val="3184396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1476E-8DC2-4F4D-BBAA-591536200D54}"/>
              </a:ext>
            </a:extLst>
          </p:cNvPr>
          <p:cNvSpPr/>
          <p:nvPr/>
        </p:nvSpPr>
        <p:spPr>
          <a:xfrm>
            <a:off x="4593820" y="3865351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B16B4-070F-284E-B6E6-24ACDE9B50F1}"/>
              </a:ext>
            </a:extLst>
          </p:cNvPr>
          <p:cNvCxnSpPr/>
          <p:nvPr/>
        </p:nvCxnSpPr>
        <p:spPr>
          <a:xfrm>
            <a:off x="2057816" y="415302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15076-D05E-6D45-86C9-8CDC2DE57E6F}"/>
              </a:ext>
            </a:extLst>
          </p:cNvPr>
          <p:cNvCxnSpPr/>
          <p:nvPr/>
        </p:nvCxnSpPr>
        <p:spPr>
          <a:xfrm>
            <a:off x="2057816" y="474721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255D-66E3-694F-ABED-8F1BBFA24CCE}"/>
              </a:ext>
            </a:extLst>
          </p:cNvPr>
          <p:cNvCxnSpPr>
            <a:cxnSpLocks/>
          </p:cNvCxnSpPr>
          <p:nvPr/>
        </p:nvCxnSpPr>
        <p:spPr>
          <a:xfrm flipH="1">
            <a:off x="8066383" y="4153026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BBB1D-9FA3-1F41-A016-FAE82A2C5C48}"/>
              </a:ext>
            </a:extLst>
          </p:cNvPr>
          <p:cNvSpPr txBox="1"/>
          <p:nvPr/>
        </p:nvSpPr>
        <p:spPr>
          <a:xfrm>
            <a:off x="5823326" y="4898172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76B01-0FA7-C94B-A6FD-CEBECD80E3CE}"/>
              </a:ext>
            </a:extLst>
          </p:cNvPr>
          <p:cNvSpPr txBox="1"/>
          <p:nvPr/>
        </p:nvSpPr>
        <p:spPr>
          <a:xfrm>
            <a:off x="527857" y="368068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3D6B6-420B-BF41-BBE4-A32B0759E37A}"/>
              </a:ext>
            </a:extLst>
          </p:cNvPr>
          <p:cNvSpPr txBox="1"/>
          <p:nvPr/>
        </p:nvSpPr>
        <p:spPr>
          <a:xfrm>
            <a:off x="10733115" y="3610772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7145F-AE3C-B74E-9935-19F280510D64}"/>
              </a:ext>
            </a:extLst>
          </p:cNvPr>
          <p:cNvSpPr txBox="1"/>
          <p:nvPr/>
        </p:nvSpPr>
        <p:spPr>
          <a:xfrm>
            <a:off x="2049143" y="37237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2696C-A3F2-3D44-9381-001D48AC6C97}"/>
              </a:ext>
            </a:extLst>
          </p:cNvPr>
          <p:cNvSpPr txBox="1"/>
          <p:nvPr/>
        </p:nvSpPr>
        <p:spPr>
          <a:xfrm>
            <a:off x="2038658" y="4328533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F897C-A150-D446-80A0-4900C4566C50}"/>
              </a:ext>
            </a:extLst>
          </p:cNvPr>
          <p:cNvSpPr txBox="1"/>
          <p:nvPr/>
        </p:nvSpPr>
        <p:spPr>
          <a:xfrm>
            <a:off x="8066383" y="54623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venir Next LT Pro" panose="020B0504020202020204" pitchFamily="34" charset="77"/>
              </a:rPr>
              <a:t>f</a:t>
            </a:r>
            <a:r>
              <a:rPr lang="en-PT" dirty="0">
                <a:latin typeface="Avenir Next LT Pro" panose="020B0504020202020204" pitchFamily="34" charset="77"/>
              </a:rPr>
              <a:t>(x) = ax +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53E3E-5AE5-9E45-AAD1-2D8D6CB5F26C}"/>
              </a:ext>
            </a:extLst>
          </p:cNvPr>
          <p:cNvCxnSpPr/>
          <p:nvPr/>
        </p:nvCxnSpPr>
        <p:spPr>
          <a:xfrm>
            <a:off x="8085430" y="5930994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0DE185-B1BD-DB4F-8FA0-AE4495ECCEF6}"/>
              </a:ext>
            </a:extLst>
          </p:cNvPr>
          <p:cNvSpPr txBox="1"/>
          <p:nvPr/>
        </p:nvSpPr>
        <p:spPr>
          <a:xfrm>
            <a:off x="9907837" y="37954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7303310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1476E-8DC2-4F4D-BBAA-591536200D54}"/>
              </a:ext>
            </a:extLst>
          </p:cNvPr>
          <p:cNvSpPr/>
          <p:nvPr/>
        </p:nvSpPr>
        <p:spPr>
          <a:xfrm>
            <a:off x="4593820" y="3865351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B16B4-070F-284E-B6E6-24ACDE9B50F1}"/>
              </a:ext>
            </a:extLst>
          </p:cNvPr>
          <p:cNvCxnSpPr/>
          <p:nvPr/>
        </p:nvCxnSpPr>
        <p:spPr>
          <a:xfrm>
            <a:off x="2057816" y="415302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15076-D05E-6D45-86C9-8CDC2DE57E6F}"/>
              </a:ext>
            </a:extLst>
          </p:cNvPr>
          <p:cNvCxnSpPr/>
          <p:nvPr/>
        </p:nvCxnSpPr>
        <p:spPr>
          <a:xfrm>
            <a:off x="2057816" y="474721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255D-66E3-694F-ABED-8F1BBFA24CCE}"/>
              </a:ext>
            </a:extLst>
          </p:cNvPr>
          <p:cNvCxnSpPr>
            <a:cxnSpLocks/>
          </p:cNvCxnSpPr>
          <p:nvPr/>
        </p:nvCxnSpPr>
        <p:spPr>
          <a:xfrm flipH="1">
            <a:off x="8066383" y="4153026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BBB1D-9FA3-1F41-A016-FAE82A2C5C48}"/>
              </a:ext>
            </a:extLst>
          </p:cNvPr>
          <p:cNvSpPr txBox="1"/>
          <p:nvPr/>
        </p:nvSpPr>
        <p:spPr>
          <a:xfrm>
            <a:off x="5752601" y="4898172"/>
            <a:ext cx="77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VOLE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76B01-0FA7-C94B-A6FD-CEBECD80E3CE}"/>
              </a:ext>
            </a:extLst>
          </p:cNvPr>
          <p:cNvSpPr txBox="1"/>
          <p:nvPr/>
        </p:nvSpPr>
        <p:spPr>
          <a:xfrm>
            <a:off x="527857" y="368068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3D6B6-420B-BF41-BBE4-A32B0759E37A}"/>
              </a:ext>
            </a:extLst>
          </p:cNvPr>
          <p:cNvSpPr txBox="1"/>
          <p:nvPr/>
        </p:nvSpPr>
        <p:spPr>
          <a:xfrm>
            <a:off x="10733115" y="3610772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7145F-AE3C-B74E-9935-19F280510D64}"/>
              </a:ext>
            </a:extLst>
          </p:cNvPr>
          <p:cNvSpPr txBox="1"/>
          <p:nvPr/>
        </p:nvSpPr>
        <p:spPr>
          <a:xfrm>
            <a:off x="2045937" y="37237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b="1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2696C-A3F2-3D44-9381-001D48AC6C97}"/>
              </a:ext>
            </a:extLst>
          </p:cNvPr>
          <p:cNvSpPr txBox="1"/>
          <p:nvPr/>
        </p:nvSpPr>
        <p:spPr>
          <a:xfrm>
            <a:off x="2036254" y="43285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b="1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F897C-A150-D446-80A0-4900C4566C50}"/>
              </a:ext>
            </a:extLst>
          </p:cNvPr>
          <p:cNvSpPr txBox="1"/>
          <p:nvPr/>
        </p:nvSpPr>
        <p:spPr>
          <a:xfrm>
            <a:off x="8052758" y="546239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venir Next LT Pro" panose="020B0504020202020204" pitchFamily="34" charset="77"/>
              </a:rPr>
              <a:t>f</a:t>
            </a:r>
            <a:r>
              <a:rPr lang="en-PT" dirty="0">
                <a:latin typeface="Avenir Next LT Pro" panose="020B0504020202020204" pitchFamily="34" charset="77"/>
              </a:rPr>
              <a:t>(x) = </a:t>
            </a:r>
            <a:r>
              <a:rPr lang="en-PT" b="1" dirty="0">
                <a:latin typeface="Avenir Next LT Pro" panose="020B0504020202020204" pitchFamily="34" charset="77"/>
              </a:rPr>
              <a:t>a</a:t>
            </a:r>
            <a:r>
              <a:rPr lang="en-PT" dirty="0">
                <a:latin typeface="Avenir Next LT Pro" panose="020B0504020202020204" pitchFamily="34" charset="77"/>
              </a:rPr>
              <a:t>x + </a:t>
            </a:r>
            <a:r>
              <a:rPr lang="en-PT" b="1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53E3E-5AE5-9E45-AAD1-2D8D6CB5F26C}"/>
              </a:ext>
            </a:extLst>
          </p:cNvPr>
          <p:cNvCxnSpPr/>
          <p:nvPr/>
        </p:nvCxnSpPr>
        <p:spPr>
          <a:xfrm>
            <a:off x="8085430" y="5930994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0DE185-B1BD-DB4F-8FA0-AE4495ECCEF6}"/>
              </a:ext>
            </a:extLst>
          </p:cNvPr>
          <p:cNvSpPr txBox="1"/>
          <p:nvPr/>
        </p:nvSpPr>
        <p:spPr>
          <a:xfrm>
            <a:off x="9907837" y="37954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19568831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endParaRPr lang="en-PT" sz="2000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5660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 </a:t>
            </a:r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3E7B0697-20B6-C342-B3E8-F919441FF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07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, there exists a set of </a:t>
            </a:r>
            <a:r>
              <a:rPr lang="en-PT" sz="2000" dirty="0">
                <a:latin typeface="Avenir Next LT Pro" panose="020B0504020202020204" pitchFamily="34" charset="77"/>
              </a:rPr>
              <a:t>MUBs </a:t>
            </a:r>
          </a:p>
        </p:txBody>
      </p:sp>
      <p:pic>
        <p:nvPicPr>
          <p:cNvPr id="6" name="Picture 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8BE9F6B-4E97-E047-B749-4BA2283B9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E9E43-7278-E843-ABA9-C60D77D5F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7DCCA4D-FDB2-5D41-913C-498B47B82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CD2E63-9AB2-DF42-A88D-A45866E10EB4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9AB4B-A039-2E47-976B-B1A6C434AD0A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B79870D-31AA-A641-802A-DB36AF594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42D031-91ED-3042-BCBF-0637C7EA9151}"/>
              </a:ext>
            </a:extLst>
          </p:cNvPr>
          <p:cNvSpPr/>
          <p:nvPr/>
        </p:nvSpPr>
        <p:spPr>
          <a:xfrm>
            <a:off x="3819054" y="2586678"/>
            <a:ext cx="1418916" cy="46656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8811979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</p:txBody>
      </p:sp>
      <p:pic>
        <p:nvPicPr>
          <p:cNvPr id="16" name="Picture 1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C83186D-0F2A-9B4E-B595-3A22FAF47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D4A0DC-4D57-FC43-B35E-CBE775209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7BA720CD-2BC1-4140-80D9-EFB6F66FA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90C286-BCA6-D44D-9692-1F91412B6133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B35557-6EF6-BE44-B341-0EC163F99E11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5AD92-6871-5A4F-AE7C-8C6AF1BC44A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9D76368A-527B-374E-8B9D-12E5A2EE68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31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6" name="Picture 25" descr="Text&#10;&#10;Description automatically generated with medium confidence">
            <a:extLst>
              <a:ext uri="{FF2B5EF4-FFF2-40B4-BE49-F238E27FC236}">
                <a16:creationId xmlns:a16="http://schemas.microsoft.com/office/drawing/2014/main" id="{C7AE8CAE-442A-D545-8344-ABD30F4C9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04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hich, upon the action of the </a:t>
            </a:r>
            <a:r>
              <a:rPr lang="en-PT" sz="2000" dirty="0">
                <a:latin typeface="Avenir Next LT Pro" panose="020B0504020202020204" pitchFamily="34" charset="77"/>
              </a:rPr>
              <a:t>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EAC21F8A-0E34-BB48-9B38-8E7DE00BE7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A505870-C214-5F49-A8B5-5B32A950AFD8}"/>
              </a:ext>
            </a:extLst>
          </p:cNvPr>
          <p:cNvSpPr/>
          <p:nvPr/>
        </p:nvSpPr>
        <p:spPr>
          <a:xfrm>
            <a:off x="3819054" y="2586678"/>
            <a:ext cx="1418916" cy="46656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9354620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42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391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438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8614714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3FD19254-4AF4-4D4C-986B-CE1ED4D70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887" y="5275262"/>
            <a:ext cx="398974" cy="4071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6979326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511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3175194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CBF804-20CE-3C46-9EEB-9EDB5675D475}"/>
              </a:ext>
            </a:extLst>
          </p:cNvPr>
          <p:cNvSpPr/>
          <p:nvPr/>
        </p:nvSpPr>
        <p:spPr>
          <a:xfrm>
            <a:off x="2491152" y="5285376"/>
            <a:ext cx="5049284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7D4938-A22A-F74C-82DA-1BF4B92A698A}"/>
              </a:ext>
            </a:extLst>
          </p:cNvPr>
          <p:cNvSpPr/>
          <p:nvPr/>
        </p:nvSpPr>
        <p:spPr>
          <a:xfrm>
            <a:off x="3107668" y="4668820"/>
            <a:ext cx="2768318" cy="98263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3" name="Picture 4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3D9073-1EC2-D340-9742-70BBB6C640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685" y="5014096"/>
            <a:ext cx="2491654" cy="37552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8303CD-E85C-BA40-9E75-53725664B657}"/>
              </a:ext>
            </a:extLst>
          </p:cNvPr>
          <p:cNvSpPr txBox="1"/>
          <p:nvPr/>
        </p:nvSpPr>
        <p:spPr>
          <a:xfrm>
            <a:off x="3257426" y="4447210"/>
            <a:ext cx="11474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b="1" dirty="0">
                <a:solidFill>
                  <a:srgbClr val="C00000"/>
                </a:solidFill>
                <a:latin typeface="Avenir Next LT Pro" panose="020B0504020202020204" pitchFamily="34" charset="77"/>
              </a:rPr>
              <a:t>Attack:</a:t>
            </a:r>
          </a:p>
        </p:txBody>
      </p:sp>
    </p:spTree>
    <p:extLst>
      <p:ext uri="{BB962C8B-B14F-4D97-AF65-F5344CB8AC3E}">
        <p14:creationId xmlns:p14="http://schemas.microsoft.com/office/powerpoint/2010/main" val="15004709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CBF804-20CE-3C46-9EEB-9EDB5675D475}"/>
              </a:ext>
            </a:extLst>
          </p:cNvPr>
          <p:cNvSpPr/>
          <p:nvPr/>
        </p:nvSpPr>
        <p:spPr>
          <a:xfrm>
            <a:off x="2491152" y="5285376"/>
            <a:ext cx="5049284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7D4938-A22A-F74C-82DA-1BF4B92A698A}"/>
              </a:ext>
            </a:extLst>
          </p:cNvPr>
          <p:cNvSpPr/>
          <p:nvPr/>
        </p:nvSpPr>
        <p:spPr>
          <a:xfrm>
            <a:off x="3107668" y="4668820"/>
            <a:ext cx="2768318" cy="98263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3" name="Picture 4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3D9073-1EC2-D340-9742-70BBB6C640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685" y="5014096"/>
            <a:ext cx="2491654" cy="37552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8303CD-E85C-BA40-9E75-53725664B657}"/>
              </a:ext>
            </a:extLst>
          </p:cNvPr>
          <p:cNvSpPr txBox="1"/>
          <p:nvPr/>
        </p:nvSpPr>
        <p:spPr>
          <a:xfrm>
            <a:off x="3257426" y="4447210"/>
            <a:ext cx="11474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b="1" dirty="0">
                <a:solidFill>
                  <a:srgbClr val="C00000"/>
                </a:solidFill>
                <a:latin typeface="Avenir Next LT Pro" panose="020B0504020202020204" pitchFamily="34" charset="77"/>
              </a:rPr>
              <a:t>Attack: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A30914-24DC-8642-AAE2-1CDAB4564472}"/>
              </a:ext>
            </a:extLst>
          </p:cNvPr>
          <p:cNvSpPr/>
          <p:nvPr/>
        </p:nvSpPr>
        <p:spPr>
          <a:xfrm>
            <a:off x="3103564" y="4473562"/>
            <a:ext cx="2772422" cy="132535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E0A1A-AF65-F745-BC1E-31CD9480EA4F}"/>
              </a:ext>
            </a:extLst>
          </p:cNvPr>
          <p:cNvSpPr txBox="1"/>
          <p:nvPr/>
        </p:nvSpPr>
        <p:spPr>
          <a:xfrm>
            <a:off x="3013056" y="4937737"/>
            <a:ext cx="295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</p:spTree>
    <p:extLst>
      <p:ext uri="{BB962C8B-B14F-4D97-AF65-F5344CB8AC3E}">
        <p14:creationId xmlns:p14="http://schemas.microsoft.com/office/powerpoint/2010/main" val="15822979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7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0E4A74-026B-9B40-A562-3293CA3B38D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66519D0-9AF0-664A-9AAE-97703232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8F8935A1-2F45-C940-B6A9-8A7E70438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CC23E4-79B4-C94E-A0FC-115FE066089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3818672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6" name="Picture 11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9DEA484-07CF-8A40-8A56-D9AE40D3D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87" y="2694755"/>
            <a:ext cx="681810" cy="373533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D7E87B-5D42-B94A-922B-59FC36A56DD1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0E4A74-026B-9B40-A562-3293CA3B38D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66519D0-9AF0-664A-9AAE-97703232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8F8935A1-2F45-C940-B6A9-8A7E70438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CC23E4-79B4-C94E-A0FC-115FE066089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63590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2955279" y="3129900"/>
            <a:ext cx="1872000" cy="187200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3088586" y="245973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Boolean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178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6" name="Picture 11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9DEA484-07CF-8A40-8A56-D9AE40D3D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87" y="2694755"/>
            <a:ext cx="681810" cy="373533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D7E87B-5D42-B94A-922B-59FC36A56DD1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0E4A74-026B-9B40-A562-3293CA3B38D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66519D0-9AF0-664A-9AAE-97703232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8F8935A1-2F45-C940-B6A9-8A7E70438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CC23E4-79B4-C94E-A0FC-115FE066089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8208412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4EA956-CB27-2541-B4AD-869D12A38F32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77427-0B33-A641-9943-507927052A3E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43" name="Picture 42" descr="A close-up of a stethoscope&#10;&#10;Description automatically generated">
            <a:extLst>
              <a:ext uri="{FF2B5EF4-FFF2-40B4-BE49-F238E27FC236}">
                <a16:creationId xmlns:a16="http://schemas.microsoft.com/office/drawing/2014/main" id="{E689C963-8030-CE44-9B0D-D60E42C9F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D074C44A-C7BA-A544-B98B-0247F8D3C6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AE00733-BF86-114E-9C95-563CDF2F0544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461158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005190-BB0E-FB4C-8E8F-84535DE0BD2B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30300E-F98B-B14B-A5D2-9EDFCB2CA485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A7650520-E14E-574C-A284-50F125827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3E96DA7B-E733-2B47-8785-5B26601F23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1C86E6-9853-3A4C-91B0-7CEA9BEEA6B1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9928650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3E4D63-00AC-F84F-8D69-B19A66485D1F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EC8FF-C4F7-424B-B74E-8CF9F24F2244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A5368EAB-258D-2441-AE18-39FE54DD2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E29F6BDB-F9ED-664D-8533-19C37E3507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4512157-F85F-D54D-8029-5DCB8228420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017070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D4ED8A-B5EC-ED46-84E4-055C713ED02C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3424EB-E645-9A4C-9F4C-CC8CD3BCED7C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8746575C-DAAD-364E-BCD2-A009AE431D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7CC40E8A-4189-2E4F-97F5-52C7535BFB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B1C534F-AB7E-C342-9D66-87B80DF08295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6876280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EC575D-583C-004E-A517-0546F2320C56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AD17A-23E9-1344-8EB2-5D7F0BD5DD20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1332BD24-9BC9-2A40-A354-F6E53B994C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A77858E8-746C-BF46-9CD9-A90300A8E1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3D21047-B5C5-334B-A912-79F06209807A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6640895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A4D9E-0922-AC4D-BC5F-1A0CF8564F72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0670E-F199-8E49-9C4F-A590AF77252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CB46B183-D5B5-C84B-BC97-1A25EF8BF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6EF6953F-3948-5F40-84CC-8377C21C1F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6F4175-624B-2246-9A3B-B95562FE49B3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92719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85847C-90F6-8D4D-832C-172C750FC057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4212B-21E7-304B-B96A-FB5C23C45A23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9" name="Picture 38" descr="A close-up of a stethoscope&#10;&#10;Description automatically generated">
            <a:extLst>
              <a:ext uri="{FF2B5EF4-FFF2-40B4-BE49-F238E27FC236}">
                <a16:creationId xmlns:a16="http://schemas.microsoft.com/office/drawing/2014/main" id="{076CE983-F77C-894C-92EC-7B6F9C3A76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40" name="Picture 39" descr="A picture containing text&#10;&#10;Description automatically generated">
            <a:extLst>
              <a:ext uri="{FF2B5EF4-FFF2-40B4-BE49-F238E27FC236}">
                <a16:creationId xmlns:a16="http://schemas.microsoft.com/office/drawing/2014/main" id="{784D5AEC-43FE-0945-9659-C582FFD2FD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72E2F06-9406-8048-B1D1-687A0F960FF2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2012572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6253F93-F9BE-FE4D-A3CD-FFC3A1174471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95287E-92C8-EB45-AFF4-024D8A736524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1" name="Picture 50" descr="A close-up of a stethoscope&#10;&#10;Description automatically generated">
            <a:extLst>
              <a:ext uri="{FF2B5EF4-FFF2-40B4-BE49-F238E27FC236}">
                <a16:creationId xmlns:a16="http://schemas.microsoft.com/office/drawing/2014/main" id="{86521A1A-C67E-934B-BE6A-0478CBE56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4A18B51B-88A4-A64B-8D4D-00208D4CB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66A74E9-A8E2-9442-BBC6-2B25FFA60D7A}"/>
              </a:ext>
            </a:extLst>
          </p:cNvPr>
          <p:cNvSpPr/>
          <p:nvPr/>
        </p:nvSpPr>
        <p:spPr>
          <a:xfrm>
            <a:off x="0" y="1722080"/>
            <a:ext cx="10123713" cy="29301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56460B-A92F-7848-8CD3-9111EB38E2C3}"/>
              </a:ext>
            </a:extLst>
          </p:cNvPr>
          <p:cNvSpPr/>
          <p:nvPr/>
        </p:nvSpPr>
        <p:spPr>
          <a:xfrm>
            <a:off x="694481" y="4736157"/>
            <a:ext cx="8218025" cy="8780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0C343-78AD-CD46-A86B-33A53925E390}"/>
              </a:ext>
            </a:extLst>
          </p:cNvPr>
          <p:cNvSpPr txBox="1"/>
          <p:nvPr/>
        </p:nvSpPr>
        <p:spPr>
          <a:xfrm>
            <a:off x="694480" y="4741063"/>
            <a:ext cx="250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100" b="1" dirty="0">
                <a:latin typeface="Avenir Next LT Pro" panose="020B0504020202020204" pitchFamily="34" charset="77"/>
              </a:rPr>
              <a:t>Derandomization: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2CFD2-0D66-D749-9EF5-CCBD01A433FF}"/>
              </a:ext>
            </a:extLst>
          </p:cNvPr>
          <p:cNvSpPr txBox="1"/>
          <p:nvPr/>
        </p:nvSpPr>
        <p:spPr>
          <a:xfrm>
            <a:off x="992560" y="512316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ROLE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225EB6-E23E-D647-9B4E-E43F159C55A0}"/>
              </a:ext>
            </a:extLst>
          </p:cNvPr>
          <p:cNvCxnSpPr>
            <a:cxnSpLocks/>
          </p:cNvCxnSpPr>
          <p:nvPr/>
        </p:nvCxnSpPr>
        <p:spPr>
          <a:xfrm flipV="1">
            <a:off x="2333664" y="5307830"/>
            <a:ext cx="1580147" cy="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7CCD08-D40B-8B41-B5F0-00378F18C1DF}"/>
              </a:ext>
            </a:extLst>
          </p:cNvPr>
          <p:cNvSpPr txBox="1"/>
          <p:nvPr/>
        </p:nvSpPr>
        <p:spPr>
          <a:xfrm>
            <a:off x="4250229" y="512436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14711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6253F93-F9BE-FE4D-A3CD-FFC3A1174471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95287E-92C8-EB45-AFF4-024D8A736524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1" name="Picture 50" descr="A close-up of a stethoscope&#10;&#10;Description automatically generated">
            <a:extLst>
              <a:ext uri="{FF2B5EF4-FFF2-40B4-BE49-F238E27FC236}">
                <a16:creationId xmlns:a16="http://schemas.microsoft.com/office/drawing/2014/main" id="{86521A1A-C67E-934B-BE6A-0478CBE56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4A18B51B-88A4-A64B-8D4D-00208D4CB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66A74E9-A8E2-9442-BBC6-2B25FFA60D7A}"/>
              </a:ext>
            </a:extLst>
          </p:cNvPr>
          <p:cNvSpPr/>
          <p:nvPr/>
        </p:nvSpPr>
        <p:spPr>
          <a:xfrm>
            <a:off x="0" y="1722080"/>
            <a:ext cx="9322525" cy="29301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56460B-A92F-7848-8CD3-9111EB38E2C3}"/>
              </a:ext>
            </a:extLst>
          </p:cNvPr>
          <p:cNvSpPr/>
          <p:nvPr/>
        </p:nvSpPr>
        <p:spPr>
          <a:xfrm>
            <a:off x="694481" y="4736157"/>
            <a:ext cx="8218025" cy="8780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126EA1-E259-6D48-A98B-5BF350CBC9A8}"/>
              </a:ext>
            </a:extLst>
          </p:cNvPr>
          <p:cNvSpPr/>
          <p:nvPr/>
        </p:nvSpPr>
        <p:spPr>
          <a:xfrm>
            <a:off x="694481" y="5708777"/>
            <a:ext cx="8218025" cy="8780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0C343-78AD-CD46-A86B-33A53925E390}"/>
              </a:ext>
            </a:extLst>
          </p:cNvPr>
          <p:cNvSpPr txBox="1"/>
          <p:nvPr/>
        </p:nvSpPr>
        <p:spPr>
          <a:xfrm>
            <a:off x="694480" y="4741063"/>
            <a:ext cx="250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100" b="1" dirty="0">
                <a:latin typeface="Avenir Next LT Pro" panose="020B0504020202020204" pitchFamily="34" charset="77"/>
              </a:rPr>
              <a:t>Derandomization: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BDA487-1F95-0442-88CF-AE94DC7CAA0D}"/>
              </a:ext>
            </a:extLst>
          </p:cNvPr>
          <p:cNvSpPr txBox="1"/>
          <p:nvPr/>
        </p:nvSpPr>
        <p:spPr>
          <a:xfrm>
            <a:off x="696628" y="5708777"/>
            <a:ext cx="3588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100" b="1" dirty="0">
                <a:latin typeface="Avenir Next LT Pro" panose="020B0504020202020204" pitchFamily="34" charset="77"/>
              </a:rPr>
              <a:t>Extraction: </a:t>
            </a:r>
            <a:r>
              <a:rPr lang="en-PT" sz="1100" dirty="0">
                <a:latin typeface="Avenir Next LT Pro" panose="020B0504020202020204" pitchFamily="34" charset="77"/>
              </a:rPr>
              <a:t>Privacy amplification + Combiner</a:t>
            </a:r>
          </a:p>
          <a:p>
            <a:endParaRPr lang="en-PT" sz="1100" b="1" dirty="0">
              <a:latin typeface="Avenir Next LT Pro" panose="020B0504020202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2CFD2-0D66-D749-9EF5-CCBD01A433FF}"/>
              </a:ext>
            </a:extLst>
          </p:cNvPr>
          <p:cNvSpPr txBox="1"/>
          <p:nvPr/>
        </p:nvSpPr>
        <p:spPr>
          <a:xfrm>
            <a:off x="992560" y="512316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ROLE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225EB6-E23E-D647-9B4E-E43F159C55A0}"/>
              </a:ext>
            </a:extLst>
          </p:cNvPr>
          <p:cNvCxnSpPr>
            <a:cxnSpLocks/>
          </p:cNvCxnSpPr>
          <p:nvPr/>
        </p:nvCxnSpPr>
        <p:spPr>
          <a:xfrm flipV="1">
            <a:off x="2333664" y="5307830"/>
            <a:ext cx="1580147" cy="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7CCD08-D40B-8B41-B5F0-00378F18C1DF}"/>
              </a:ext>
            </a:extLst>
          </p:cNvPr>
          <p:cNvSpPr txBox="1"/>
          <p:nvPr/>
        </p:nvSpPr>
        <p:spPr>
          <a:xfrm>
            <a:off x="4250229" y="512436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8B49C6-9D69-4942-90D6-0BCE32B1480F}"/>
              </a:ext>
            </a:extLst>
          </p:cNvPr>
          <p:cNvSpPr txBox="1"/>
          <p:nvPr/>
        </p:nvSpPr>
        <p:spPr>
          <a:xfrm>
            <a:off x="4250229" y="609290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05877B-605E-3141-897F-C5CAB53B40BF}"/>
              </a:ext>
            </a:extLst>
          </p:cNvPr>
          <p:cNvCxnSpPr>
            <a:cxnSpLocks/>
          </p:cNvCxnSpPr>
          <p:nvPr/>
        </p:nvCxnSpPr>
        <p:spPr>
          <a:xfrm flipV="1">
            <a:off x="5591333" y="6277568"/>
            <a:ext cx="1580147" cy="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772E609-6604-014F-B644-5244073CDE35}"/>
              </a:ext>
            </a:extLst>
          </p:cNvPr>
          <p:cNvSpPr txBox="1"/>
          <p:nvPr/>
        </p:nvSpPr>
        <p:spPr>
          <a:xfrm>
            <a:off x="7507898" y="609409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1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480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25975</TotalTime>
  <Words>7526</Words>
  <Application>Microsoft Macintosh PowerPoint</Application>
  <PresentationFormat>Widescreen</PresentationFormat>
  <Paragraphs>2171</Paragraphs>
  <Slides>105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Arial Unicode MS</vt:lpstr>
      <vt:lpstr>Arial</vt:lpstr>
      <vt:lpstr>Avenir Next LT Pro</vt:lpstr>
      <vt:lpstr>Calibri</vt:lpstr>
      <vt:lpstr>Calibri Light</vt:lpstr>
      <vt:lpstr>Cambria Math</vt:lpstr>
      <vt:lpstr>Office Theme</vt:lpstr>
      <vt:lpstr>Quantum Assisted  Secure Multiparty Computation</vt:lpstr>
      <vt:lpstr>Outline</vt:lpstr>
      <vt:lpstr>Outline</vt:lpstr>
      <vt:lpstr>Outline</vt:lpstr>
      <vt:lpstr>Outline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Quantum and classical OT</vt:lpstr>
      <vt:lpstr>Oblivious Transfer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Performance evaluation</vt:lpstr>
      <vt:lpstr>Performance evaluation</vt:lpstr>
      <vt:lpstr>Performance evaluation</vt:lpstr>
      <vt:lpstr>Private phylogenetic trees</vt:lpstr>
      <vt:lpstr>Quantum OLE</vt:lpstr>
      <vt:lpstr>Quantum OLE</vt:lpstr>
      <vt:lpstr>Quantum OLE</vt:lpstr>
      <vt:lpstr>Quantum OLE</vt:lpstr>
      <vt:lpstr>Quantum OLE</vt:lpstr>
      <vt:lpstr>Quantum OLE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Future work</vt:lpstr>
      <vt:lpstr>Future work</vt:lpstr>
      <vt:lpstr>Future work</vt:lpstr>
      <vt:lpstr>Future work</vt:lpstr>
      <vt:lpstr>PowerPoint Presentation</vt:lpstr>
      <vt:lpstr>Quantum Assisted  Secure Multiparty Computation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assisted  Secure Multiparty Computation</dc:title>
  <dc:creator>Manuel Maria Trigueiros Sampaio Batalha dos Santos</dc:creator>
  <cp:lastModifiedBy>Manuel Maria Trigueiros Sampaio Batalha dos Santos</cp:lastModifiedBy>
  <cp:revision>249</cp:revision>
  <dcterms:created xsi:type="dcterms:W3CDTF">2023-04-06T12:48:13Z</dcterms:created>
  <dcterms:modified xsi:type="dcterms:W3CDTF">2025-01-16T11:17:36Z</dcterms:modified>
</cp:coreProperties>
</file>